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7.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8.xml" ContentType="application/vnd.openxmlformats-officedocument.presentationml.notesSlide+xml"/>
  <Override PartName="/ppt/charts/chart9.xml" ContentType="application/vnd.openxmlformats-officedocument.drawingml.chart+xml"/>
  <Override PartName="/ppt/charts/style1.xml" ContentType="application/vnd.ms-office.chartstyle+xml"/>
  <Override PartName="/ppt/charts/colors1.xml" ContentType="application/vnd.ms-office.chartcolorstyle+xml"/>
  <Override PartName="/ppt/charts/chart10.xml" ContentType="application/vnd.openxmlformats-officedocument.drawingml.chart+xml"/>
  <Override PartName="/ppt/drawings/drawing2.xml" ContentType="application/vnd.openxmlformats-officedocument.drawingml.chartshapes+xml"/>
  <Override PartName="/ppt/notesSlides/notesSlide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p:sldMasterIdLst>
    <p:sldMasterId id="2147483927" r:id="rId4"/>
    <p:sldMasterId id="2147483976" r:id="rId5"/>
    <p:sldMasterId id="2147483966" r:id="rId6"/>
    <p:sldMasterId id="2147483980" r:id="rId7"/>
  </p:sldMasterIdLst>
  <p:notesMasterIdLst>
    <p:notesMasterId r:id="rId22"/>
  </p:notesMasterIdLst>
  <p:handoutMasterIdLst>
    <p:handoutMasterId r:id="rId23"/>
  </p:handoutMasterIdLst>
  <p:sldIdLst>
    <p:sldId id="1459" r:id="rId8"/>
    <p:sldId id="1473" r:id="rId9"/>
    <p:sldId id="1488" r:id="rId10"/>
    <p:sldId id="1476" r:id="rId11"/>
    <p:sldId id="1478" r:id="rId12"/>
    <p:sldId id="1480" r:id="rId13"/>
    <p:sldId id="1468" r:id="rId14"/>
    <p:sldId id="1460" r:id="rId15"/>
    <p:sldId id="1484" r:id="rId16"/>
    <p:sldId id="1485" r:id="rId17"/>
    <p:sldId id="1487" r:id="rId18"/>
    <p:sldId id="1495" r:id="rId19"/>
    <p:sldId id="1493" r:id="rId20"/>
    <p:sldId id="1496" r:id="rId21"/>
  </p:sldIdLst>
  <p:sldSz cx="12192000" cy="6858000"/>
  <p:notesSz cx="6797675" cy="9926638"/>
  <p:embeddedFontLst>
    <p:embeddedFont>
      <p:font typeface="Acumin Pro" panose="020B0504020202020204" charset="0"/>
      <p:regular r:id="rId24"/>
      <p:bold r:id="rId25"/>
      <p:italic r:id="rId26"/>
      <p:boldItalic r:id="rId27"/>
    </p:embeddedFont>
  </p:embeddedFontLst>
  <p:defaultTextStyle>
    <a:defPPr>
      <a:defRPr lang="en-US"/>
    </a:defPPr>
    <a:lvl1pPr algn="l" defTabSz="912813"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5613" indent="1588" algn="l" defTabSz="912813"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2813" indent="1588" algn="l" defTabSz="912813"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0013" indent="1588" algn="l" defTabSz="912813"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5625" indent="3175" algn="l" defTabSz="912813"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userDrawn="1">
          <p15:clr>
            <a:srgbClr val="A4A3A4"/>
          </p15:clr>
        </p15:guide>
        <p15:guide id="2" orient="horz" pos="799" userDrawn="1">
          <p15:clr>
            <a:srgbClr val="A4A3A4"/>
          </p15:clr>
        </p15:guide>
        <p15:guide id="3" pos="2026" userDrawn="1">
          <p15:clr>
            <a:srgbClr val="A4A3A4"/>
          </p15:clr>
        </p15:guide>
        <p15:guide id="4" pos="3772" userDrawn="1">
          <p15:clr>
            <a:srgbClr val="A4A3A4"/>
          </p15:clr>
        </p15:guide>
        <p15:guide id="5" pos="4770" userDrawn="1">
          <p15:clr>
            <a:srgbClr val="A4A3A4"/>
          </p15:clr>
        </p15:guide>
        <p15:guide id="6" userDrawn="1">
          <p15:clr>
            <a:srgbClr val="A4A3A4"/>
          </p15:clr>
        </p15:guide>
        <p15:guide id="7" orient="horz" pos="232" userDrawn="1">
          <p15:clr>
            <a:srgbClr val="A4A3A4"/>
          </p15:clr>
        </p15:guide>
      </p15:sldGuideLst>
    </p:ext>
    <p:ext uri="{2D200454-40CA-4A62-9FC3-DE9A4176ACB9}">
      <p15:notesGuideLst xmlns:p15="http://schemas.microsoft.com/office/powerpoint/2012/main">
        <p15:guide id="1" orient="horz" pos="3126"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97FAAD48-EB45-44B3-E027-C988389B0CAE}" name="Randall Sandstrom" initials="RS" userId="S::r.sandstrom@simcofunds.com::2fd37d5f-466b-4dd5-a8b4-618719e0650e" providerId="AD"/>
  <p188:author id="{2E5E66B8-9D52-F581-F933-A7B8053371C4}" name="Manuela Mady" initials="MM" userId="S::m.mady@simcofunds.com::3d296489-ed52-4b75-9043-948701b2d9bf" providerId="AD"/>
  <p188:author id="{876EA0D9-1141-B26E-8C0C-99DBEEB27B48}" name="Johannce Fernandes" initials="JF" userId="S::j.fernandes@seqimco.com::2bf1dd99-25b0-4339-b9f3-837e5405030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39"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9DCC"/>
    <a:srgbClr val="19283A"/>
    <a:srgbClr val="152735"/>
    <a:srgbClr val="C9B893"/>
    <a:srgbClr val="152634"/>
    <a:srgbClr val="88EAB3"/>
    <a:srgbClr val="4ADF8B"/>
    <a:srgbClr val="1F8447"/>
    <a:srgbClr val="1A4E2B"/>
    <a:srgbClr val="D7CA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6" autoAdjust="0"/>
    <p:restoredTop sz="94660"/>
  </p:normalViewPr>
  <p:slideViewPr>
    <p:cSldViewPr snapToGrid="0">
      <p:cViewPr varScale="1">
        <p:scale>
          <a:sx n="54" d="100"/>
          <a:sy n="54" d="100"/>
        </p:scale>
        <p:origin x="1146" y="60"/>
      </p:cViewPr>
      <p:guideLst>
        <p:guide orient="horz"/>
        <p:guide orient="horz" pos="799"/>
        <p:guide pos="2026"/>
        <p:guide pos="3772"/>
        <p:guide pos="4770"/>
        <p:guide/>
        <p:guide orient="horz" pos="232"/>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126"/>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font" Target="fonts/font3.fntdata"/><Relationship Id="rId3" Type="http://schemas.openxmlformats.org/officeDocument/2006/relationships/customXml" Target="../customXml/item3.xml"/><Relationship Id="rId21" Type="http://schemas.openxmlformats.org/officeDocument/2006/relationships/slide" Target="slides/slide14.xml"/><Relationship Id="rId34"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font" Target="fonts/font2.fntdata"/><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font" Target="fonts/font1.fntdata"/><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handoutMaster" Target="handoutMasters/handoutMaster1.xml"/><Relationship Id="rId28"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viewProps" Target="viewProps.xml"/><Relationship Id="rId8"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ndall Sandstrom" userId="2fd37d5f-466b-4dd5-a8b4-618719e0650e" providerId="ADAL" clId="{999153E1-A1E5-4007-8D16-8685A3E11841}"/>
    <pc:docChg chg="custSel modSld">
      <pc:chgData name="Randall Sandstrom" userId="2fd37d5f-466b-4dd5-a8b4-618719e0650e" providerId="ADAL" clId="{999153E1-A1E5-4007-8D16-8685A3E11841}" dt="2026-10-09T13:42:26.284" v="105" actId="478"/>
      <pc:docMkLst>
        <pc:docMk/>
      </pc:docMkLst>
      <pc:sldChg chg="delSp mod">
        <pc:chgData name="Randall Sandstrom" userId="2fd37d5f-466b-4dd5-a8b4-618719e0650e" providerId="ADAL" clId="{999153E1-A1E5-4007-8D16-8685A3E11841}" dt="2026-10-09T13:42:13.911" v="104" actId="478"/>
        <pc:sldMkLst>
          <pc:docMk/>
          <pc:sldMk cId="4177133230" sldId="1460"/>
        </pc:sldMkLst>
        <pc:spChg chg="del">
          <ac:chgData name="Randall Sandstrom" userId="2fd37d5f-466b-4dd5-a8b4-618719e0650e" providerId="ADAL" clId="{999153E1-A1E5-4007-8D16-8685A3E11841}" dt="2026-10-09T13:42:13.911" v="104" actId="478"/>
          <ac:spMkLst>
            <pc:docMk/>
            <pc:sldMk cId="4177133230" sldId="1460"/>
            <ac:spMk id="10" creationId="{BD771A9E-7BA6-F202-2108-968AEE763789}"/>
          </ac:spMkLst>
        </pc:spChg>
      </pc:sldChg>
      <pc:sldChg chg="modSp mod modNotesTx">
        <pc:chgData name="Randall Sandstrom" userId="2fd37d5f-466b-4dd5-a8b4-618719e0650e" providerId="ADAL" clId="{999153E1-A1E5-4007-8D16-8685A3E11841}" dt="2026-10-09T13:37:06.187" v="77" actId="20577"/>
        <pc:sldMkLst>
          <pc:docMk/>
          <pc:sldMk cId="867674148" sldId="1473"/>
        </pc:sldMkLst>
        <pc:spChg chg="mod">
          <ac:chgData name="Randall Sandstrom" userId="2fd37d5f-466b-4dd5-a8b4-618719e0650e" providerId="ADAL" clId="{999153E1-A1E5-4007-8D16-8685A3E11841}" dt="2026-10-09T13:27:06.366" v="2" actId="20577"/>
          <ac:spMkLst>
            <pc:docMk/>
            <pc:sldMk cId="867674148" sldId="1473"/>
            <ac:spMk id="3" creationId="{69BC2FFB-D227-FD73-4353-CE67C85B9192}"/>
          </ac:spMkLst>
        </pc:spChg>
        <pc:spChg chg="mod">
          <ac:chgData name="Randall Sandstrom" userId="2fd37d5f-466b-4dd5-a8b4-618719e0650e" providerId="ADAL" clId="{999153E1-A1E5-4007-8D16-8685A3E11841}" dt="2026-10-09T13:28:13.918" v="17" actId="20577"/>
          <ac:spMkLst>
            <pc:docMk/>
            <pc:sldMk cId="867674148" sldId="1473"/>
            <ac:spMk id="42" creationId="{955F97B2-BC58-6164-B610-AD14BA5D66E8}"/>
          </ac:spMkLst>
        </pc:spChg>
      </pc:sldChg>
      <pc:sldChg chg="modSp mod">
        <pc:chgData name="Randall Sandstrom" userId="2fd37d5f-466b-4dd5-a8b4-618719e0650e" providerId="ADAL" clId="{999153E1-A1E5-4007-8D16-8685A3E11841}" dt="2026-10-09T13:29:31.984" v="18" actId="20577"/>
        <pc:sldMkLst>
          <pc:docMk/>
          <pc:sldMk cId="1333909052" sldId="1478"/>
        </pc:sldMkLst>
        <pc:spChg chg="mod">
          <ac:chgData name="Randall Sandstrom" userId="2fd37d5f-466b-4dd5-a8b4-618719e0650e" providerId="ADAL" clId="{999153E1-A1E5-4007-8D16-8685A3E11841}" dt="2026-10-09T13:29:31.984" v="18" actId="20577"/>
          <ac:spMkLst>
            <pc:docMk/>
            <pc:sldMk cId="1333909052" sldId="1478"/>
            <ac:spMk id="60" creationId="{1EBFE8F7-6F04-C838-2AEE-DD29960E2608}"/>
          </ac:spMkLst>
        </pc:spChg>
      </pc:sldChg>
      <pc:sldChg chg="modSp mod">
        <pc:chgData name="Randall Sandstrom" userId="2fd37d5f-466b-4dd5-a8b4-618719e0650e" providerId="ADAL" clId="{999153E1-A1E5-4007-8D16-8685A3E11841}" dt="2026-10-09T13:41:05.422" v="102" actId="313"/>
        <pc:sldMkLst>
          <pc:docMk/>
          <pc:sldMk cId="250964801" sldId="1480"/>
        </pc:sldMkLst>
        <pc:spChg chg="mod">
          <ac:chgData name="Randall Sandstrom" userId="2fd37d5f-466b-4dd5-a8b4-618719e0650e" providerId="ADAL" clId="{999153E1-A1E5-4007-8D16-8685A3E11841}" dt="2026-10-09T13:37:58.191" v="88" actId="20577"/>
          <ac:spMkLst>
            <pc:docMk/>
            <pc:sldMk cId="250964801" sldId="1480"/>
            <ac:spMk id="3" creationId="{40E0E354-C364-D2C6-80E8-300C56F8C08B}"/>
          </ac:spMkLst>
        </pc:spChg>
        <pc:spChg chg="mod">
          <ac:chgData name="Randall Sandstrom" userId="2fd37d5f-466b-4dd5-a8b4-618719e0650e" providerId="ADAL" clId="{999153E1-A1E5-4007-8D16-8685A3E11841}" dt="2026-10-09T13:38:20.522" v="89" actId="947"/>
          <ac:spMkLst>
            <pc:docMk/>
            <pc:sldMk cId="250964801" sldId="1480"/>
            <ac:spMk id="35" creationId="{A77BA341-DBFB-2C52-DDFC-F0CF75E272E0}"/>
          </ac:spMkLst>
        </pc:spChg>
        <pc:spChg chg="mod">
          <ac:chgData name="Randall Sandstrom" userId="2fd37d5f-466b-4dd5-a8b4-618719e0650e" providerId="ADAL" clId="{999153E1-A1E5-4007-8D16-8685A3E11841}" dt="2026-10-09T13:41:05.422" v="102" actId="313"/>
          <ac:spMkLst>
            <pc:docMk/>
            <pc:sldMk cId="250964801" sldId="1480"/>
            <ac:spMk id="39" creationId="{99660851-28C5-0A59-02EC-4E55A2FEC9BB}"/>
          </ac:spMkLst>
        </pc:spChg>
      </pc:sldChg>
      <pc:sldChg chg="modSp mod">
        <pc:chgData name="Randall Sandstrom" userId="2fd37d5f-466b-4dd5-a8b4-618719e0650e" providerId="ADAL" clId="{999153E1-A1E5-4007-8D16-8685A3E11841}" dt="2026-10-09T13:34:09.367" v="76" actId="20577"/>
        <pc:sldMkLst>
          <pc:docMk/>
          <pc:sldMk cId="2617925662" sldId="1484"/>
        </pc:sldMkLst>
        <pc:spChg chg="mod">
          <ac:chgData name="Randall Sandstrom" userId="2fd37d5f-466b-4dd5-a8b4-618719e0650e" providerId="ADAL" clId="{999153E1-A1E5-4007-8D16-8685A3E11841}" dt="2026-10-09T13:34:09.367" v="76" actId="20577"/>
          <ac:spMkLst>
            <pc:docMk/>
            <pc:sldMk cId="2617925662" sldId="1484"/>
            <ac:spMk id="540" creationId="{6FBB1509-09AB-4469-EA9C-8A8BC9347CBF}"/>
          </ac:spMkLst>
        </pc:spChg>
        <pc:spChg chg="mod">
          <ac:chgData name="Randall Sandstrom" userId="2fd37d5f-466b-4dd5-a8b4-618719e0650e" providerId="ADAL" clId="{999153E1-A1E5-4007-8D16-8685A3E11841}" dt="2026-10-09T13:32:34.904" v="59" actId="20577"/>
          <ac:spMkLst>
            <pc:docMk/>
            <pc:sldMk cId="2617925662" sldId="1484"/>
            <ac:spMk id="542" creationId="{9F022A2A-3857-CF41-45C3-C7863BBB2AC9}"/>
          </ac:spMkLst>
        </pc:spChg>
      </pc:sldChg>
      <pc:sldChg chg="delSp mod">
        <pc:chgData name="Randall Sandstrom" userId="2fd37d5f-466b-4dd5-a8b4-618719e0650e" providerId="ADAL" clId="{999153E1-A1E5-4007-8D16-8685A3E11841}" dt="2026-10-09T13:42:26.284" v="105" actId="478"/>
        <pc:sldMkLst>
          <pc:docMk/>
          <pc:sldMk cId="1945229640" sldId="1487"/>
        </pc:sldMkLst>
        <pc:spChg chg="del">
          <ac:chgData name="Randall Sandstrom" userId="2fd37d5f-466b-4dd5-a8b4-618719e0650e" providerId="ADAL" clId="{999153E1-A1E5-4007-8D16-8685A3E11841}" dt="2026-10-09T13:42:26.284" v="105" actId="478"/>
          <ac:spMkLst>
            <pc:docMk/>
            <pc:sldMk cId="1945229640" sldId="1487"/>
            <ac:spMk id="10" creationId="{81991383-43A4-145E-B9ED-7AFF2FF92952}"/>
          </ac:spMkLst>
        </pc:spChg>
      </pc:sldChg>
      <pc:sldChg chg="delSp mod">
        <pc:chgData name="Randall Sandstrom" userId="2fd37d5f-466b-4dd5-a8b4-618719e0650e" providerId="ADAL" clId="{999153E1-A1E5-4007-8D16-8685A3E11841}" dt="2026-10-09T13:41:56.190" v="103" actId="478"/>
        <pc:sldMkLst>
          <pc:docMk/>
          <pc:sldMk cId="989719541" sldId="1488"/>
        </pc:sldMkLst>
        <pc:spChg chg="del">
          <ac:chgData name="Randall Sandstrom" userId="2fd37d5f-466b-4dd5-a8b4-618719e0650e" providerId="ADAL" clId="{999153E1-A1E5-4007-8D16-8685A3E11841}" dt="2026-10-09T13:41:56.190" v="103" actId="478"/>
          <ac:spMkLst>
            <pc:docMk/>
            <pc:sldMk cId="989719541" sldId="1488"/>
            <ac:spMk id="10" creationId="{6C66ABBB-7816-BB71-9CC4-7A1E6EC19648}"/>
          </ac:spMkLst>
        </pc:spChg>
      </pc:sldChg>
    </pc:docChg>
  </pc:docChgLst>
</pc:chgInfo>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1.xml"/><Relationship Id="rId1" Type="http://schemas.microsoft.com/office/2011/relationships/chartStyle" Target="style1.xml"/></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00721784776903E-2"/>
          <c:y val="0.15409944451769986"/>
          <c:w val="0.879180673592732"/>
          <c:h val="0.75076209348668677"/>
        </c:manualLayout>
      </c:layout>
      <c:lineChart>
        <c:grouping val="standard"/>
        <c:varyColors val="0"/>
        <c:ser>
          <c:idx val="0"/>
          <c:order val="0"/>
          <c:tx>
            <c:strRef>
              <c:f>Sheet1!$B$1</c:f>
              <c:strCache>
                <c:ptCount val="1"/>
                <c:pt idx="0">
                  <c:v>Headline PCE</c:v>
                </c:pt>
              </c:strCache>
            </c:strRef>
          </c:tx>
          <c:spPr>
            <a:ln w="19050">
              <a:solidFill>
                <a:srgbClr val="0D2A3F"/>
              </a:solidFill>
              <a:prstDash val="solid"/>
            </a:ln>
          </c:spPr>
          <c:marker>
            <c:symbol val="circle"/>
            <c:size val="6"/>
            <c:spPr>
              <a:solidFill>
                <a:srgbClr val="0D2A3F"/>
              </a:solidFill>
              <a:ln w="19050">
                <a:solidFill>
                  <a:srgbClr val="0D2A3F"/>
                </a:solidFill>
                <a:prstDash val="solid"/>
              </a:ln>
            </c:spPr>
          </c:marker>
          <c:cat>
            <c:strRef>
              <c:f>Sheet1!$A$2:$A$12</c:f>
              <c:strCache>
                <c:ptCount val="11"/>
                <c:pt idx="0">
                  <c:v>2017</c:v>
                </c:pt>
                <c:pt idx="1">
                  <c:v>2018</c:v>
                </c:pt>
                <c:pt idx="2">
                  <c:v>2019</c:v>
                </c:pt>
                <c:pt idx="3">
                  <c:v>2020</c:v>
                </c:pt>
                <c:pt idx="4">
                  <c:v>2021</c:v>
                </c:pt>
                <c:pt idx="5">
                  <c:v>2022</c:v>
                </c:pt>
                <c:pt idx="6">
                  <c:v>2023</c:v>
                </c:pt>
                <c:pt idx="7">
                  <c:v>2024</c:v>
                </c:pt>
                <c:pt idx="8">
                  <c:v>2025</c:v>
                </c:pt>
                <c:pt idx="9">
                  <c:v>2026E</c:v>
                </c:pt>
                <c:pt idx="10">
                  <c:v>2027E</c:v>
                </c:pt>
              </c:strCache>
            </c:strRef>
          </c:cat>
          <c:val>
            <c:numRef>
              <c:f>Sheet1!$B$2:$B$12</c:f>
              <c:numCache>
                <c:formatCode>General</c:formatCode>
                <c:ptCount val="11"/>
                <c:pt idx="0">
                  <c:v>1.7</c:v>
                </c:pt>
                <c:pt idx="1">
                  <c:v>2</c:v>
                </c:pt>
                <c:pt idx="2">
                  <c:v>1.4</c:v>
                </c:pt>
                <c:pt idx="3">
                  <c:v>1.1000000000000001</c:v>
                </c:pt>
                <c:pt idx="4">
                  <c:v>4.0999999999999996</c:v>
                </c:pt>
                <c:pt idx="5">
                  <c:v>6.5</c:v>
                </c:pt>
                <c:pt idx="6">
                  <c:v>3.8</c:v>
                </c:pt>
                <c:pt idx="7">
                  <c:v>2.6</c:v>
                </c:pt>
                <c:pt idx="8">
                  <c:v>2.6</c:v>
                </c:pt>
                <c:pt idx="9">
                  <c:v>3.6</c:v>
                </c:pt>
              </c:numCache>
            </c:numRef>
          </c:val>
          <c:smooth val="0"/>
          <c:extLst>
            <c:ext xmlns:c16="http://schemas.microsoft.com/office/drawing/2014/chart" uri="{C3380CC4-5D6E-409C-BE32-E72D297353CC}">
              <c16:uniqueId val="{00000000-4DB2-4D42-A0B5-670D4767E0F9}"/>
            </c:ext>
          </c:extLst>
        </c:ser>
        <c:ser>
          <c:idx val="1"/>
          <c:order val="1"/>
          <c:tx>
            <c:strRef>
              <c:f>Sheet1!$C$1</c:f>
              <c:strCache>
                <c:ptCount val="1"/>
                <c:pt idx="0">
                  <c:v>Core PCE</c:v>
                </c:pt>
              </c:strCache>
            </c:strRef>
          </c:tx>
          <c:spPr>
            <a:ln w="19050">
              <a:solidFill>
                <a:srgbClr val="2CA8D2"/>
              </a:solidFill>
              <a:prstDash val="solid"/>
            </a:ln>
          </c:spPr>
          <c:marker>
            <c:symbol val="circle"/>
            <c:size val="6"/>
            <c:spPr>
              <a:solidFill>
                <a:srgbClr val="2CA8D2"/>
              </a:solidFill>
              <a:ln w="19050">
                <a:solidFill>
                  <a:srgbClr val="2CA8D2"/>
                </a:solidFill>
                <a:prstDash val="solid"/>
              </a:ln>
            </c:spPr>
          </c:marker>
          <c:cat>
            <c:strRef>
              <c:f>Sheet1!$A$2:$A$12</c:f>
              <c:strCache>
                <c:ptCount val="11"/>
                <c:pt idx="0">
                  <c:v>2017</c:v>
                </c:pt>
                <c:pt idx="1">
                  <c:v>2018</c:v>
                </c:pt>
                <c:pt idx="2">
                  <c:v>2019</c:v>
                </c:pt>
                <c:pt idx="3">
                  <c:v>2020</c:v>
                </c:pt>
                <c:pt idx="4">
                  <c:v>2021</c:v>
                </c:pt>
                <c:pt idx="5">
                  <c:v>2022</c:v>
                </c:pt>
                <c:pt idx="6">
                  <c:v>2023</c:v>
                </c:pt>
                <c:pt idx="7">
                  <c:v>2024</c:v>
                </c:pt>
                <c:pt idx="8">
                  <c:v>2025</c:v>
                </c:pt>
                <c:pt idx="9">
                  <c:v>2026E</c:v>
                </c:pt>
                <c:pt idx="10">
                  <c:v>2027E</c:v>
                </c:pt>
              </c:strCache>
            </c:strRef>
          </c:cat>
          <c:val>
            <c:numRef>
              <c:f>Sheet1!$C$2:$C$12</c:f>
              <c:numCache>
                <c:formatCode>General</c:formatCode>
                <c:ptCount val="11"/>
                <c:pt idx="0">
                  <c:v>1.6</c:v>
                </c:pt>
                <c:pt idx="1">
                  <c:v>1.9</c:v>
                </c:pt>
                <c:pt idx="2">
                  <c:v>1.6</c:v>
                </c:pt>
                <c:pt idx="3">
                  <c:v>1.4</c:v>
                </c:pt>
                <c:pt idx="4">
                  <c:v>3.6</c:v>
                </c:pt>
                <c:pt idx="5">
                  <c:v>5.3</c:v>
                </c:pt>
                <c:pt idx="6">
                  <c:v>4.2</c:v>
                </c:pt>
                <c:pt idx="7">
                  <c:v>2.9</c:v>
                </c:pt>
                <c:pt idx="8">
                  <c:v>2.8</c:v>
                </c:pt>
                <c:pt idx="9">
                  <c:v>3.3</c:v>
                </c:pt>
              </c:numCache>
            </c:numRef>
          </c:val>
          <c:smooth val="0"/>
          <c:extLst>
            <c:ext xmlns:c16="http://schemas.microsoft.com/office/drawing/2014/chart" uri="{C3380CC4-5D6E-409C-BE32-E72D297353CC}">
              <c16:uniqueId val="{00000001-4DB2-4D42-A0B5-670D4767E0F9}"/>
            </c:ext>
          </c:extLst>
        </c:ser>
        <c:ser>
          <c:idx val="2"/>
          <c:order val="2"/>
          <c:tx>
            <c:v>Headline PCE (f/c)</c:v>
          </c:tx>
          <c:spPr>
            <a:ln w="11430">
              <a:solidFill>
                <a:srgbClr val="0D2A3F"/>
              </a:solidFill>
              <a:prstDash val="dash"/>
            </a:ln>
          </c:spPr>
          <c:marker>
            <c:symbol val="circle"/>
            <c:size val="6"/>
          </c:marker>
          <c:cat>
            <c:strLit>
              <c:ptCount val="11"/>
              <c:pt idx="0">
                <c:v>2017</c:v>
              </c:pt>
              <c:pt idx="1">
                <c:v>2018</c:v>
              </c:pt>
              <c:pt idx="2">
                <c:v>2019</c:v>
              </c:pt>
              <c:pt idx="3">
                <c:v>2020</c:v>
              </c:pt>
              <c:pt idx="4">
                <c:v>2021</c:v>
              </c:pt>
              <c:pt idx="5">
                <c:v>2022</c:v>
              </c:pt>
              <c:pt idx="6">
                <c:v>2023</c:v>
              </c:pt>
              <c:pt idx="7">
                <c:v>2024</c:v>
              </c:pt>
              <c:pt idx="8">
                <c:v>2025</c:v>
              </c:pt>
              <c:pt idx="9">
                <c:v>2026E</c:v>
              </c:pt>
              <c:pt idx="10">
                <c:v>2027E</c:v>
              </c:pt>
            </c:strLit>
          </c:cat>
          <c:val>
            <c:numLit>
              <c:formatCode>General</c:formatCode>
              <c:ptCount val="11"/>
              <c:pt idx="9">
                <c:v>3.6</c:v>
              </c:pt>
              <c:pt idx="10">
                <c:v>2.2999999999999998</c:v>
              </c:pt>
            </c:numLit>
          </c:val>
          <c:smooth val="1"/>
          <c:extLst>
            <c:ext xmlns:c16="http://schemas.microsoft.com/office/drawing/2014/chart" uri="{C3380CC4-5D6E-409C-BE32-E72D297353CC}">
              <c16:uniqueId val="{00000002-4DB2-4D42-A0B5-670D4767E0F9}"/>
            </c:ext>
          </c:extLst>
        </c:ser>
        <c:ser>
          <c:idx val="3"/>
          <c:order val="3"/>
          <c:tx>
            <c:v>Core PCE (f/c)</c:v>
          </c:tx>
          <c:spPr>
            <a:ln w="11430">
              <a:solidFill>
                <a:srgbClr val="28A8D6"/>
              </a:solidFill>
              <a:prstDash val="dash"/>
            </a:ln>
          </c:spPr>
          <c:marker>
            <c:symbol val="circle"/>
            <c:size val="6"/>
          </c:marker>
          <c:cat>
            <c:strLit>
              <c:ptCount val="11"/>
              <c:pt idx="0">
                <c:v>2017</c:v>
              </c:pt>
              <c:pt idx="1">
                <c:v>2018</c:v>
              </c:pt>
              <c:pt idx="2">
                <c:v>2019</c:v>
              </c:pt>
              <c:pt idx="3">
                <c:v>2020</c:v>
              </c:pt>
              <c:pt idx="4">
                <c:v>2021</c:v>
              </c:pt>
              <c:pt idx="5">
                <c:v>2022</c:v>
              </c:pt>
              <c:pt idx="6">
                <c:v>2023</c:v>
              </c:pt>
              <c:pt idx="7">
                <c:v>2024</c:v>
              </c:pt>
              <c:pt idx="8">
                <c:v>2025</c:v>
              </c:pt>
              <c:pt idx="9">
                <c:v>2026E</c:v>
              </c:pt>
              <c:pt idx="10">
                <c:v>2027E</c:v>
              </c:pt>
            </c:strLit>
          </c:cat>
          <c:val>
            <c:numLit>
              <c:formatCode>General</c:formatCode>
              <c:ptCount val="11"/>
              <c:pt idx="9">
                <c:v>3.3</c:v>
              </c:pt>
              <c:pt idx="10">
                <c:v>2.4</c:v>
              </c:pt>
            </c:numLit>
          </c:val>
          <c:smooth val="1"/>
          <c:extLst>
            <c:ext xmlns:c16="http://schemas.microsoft.com/office/drawing/2014/chart" uri="{C3380CC4-5D6E-409C-BE32-E72D297353CC}">
              <c16:uniqueId val="{00000003-4DB2-4D42-A0B5-670D4767E0F9}"/>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7620">
            <a:solidFill>
              <a:srgbClr val="D9E2E8"/>
            </a:solidFill>
            <a:prstDash val="solid"/>
          </a:ln>
        </c:spPr>
        <c:txPr>
          <a:bodyPr anchorCtr="1"/>
          <a:lstStyle/>
          <a:p>
            <a:pPr>
              <a:defRPr sz="740" b="0" i="0" u="none">
                <a:solidFill>
                  <a:srgbClr val="657681"/>
                </a:solidFill>
                <a:latin typeface="Aptos"/>
                <a:ea typeface="Aptos"/>
                <a:cs typeface="Aptos"/>
              </a:defRPr>
            </a:pPr>
            <a:endParaRPr lang="en-US"/>
          </a:p>
        </c:txPr>
        <c:crossAx val="2094734552"/>
        <c:crosses val="autoZero"/>
        <c:auto val="1"/>
        <c:lblAlgn val="ctr"/>
        <c:lblOffset val="100"/>
        <c:noMultiLvlLbl val="1"/>
      </c:catAx>
      <c:valAx>
        <c:axId val="2094734552"/>
        <c:scaling>
          <c:orientation val="minMax"/>
          <c:max val="7"/>
          <c:min val="0"/>
        </c:scaling>
        <c:delete val="0"/>
        <c:axPos val="l"/>
        <c:majorGridlines>
          <c:spPr>
            <a:ln w="12700">
              <a:solidFill>
                <a:srgbClr val="D9E2E8"/>
              </a:solidFill>
              <a:prstDash val="solid"/>
            </a:ln>
          </c:spPr>
        </c:majorGridlines>
        <c:numFmt formatCode="General" sourceLinked="0"/>
        <c:majorTickMark val="none"/>
        <c:minorTickMark val="none"/>
        <c:tickLblPos val="nextTo"/>
        <c:spPr>
          <a:ln w="6350">
            <a:solidFill>
              <a:srgbClr val="D9E2E8"/>
            </a:solidFill>
            <a:prstDash val="solid"/>
          </a:ln>
        </c:spPr>
        <c:txPr>
          <a:bodyPr anchorCtr="1"/>
          <a:lstStyle/>
          <a:p>
            <a:pPr>
              <a:defRPr sz="740" b="0" i="0" u="none">
                <a:solidFill>
                  <a:srgbClr val="657681"/>
                </a:solidFill>
                <a:latin typeface="Aptos"/>
                <a:ea typeface="Aptos"/>
                <a:cs typeface="Aptos"/>
              </a:defRPr>
            </a:pPr>
            <a:endParaRPr lang="en-US"/>
          </a:p>
        </c:txPr>
        <c:crossAx val="2094734554"/>
        <c:crosses val="autoZero"/>
        <c:crossBetween val="between"/>
        <c:majorUnit val="1"/>
      </c:valAx>
      <c:spPr>
        <a:solidFill>
          <a:srgbClr val="FFFFFF">
            <a:alpha val="0"/>
          </a:srgbClr>
        </a:solidFill>
        <a:ln>
          <a:noFill/>
        </a:ln>
      </c:spPr>
    </c:plotArea>
    <c:legend>
      <c:legendPos val="t"/>
      <c:overlay val="0"/>
      <c:txPr>
        <a:bodyPr anchorCtr="1"/>
        <a:lstStyle/>
        <a:p>
          <a:pPr>
            <a:defRPr sz="800">
              <a:solidFill>
                <a:srgbClr val="263640"/>
              </a:solidFill>
              <a:latin typeface="Aptos"/>
              <a:ea typeface="Aptos"/>
              <a:cs typeface="Aptos"/>
            </a:defRPr>
          </a:pPr>
          <a:endParaRPr lang="en-US"/>
        </a:p>
      </c:txPr>
    </c:legend>
    <c:plotVisOnly val="1"/>
    <c:dispBlanksAs val="gap"/>
    <c:showDLblsOverMax val="1"/>
  </c:chart>
  <c:spPr>
    <a:solidFill>
      <a:srgbClr val="FFFFFF">
        <a:alpha val="0"/>
      </a:srgbClr>
    </a:solidFill>
    <a:ln>
      <a:noFill/>
    </a:ln>
  </c:spPr>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22408553807231E-2"/>
          <c:y val="0.17151128063349033"/>
          <c:w val="0.95775921940682951"/>
          <c:h val="0.74230280223906064"/>
        </c:manualLayout>
      </c:layout>
      <c:lineChart>
        <c:grouping val="standard"/>
        <c:varyColors val="0"/>
        <c:ser>
          <c:idx val="0"/>
          <c:order val="0"/>
          <c:tx>
            <c:strRef>
              <c:f>Sheet1!$B$1</c:f>
              <c:strCache>
                <c:ptCount val="1"/>
                <c:pt idx="0">
                  <c:v>Fed actuals</c:v>
                </c:pt>
              </c:strCache>
            </c:strRef>
          </c:tx>
          <c:spPr>
            <a:ln w="19050">
              <a:solidFill>
                <a:srgbClr val="112F48"/>
              </a:solidFill>
              <a:prstDash val="solid"/>
            </a:ln>
          </c:spPr>
          <c:marker>
            <c:symbol val="circle"/>
            <c:size val="5"/>
            <c:spPr>
              <a:solidFill>
                <a:srgbClr val="112F48"/>
              </a:solidFill>
              <a:ln w="19050">
                <a:solidFill>
                  <a:srgbClr val="112F48"/>
                </a:solidFill>
              </a:ln>
            </c:spPr>
          </c:marker>
          <c:cat>
            <c:strRef>
              <c:f>Sheet1!$A$2:$A$12</c:f>
              <c:strCache>
                <c:ptCount val="11"/>
                <c:pt idx="0">
                  <c:v>2017</c:v>
                </c:pt>
                <c:pt idx="1">
                  <c:v>2018</c:v>
                </c:pt>
                <c:pt idx="2">
                  <c:v>2019</c:v>
                </c:pt>
                <c:pt idx="3">
                  <c:v>2020</c:v>
                </c:pt>
                <c:pt idx="4">
                  <c:v>2021</c:v>
                </c:pt>
                <c:pt idx="5">
                  <c:v>2022</c:v>
                </c:pt>
                <c:pt idx="6">
                  <c:v>2023</c:v>
                </c:pt>
                <c:pt idx="7">
                  <c:v>2024</c:v>
                </c:pt>
                <c:pt idx="8">
                  <c:v>2025</c:v>
                </c:pt>
                <c:pt idx="9">
                  <c:v>2026E</c:v>
                </c:pt>
                <c:pt idx="10">
                  <c:v>2027E</c:v>
                </c:pt>
              </c:strCache>
            </c:strRef>
          </c:cat>
          <c:val>
            <c:numRef>
              <c:f>Sheet1!$B$2:$B$12</c:f>
              <c:numCache>
                <c:formatCode>General</c:formatCode>
                <c:ptCount val="11"/>
                <c:pt idx="0">
                  <c:v>1.375</c:v>
                </c:pt>
                <c:pt idx="1">
                  <c:v>2.375</c:v>
                </c:pt>
                <c:pt idx="2">
                  <c:v>1.625</c:v>
                </c:pt>
                <c:pt idx="3">
                  <c:v>0.125</c:v>
                </c:pt>
                <c:pt idx="4">
                  <c:v>0.125</c:v>
                </c:pt>
                <c:pt idx="5">
                  <c:v>4.375</c:v>
                </c:pt>
                <c:pt idx="6">
                  <c:v>5.375</c:v>
                </c:pt>
                <c:pt idx="7">
                  <c:v>4.375</c:v>
                </c:pt>
                <c:pt idx="8">
                  <c:v>3.625</c:v>
                </c:pt>
              </c:numCache>
            </c:numRef>
          </c:val>
          <c:smooth val="0"/>
          <c:extLst>
            <c:ext xmlns:c16="http://schemas.microsoft.com/office/drawing/2014/chart" uri="{C3380CC4-5D6E-409C-BE32-E72D297353CC}">
              <c16:uniqueId val="{00000000-E870-40DD-82B3-9F7D35AC1984}"/>
            </c:ext>
          </c:extLst>
        </c:ser>
        <c:ser>
          <c:idx val="1"/>
          <c:order val="1"/>
          <c:tx>
            <c:strRef>
              <c:f>Sheet1!$C$1</c:f>
              <c:strCache>
                <c:ptCount val="1"/>
                <c:pt idx="0">
                  <c:v>GS / MS</c:v>
                </c:pt>
              </c:strCache>
            </c:strRef>
          </c:tx>
          <c:spPr>
            <a:ln w="11430">
              <a:solidFill>
                <a:srgbClr val="112F48"/>
              </a:solidFill>
              <a:prstDash val="dash"/>
            </a:ln>
          </c:spPr>
          <c:marker>
            <c:symbol val="circle"/>
            <c:size val="6"/>
          </c:marker>
          <c:cat>
            <c:strRef>
              <c:f>Sheet1!$A$2:$A$12</c:f>
              <c:strCache>
                <c:ptCount val="11"/>
                <c:pt idx="0">
                  <c:v>2017</c:v>
                </c:pt>
                <c:pt idx="1">
                  <c:v>2018</c:v>
                </c:pt>
                <c:pt idx="2">
                  <c:v>2019</c:v>
                </c:pt>
                <c:pt idx="3">
                  <c:v>2020</c:v>
                </c:pt>
                <c:pt idx="4">
                  <c:v>2021</c:v>
                </c:pt>
                <c:pt idx="5">
                  <c:v>2022</c:v>
                </c:pt>
                <c:pt idx="6">
                  <c:v>2023</c:v>
                </c:pt>
                <c:pt idx="7">
                  <c:v>2024</c:v>
                </c:pt>
                <c:pt idx="8">
                  <c:v>2025</c:v>
                </c:pt>
                <c:pt idx="9">
                  <c:v>2026E</c:v>
                </c:pt>
                <c:pt idx="10">
                  <c:v>2027E</c:v>
                </c:pt>
              </c:strCache>
            </c:strRef>
          </c:cat>
          <c:val>
            <c:numRef>
              <c:f>Sheet1!$C$2:$C$12</c:f>
              <c:numCache>
                <c:formatCode>General</c:formatCode>
                <c:ptCount val="11"/>
                <c:pt idx="9">
                  <c:v>4.125</c:v>
                </c:pt>
                <c:pt idx="10">
                  <c:v>3.625</c:v>
                </c:pt>
              </c:numCache>
            </c:numRef>
          </c:val>
          <c:smooth val="1"/>
          <c:extLst>
            <c:ext xmlns:c16="http://schemas.microsoft.com/office/drawing/2014/chart" uri="{C3380CC4-5D6E-409C-BE32-E72D297353CC}">
              <c16:uniqueId val="{00000001-E870-40DD-82B3-9F7D35AC1984}"/>
            </c:ext>
          </c:extLst>
        </c:ser>
        <c:ser>
          <c:idx val="2"/>
          <c:order val="2"/>
          <c:tx>
            <c:strRef>
              <c:f>Sheet1!$D$1</c:f>
              <c:strCache>
                <c:ptCount val="1"/>
                <c:pt idx="0">
                  <c:v>Fed funds futures</c:v>
                </c:pt>
              </c:strCache>
            </c:strRef>
          </c:tx>
          <c:spPr>
            <a:ln w="11430">
              <a:solidFill>
                <a:srgbClr val="B79A5B"/>
              </a:solidFill>
              <a:prstDash val="dash"/>
            </a:ln>
          </c:spPr>
          <c:marker>
            <c:symbol val="diamond"/>
            <c:size val="6"/>
          </c:marker>
          <c:cat>
            <c:strRef>
              <c:f>Sheet1!$A$2:$A$12</c:f>
              <c:strCache>
                <c:ptCount val="11"/>
                <c:pt idx="0">
                  <c:v>2017</c:v>
                </c:pt>
                <c:pt idx="1">
                  <c:v>2018</c:v>
                </c:pt>
                <c:pt idx="2">
                  <c:v>2019</c:v>
                </c:pt>
                <c:pt idx="3">
                  <c:v>2020</c:v>
                </c:pt>
                <c:pt idx="4">
                  <c:v>2021</c:v>
                </c:pt>
                <c:pt idx="5">
                  <c:v>2022</c:v>
                </c:pt>
                <c:pt idx="6">
                  <c:v>2023</c:v>
                </c:pt>
                <c:pt idx="7">
                  <c:v>2024</c:v>
                </c:pt>
                <c:pt idx="8">
                  <c:v>2025</c:v>
                </c:pt>
                <c:pt idx="9">
                  <c:v>2026E</c:v>
                </c:pt>
                <c:pt idx="10">
                  <c:v>2027E</c:v>
                </c:pt>
              </c:strCache>
            </c:strRef>
          </c:cat>
          <c:val>
            <c:numRef>
              <c:f>Sheet1!$D$2:$D$12</c:f>
              <c:numCache>
                <c:formatCode>General</c:formatCode>
                <c:ptCount val="11"/>
                <c:pt idx="9">
                  <c:v>3.9649999999999999</c:v>
                </c:pt>
                <c:pt idx="10">
                  <c:v>4.2</c:v>
                </c:pt>
              </c:numCache>
            </c:numRef>
          </c:val>
          <c:smooth val="1"/>
          <c:extLst>
            <c:ext xmlns:c16="http://schemas.microsoft.com/office/drawing/2014/chart" uri="{C3380CC4-5D6E-409C-BE32-E72D297353CC}">
              <c16:uniqueId val="{00000002-E870-40DD-82B3-9F7D35AC1984}"/>
            </c:ext>
          </c:extLst>
        </c:ser>
        <c:dLbls>
          <c:showLegendKey val="0"/>
          <c:showVal val="0"/>
          <c:showCatName val="0"/>
          <c:showSerName val="0"/>
          <c:showPercent val="0"/>
          <c:showBubbleSize val="0"/>
        </c:dLbls>
        <c:marker val="1"/>
        <c:smooth val="0"/>
        <c:axId val="2118791784"/>
        <c:axId val="2140495176"/>
      </c:lineChart>
      <c:catAx>
        <c:axId val="2118791784"/>
        <c:scaling>
          <c:orientation val="minMax"/>
        </c:scaling>
        <c:delete val="0"/>
        <c:axPos val="b"/>
        <c:numFmt formatCode="General" sourceLinked="0"/>
        <c:majorTickMark val="none"/>
        <c:minorTickMark val="none"/>
        <c:tickLblPos val="low"/>
        <c:spPr>
          <a:ln>
            <a:solidFill>
              <a:srgbClr val="DEE4E9"/>
            </a:solidFill>
          </a:ln>
        </c:spPr>
        <c:txPr>
          <a:bodyPr anchorCtr="1"/>
          <a:lstStyle/>
          <a:p>
            <a:pPr>
              <a:defRPr sz="740">
                <a:solidFill>
                  <a:srgbClr val="5F7080"/>
                </a:solidFill>
                <a:latin typeface="Aptos"/>
                <a:ea typeface="Aptos"/>
                <a:cs typeface="Aptos"/>
              </a:defRPr>
            </a:pPr>
            <a:endParaRPr lang="en-US"/>
          </a:p>
        </c:txPr>
        <c:crossAx val="2140495176"/>
        <c:crosses val="autoZero"/>
        <c:auto val="1"/>
        <c:lblAlgn val="ctr"/>
        <c:lblOffset val="100"/>
        <c:noMultiLvlLbl val="1"/>
      </c:catAx>
      <c:valAx>
        <c:axId val="2140495176"/>
        <c:scaling>
          <c:orientation val="minMax"/>
          <c:max val="6"/>
          <c:min val="0"/>
        </c:scaling>
        <c:delete val="0"/>
        <c:axPos val="l"/>
        <c:majorGridlines>
          <c:spPr>
            <a:ln>
              <a:solidFill>
                <a:srgbClr val="D2DAE2"/>
              </a:solidFill>
            </a:ln>
          </c:spPr>
        </c:majorGridlines>
        <c:numFmt formatCode="General" sourceLinked="1"/>
        <c:majorTickMark val="out"/>
        <c:minorTickMark val="none"/>
        <c:tickLblPos val="nextTo"/>
        <c:spPr>
          <a:ln>
            <a:solidFill>
              <a:srgbClr val="DEE4E9"/>
            </a:solidFill>
          </a:ln>
        </c:spPr>
        <c:txPr>
          <a:bodyPr anchorCtr="1"/>
          <a:lstStyle/>
          <a:p>
            <a:pPr>
              <a:defRPr sz="740">
                <a:solidFill>
                  <a:srgbClr val="5F7080"/>
                </a:solidFill>
                <a:latin typeface="Aptos"/>
                <a:ea typeface="Aptos"/>
                <a:cs typeface="Aptos"/>
              </a:defRPr>
            </a:pPr>
            <a:endParaRPr lang="en-US"/>
          </a:p>
        </c:txPr>
        <c:crossAx val="2118791784"/>
        <c:crosses val="autoZero"/>
        <c:crossBetween val="between"/>
        <c:majorUnit val="1"/>
      </c:valAx>
      <c:spPr>
        <a:ln w="9525"/>
      </c:spPr>
    </c:plotArea>
    <c:legend>
      <c:legendPos val="t"/>
      <c:layout>
        <c:manualLayout>
          <c:xMode val="edge"/>
          <c:yMode val="edge"/>
          <c:x val="0.16624899048869107"/>
          <c:y val="0"/>
          <c:w val="0.66750201902261785"/>
          <c:h val="0.16660934217277029"/>
        </c:manualLayout>
      </c:layout>
      <c:overlay val="0"/>
      <c:txPr>
        <a:bodyPr anchorCtr="1"/>
        <a:lstStyle/>
        <a:p>
          <a:pPr>
            <a:defRPr sz="800">
              <a:solidFill>
                <a:srgbClr val="4F6272"/>
              </a:solidFill>
            </a:defRPr>
          </a:pPr>
          <a:endParaRPr lang="en-US"/>
        </a:p>
      </c:txPr>
    </c:legend>
    <c:plotVisOnly val="1"/>
    <c:dispBlanksAs val="gap"/>
    <c:showDLblsOverMax val="1"/>
  </c:chart>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2852080540292191E-2"/>
          <c:y val="6.2358276643990927E-2"/>
          <c:w val="0.90966990187377661"/>
          <c:h val="0.81705411823522056"/>
        </c:manualLayout>
      </c:layout>
      <c:lineChart>
        <c:grouping val="standard"/>
        <c:varyColors val="0"/>
        <c:ser>
          <c:idx val="0"/>
          <c:order val="0"/>
          <c:tx>
            <c:strRef>
              <c:f>Sheet1!$B$1</c:f>
              <c:strCache>
                <c:ptCount val="1"/>
              </c:strCache>
            </c:strRef>
          </c:tx>
          <c:spPr>
            <a:ln w="27940">
              <a:solidFill>
                <a:srgbClr val="112F48"/>
              </a:solidFill>
            </a:ln>
          </c:spPr>
          <c:marker>
            <c:symbol val="circle"/>
            <c:size val="5"/>
            <c:spPr>
              <a:solidFill>
                <a:srgbClr val="112F48"/>
              </a:solidFill>
              <a:ln>
                <a:solidFill>
                  <a:srgbClr val="112F48"/>
                </a:solidFill>
              </a:ln>
            </c:spPr>
          </c:marker>
          <c:cat>
            <c:strRef>
              <c:f>Sheet1!$A$2:$A$12</c:f>
              <c:strCache>
                <c:ptCount val="11"/>
                <c:pt idx="0">
                  <c:v>2017</c:v>
                </c:pt>
                <c:pt idx="1">
                  <c:v>2018</c:v>
                </c:pt>
                <c:pt idx="2">
                  <c:v>2019</c:v>
                </c:pt>
                <c:pt idx="3">
                  <c:v>2020</c:v>
                </c:pt>
                <c:pt idx="4">
                  <c:v>2021</c:v>
                </c:pt>
                <c:pt idx="5">
                  <c:v>2022</c:v>
                </c:pt>
                <c:pt idx="6">
                  <c:v>2023</c:v>
                </c:pt>
                <c:pt idx="7">
                  <c:v>2024</c:v>
                </c:pt>
                <c:pt idx="8">
                  <c:v>2025</c:v>
                </c:pt>
                <c:pt idx="9">
                  <c:v>2026E</c:v>
                </c:pt>
                <c:pt idx="10">
                  <c:v>2027E</c:v>
                </c:pt>
              </c:strCache>
            </c:strRef>
          </c:cat>
          <c:val>
            <c:numRef>
              <c:f>Sheet1!$B$2:$B$12</c:f>
              <c:numCache>
                <c:formatCode>General</c:formatCode>
                <c:ptCount val="11"/>
                <c:pt idx="0">
                  <c:v>2.7</c:v>
                </c:pt>
                <c:pt idx="1">
                  <c:v>1.4</c:v>
                </c:pt>
                <c:pt idx="2">
                  <c:v>1.6</c:v>
                </c:pt>
                <c:pt idx="3">
                  <c:v>-10.4</c:v>
                </c:pt>
                <c:pt idx="4">
                  <c:v>8.6</c:v>
                </c:pt>
                <c:pt idx="5">
                  <c:v>4.8</c:v>
                </c:pt>
                <c:pt idx="6">
                  <c:v>0.3</c:v>
                </c:pt>
                <c:pt idx="7">
                  <c:v>1.1000000000000001</c:v>
                </c:pt>
                <c:pt idx="8">
                  <c:v>1.4</c:v>
                </c:pt>
                <c:pt idx="9">
                  <c:v>0.9</c:v>
                </c:pt>
              </c:numCache>
            </c:numRef>
          </c:val>
          <c:smooth val="0"/>
          <c:extLst>
            <c:ext xmlns:c16="http://schemas.microsoft.com/office/drawing/2014/chart" uri="{C3380CC4-5D6E-409C-BE32-E72D297353CC}">
              <c16:uniqueId val="{00000000-4874-4752-B2D1-DD0C0323847C}"/>
            </c:ext>
          </c:extLst>
        </c:ser>
        <c:ser>
          <c:idx val="1"/>
          <c:order val="1"/>
          <c:tx>
            <c:v>Forecast</c:v>
          </c:tx>
          <c:spPr>
            <a:ln w="11430">
              <a:solidFill>
                <a:srgbClr val="112F48"/>
              </a:solidFill>
              <a:prstDash val="dash"/>
            </a:ln>
          </c:spPr>
          <c:marker>
            <c:symbol val="circle"/>
            <c:size val="6"/>
          </c:marker>
          <c:cat>
            <c:strLit>
              <c:ptCount val="11"/>
              <c:pt idx="0">
                <c:v>2017</c:v>
              </c:pt>
              <c:pt idx="1">
                <c:v>2018</c:v>
              </c:pt>
              <c:pt idx="2">
                <c:v>2019</c:v>
              </c:pt>
              <c:pt idx="3">
                <c:v>2020</c:v>
              </c:pt>
              <c:pt idx="4">
                <c:v>2021</c:v>
              </c:pt>
              <c:pt idx="5">
                <c:v>2022</c:v>
              </c:pt>
              <c:pt idx="6">
                <c:v>2023</c:v>
              </c:pt>
              <c:pt idx="7">
                <c:v>2024</c:v>
              </c:pt>
              <c:pt idx="8">
                <c:v>2025</c:v>
              </c:pt>
              <c:pt idx="9">
                <c:v>2026E</c:v>
              </c:pt>
              <c:pt idx="10">
                <c:v>2027E</c:v>
              </c:pt>
            </c:strLit>
          </c:cat>
          <c:val>
            <c:numLit>
              <c:formatCode>General</c:formatCode>
              <c:ptCount val="11"/>
              <c:pt idx="9" formatCode="0">
                <c:v>0.9</c:v>
              </c:pt>
              <c:pt idx="10" formatCode="0">
                <c:v>1.1000000000000001</c:v>
              </c:pt>
            </c:numLit>
          </c:val>
          <c:smooth val="1"/>
          <c:extLst>
            <c:ext xmlns:c16="http://schemas.microsoft.com/office/drawing/2014/chart" uri="{C3380CC4-5D6E-409C-BE32-E72D297353CC}">
              <c16:uniqueId val="{00000001-4874-4752-B2D1-DD0C0323847C}"/>
            </c:ext>
          </c:extLst>
        </c:ser>
        <c:dLbls>
          <c:showLegendKey val="0"/>
          <c:showVal val="0"/>
          <c:showCatName val="0"/>
          <c:showSerName val="0"/>
          <c:showPercent val="0"/>
          <c:showBubbleSize val="0"/>
        </c:dLbls>
        <c:marker val="1"/>
        <c:smooth val="0"/>
        <c:axId val="2118791784"/>
        <c:axId val="2140495176"/>
      </c:lineChart>
      <c:catAx>
        <c:axId val="2118791784"/>
        <c:scaling>
          <c:orientation val="minMax"/>
        </c:scaling>
        <c:delete val="0"/>
        <c:axPos val="b"/>
        <c:numFmt formatCode="General" sourceLinked="0"/>
        <c:majorTickMark val="none"/>
        <c:minorTickMark val="none"/>
        <c:tickLblPos val="low"/>
        <c:spPr>
          <a:ln>
            <a:solidFill>
              <a:srgbClr val="DEE4E9"/>
            </a:solidFill>
          </a:ln>
        </c:spPr>
        <c:txPr>
          <a:bodyPr anchorCtr="1"/>
          <a:lstStyle/>
          <a:p>
            <a:pPr>
              <a:defRPr sz="800">
                <a:solidFill>
                  <a:srgbClr val="5F7080"/>
                </a:solidFill>
              </a:defRPr>
            </a:pPr>
            <a:endParaRPr lang="en-US"/>
          </a:p>
        </c:txPr>
        <c:crossAx val="2140495176"/>
        <c:crosses val="autoZero"/>
        <c:auto val="1"/>
        <c:lblAlgn val="ctr"/>
        <c:lblOffset val="100"/>
        <c:noMultiLvlLbl val="1"/>
      </c:catAx>
      <c:valAx>
        <c:axId val="2140495176"/>
        <c:scaling>
          <c:orientation val="minMax"/>
          <c:max val="10"/>
          <c:min val="-12"/>
        </c:scaling>
        <c:delete val="0"/>
        <c:axPos val="l"/>
        <c:majorGridlines>
          <c:spPr>
            <a:ln>
              <a:solidFill>
                <a:srgbClr val="D2DAE2"/>
              </a:solidFill>
            </a:ln>
          </c:spPr>
        </c:majorGridlines>
        <c:numFmt formatCode="0" sourceLinked="0"/>
        <c:majorTickMark val="none"/>
        <c:minorTickMark val="none"/>
        <c:tickLblPos val="nextTo"/>
        <c:spPr>
          <a:ln>
            <a:solidFill>
              <a:srgbClr val="DEE4E9"/>
            </a:solidFill>
          </a:ln>
        </c:spPr>
        <c:txPr>
          <a:bodyPr anchorCtr="1"/>
          <a:lstStyle/>
          <a:p>
            <a:pPr>
              <a:defRPr sz="800">
                <a:solidFill>
                  <a:srgbClr val="5F7080"/>
                </a:solidFill>
              </a:defRPr>
            </a:pPr>
            <a:endParaRPr lang="en-US"/>
          </a:p>
        </c:txPr>
        <c:crossAx val="2118791784"/>
        <c:crosses val="autoZero"/>
        <c:crossBetween val="between"/>
        <c:majorUnit val="4"/>
      </c:valAx>
      <c:spPr>
        <a:ln>
          <a:solidFill>
            <a:srgbClr val="D2DAE2"/>
          </a:solidFill>
        </a:ln>
      </c:spPr>
    </c:plotArea>
    <c:plotVisOnly val="1"/>
    <c:dispBlanksAs val="gap"/>
    <c:showDLblsOverMax val="1"/>
  </c:char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strCache>
            </c:strRef>
          </c:tx>
          <c:spPr>
            <a:ln w="27940">
              <a:solidFill>
                <a:srgbClr val="359DCC"/>
              </a:solidFill>
            </a:ln>
          </c:spPr>
          <c:marker>
            <c:symbol val="circle"/>
            <c:size val="5"/>
            <c:spPr>
              <a:solidFill>
                <a:srgbClr val="359DCC"/>
              </a:solidFill>
              <a:ln>
                <a:solidFill>
                  <a:srgbClr val="359DCC"/>
                </a:solidFill>
              </a:ln>
            </c:spPr>
          </c:marker>
          <c:cat>
            <c:strRef>
              <c:f>Sheet1!$A$2:$A$12</c:f>
              <c:strCache>
                <c:ptCount val="11"/>
                <c:pt idx="0">
                  <c:v>2017</c:v>
                </c:pt>
                <c:pt idx="1">
                  <c:v>2018</c:v>
                </c:pt>
                <c:pt idx="2">
                  <c:v>2019</c:v>
                </c:pt>
                <c:pt idx="3">
                  <c:v>2020</c:v>
                </c:pt>
                <c:pt idx="4">
                  <c:v>2021</c:v>
                </c:pt>
                <c:pt idx="5">
                  <c:v>2022</c:v>
                </c:pt>
                <c:pt idx="6">
                  <c:v>2023</c:v>
                </c:pt>
                <c:pt idx="7">
                  <c:v>2024</c:v>
                </c:pt>
                <c:pt idx="8">
                  <c:v>2025</c:v>
                </c:pt>
                <c:pt idx="9">
                  <c:v>2026E</c:v>
                </c:pt>
                <c:pt idx="10">
                  <c:v>2027E</c:v>
                </c:pt>
              </c:strCache>
            </c:strRef>
          </c:cat>
          <c:val>
            <c:numRef>
              <c:f>Sheet1!$B$2:$B$12</c:f>
              <c:numCache>
                <c:formatCode>General</c:formatCode>
                <c:ptCount val="11"/>
                <c:pt idx="0">
                  <c:v>4.4000000000000004</c:v>
                </c:pt>
                <c:pt idx="1">
                  <c:v>4.0999999999999996</c:v>
                </c:pt>
                <c:pt idx="2">
                  <c:v>3.8</c:v>
                </c:pt>
                <c:pt idx="3">
                  <c:v>4.5</c:v>
                </c:pt>
                <c:pt idx="4">
                  <c:v>4.5999999999999996</c:v>
                </c:pt>
                <c:pt idx="5">
                  <c:v>3.8</c:v>
                </c:pt>
                <c:pt idx="6">
                  <c:v>4.0999999999999996</c:v>
                </c:pt>
                <c:pt idx="7">
                  <c:v>4.3</c:v>
                </c:pt>
                <c:pt idx="8">
                  <c:v>4.9000000000000004</c:v>
                </c:pt>
                <c:pt idx="9">
                  <c:v>5.5</c:v>
                </c:pt>
              </c:numCache>
            </c:numRef>
          </c:val>
          <c:smooth val="0"/>
          <c:extLst>
            <c:ext xmlns:c16="http://schemas.microsoft.com/office/drawing/2014/chart" uri="{C3380CC4-5D6E-409C-BE32-E72D297353CC}">
              <c16:uniqueId val="{00000000-6829-43E3-9E6D-898959452D11}"/>
            </c:ext>
          </c:extLst>
        </c:ser>
        <c:ser>
          <c:idx val="1"/>
          <c:order val="1"/>
          <c:tx>
            <c:strRef>
              <c:f>Sheet1!$C$1</c:f>
              <c:strCache>
                <c:ptCount val="1"/>
                <c:pt idx="0">
                  <c:v>Forecast</c:v>
                </c:pt>
              </c:strCache>
            </c:strRef>
          </c:tx>
          <c:spPr>
            <a:ln w="11430">
              <a:solidFill>
                <a:srgbClr val="359DCC"/>
              </a:solidFill>
              <a:prstDash val="dash"/>
            </a:ln>
          </c:spPr>
          <c:marker>
            <c:symbol val="circle"/>
            <c:size val="6"/>
          </c:marker>
          <c:cat>
            <c:strRef>
              <c:f>Sheet1!$A$2:$A$12</c:f>
              <c:strCache>
                <c:ptCount val="11"/>
                <c:pt idx="0">
                  <c:v>2017</c:v>
                </c:pt>
                <c:pt idx="1">
                  <c:v>2018</c:v>
                </c:pt>
                <c:pt idx="2">
                  <c:v>2019</c:v>
                </c:pt>
                <c:pt idx="3">
                  <c:v>2020</c:v>
                </c:pt>
                <c:pt idx="4">
                  <c:v>2021</c:v>
                </c:pt>
                <c:pt idx="5">
                  <c:v>2022</c:v>
                </c:pt>
                <c:pt idx="6">
                  <c:v>2023</c:v>
                </c:pt>
                <c:pt idx="7">
                  <c:v>2024</c:v>
                </c:pt>
                <c:pt idx="8">
                  <c:v>2025</c:v>
                </c:pt>
                <c:pt idx="9">
                  <c:v>2026E</c:v>
                </c:pt>
                <c:pt idx="10">
                  <c:v>2027E</c:v>
                </c:pt>
              </c:strCache>
            </c:strRef>
          </c:cat>
          <c:val>
            <c:numRef>
              <c:f>Sheet1!$C$2:$C$12</c:f>
              <c:numCache>
                <c:formatCode>General</c:formatCode>
                <c:ptCount val="11"/>
                <c:pt idx="9">
                  <c:v>5.5</c:v>
                </c:pt>
                <c:pt idx="10">
                  <c:v>5.3</c:v>
                </c:pt>
              </c:numCache>
            </c:numRef>
          </c:val>
          <c:smooth val="1"/>
          <c:extLst>
            <c:ext xmlns:c16="http://schemas.microsoft.com/office/drawing/2014/chart" uri="{C3380CC4-5D6E-409C-BE32-E72D297353CC}">
              <c16:uniqueId val="{00000001-6829-43E3-9E6D-898959452D11}"/>
            </c:ext>
          </c:extLst>
        </c:ser>
        <c:dLbls>
          <c:showLegendKey val="0"/>
          <c:showVal val="0"/>
          <c:showCatName val="0"/>
          <c:showSerName val="0"/>
          <c:showPercent val="0"/>
          <c:showBubbleSize val="0"/>
        </c:dLbls>
        <c:marker val="1"/>
        <c:smooth val="0"/>
        <c:axId val="2118791784"/>
        <c:axId val="2140495176"/>
      </c:lineChart>
      <c:catAx>
        <c:axId val="2118791784"/>
        <c:scaling>
          <c:orientation val="minMax"/>
        </c:scaling>
        <c:delete val="0"/>
        <c:axPos val="b"/>
        <c:numFmt formatCode="General" sourceLinked="0"/>
        <c:majorTickMark val="none"/>
        <c:minorTickMark val="none"/>
        <c:tickLblPos val="low"/>
        <c:spPr>
          <a:ln>
            <a:solidFill>
              <a:srgbClr val="DEE4E9"/>
            </a:solidFill>
          </a:ln>
        </c:spPr>
        <c:txPr>
          <a:bodyPr anchorCtr="1"/>
          <a:lstStyle/>
          <a:p>
            <a:pPr>
              <a:defRPr sz="800">
                <a:solidFill>
                  <a:srgbClr val="5F7080"/>
                </a:solidFill>
              </a:defRPr>
            </a:pPr>
            <a:endParaRPr lang="en-US"/>
          </a:p>
        </c:txPr>
        <c:crossAx val="2140495176"/>
        <c:crosses val="autoZero"/>
        <c:auto val="1"/>
        <c:lblAlgn val="ctr"/>
        <c:lblOffset val="100"/>
        <c:noMultiLvlLbl val="1"/>
      </c:catAx>
      <c:valAx>
        <c:axId val="2140495176"/>
        <c:scaling>
          <c:orientation val="minMax"/>
          <c:max val="7"/>
          <c:min val="3"/>
        </c:scaling>
        <c:delete val="0"/>
        <c:axPos val="l"/>
        <c:majorGridlines>
          <c:spPr>
            <a:ln>
              <a:solidFill>
                <a:srgbClr val="D2DAE2"/>
              </a:solidFill>
            </a:ln>
          </c:spPr>
        </c:majorGridlines>
        <c:numFmt formatCode="0" sourceLinked="0"/>
        <c:majorTickMark val="none"/>
        <c:minorTickMark val="none"/>
        <c:tickLblPos val="nextTo"/>
        <c:spPr>
          <a:ln>
            <a:solidFill>
              <a:srgbClr val="DEE4E9"/>
            </a:solidFill>
          </a:ln>
        </c:spPr>
        <c:txPr>
          <a:bodyPr anchorCtr="1"/>
          <a:lstStyle/>
          <a:p>
            <a:pPr>
              <a:defRPr sz="800">
                <a:solidFill>
                  <a:srgbClr val="5F7080"/>
                </a:solidFill>
              </a:defRPr>
            </a:pPr>
            <a:endParaRPr lang="en-US"/>
          </a:p>
        </c:txPr>
        <c:crossAx val="2118791784"/>
        <c:crosses val="autoZero"/>
        <c:crossBetween val="between"/>
        <c:majorUnit val="1"/>
      </c:valAx>
      <c:spPr>
        <a:ln>
          <a:solidFill>
            <a:schemeClr val="bg1">
              <a:lumMod val="85000"/>
            </a:schemeClr>
          </a:solidFill>
        </a:ln>
      </c:spPr>
    </c:plotArea>
    <c:plotVisOnly val="1"/>
    <c:dispBlanksAs val="gap"/>
    <c:showDLblsOverMax val="1"/>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69058633066761E-2"/>
          <c:y val="0.13950855327402489"/>
          <c:w val="0.89374541811179531"/>
          <c:h val="0.76964905885739343"/>
        </c:manualLayout>
      </c:layout>
      <c:lineChart>
        <c:grouping val="standard"/>
        <c:varyColors val="0"/>
        <c:ser>
          <c:idx val="0"/>
          <c:order val="0"/>
          <c:tx>
            <c:strRef>
              <c:f>Sheet1!$B$1</c:f>
              <c:strCache>
                <c:ptCount val="1"/>
                <c:pt idx="0">
                  <c:v>Headline CPI</c:v>
                </c:pt>
              </c:strCache>
            </c:strRef>
          </c:tx>
          <c:spPr>
            <a:ln w="26670">
              <a:solidFill>
                <a:srgbClr val="0D2A3F"/>
              </a:solidFill>
              <a:prstDash val="solid"/>
            </a:ln>
          </c:spPr>
          <c:marker>
            <c:symbol val="circle"/>
            <c:size val="6"/>
            <c:spPr>
              <a:solidFill>
                <a:srgbClr val="0D2A3F"/>
              </a:solidFill>
              <a:ln w="9525">
                <a:solidFill>
                  <a:srgbClr val="0D2A3F"/>
                </a:solidFill>
                <a:prstDash val="solid"/>
              </a:ln>
            </c:spPr>
          </c:marker>
          <c:cat>
            <c:strRef>
              <c:f>Sheet1!$A$2:$A$12</c:f>
              <c:strCache>
                <c:ptCount val="11"/>
                <c:pt idx="0">
                  <c:v>2017</c:v>
                </c:pt>
                <c:pt idx="1">
                  <c:v>2018</c:v>
                </c:pt>
                <c:pt idx="2">
                  <c:v>2019</c:v>
                </c:pt>
                <c:pt idx="3">
                  <c:v>2020</c:v>
                </c:pt>
                <c:pt idx="4">
                  <c:v>2021</c:v>
                </c:pt>
                <c:pt idx="5">
                  <c:v>2022</c:v>
                </c:pt>
                <c:pt idx="6">
                  <c:v>2023</c:v>
                </c:pt>
                <c:pt idx="7">
                  <c:v>2024</c:v>
                </c:pt>
                <c:pt idx="8">
                  <c:v>2025</c:v>
                </c:pt>
                <c:pt idx="9">
                  <c:v>2026E</c:v>
                </c:pt>
                <c:pt idx="10">
                  <c:v>2027E</c:v>
                </c:pt>
              </c:strCache>
            </c:strRef>
          </c:cat>
          <c:val>
            <c:numRef>
              <c:f>Sheet1!$B$2:$B$12</c:f>
              <c:numCache>
                <c:formatCode>General</c:formatCode>
                <c:ptCount val="11"/>
                <c:pt idx="0">
                  <c:v>2.7</c:v>
                </c:pt>
                <c:pt idx="1">
                  <c:v>2.5</c:v>
                </c:pt>
                <c:pt idx="2">
                  <c:v>1.8</c:v>
                </c:pt>
                <c:pt idx="3">
                  <c:v>0.9</c:v>
                </c:pt>
                <c:pt idx="4">
                  <c:v>2.6</c:v>
                </c:pt>
                <c:pt idx="5">
                  <c:v>9.1</c:v>
                </c:pt>
                <c:pt idx="6">
                  <c:v>7.3</c:v>
                </c:pt>
                <c:pt idx="7">
                  <c:v>2.5</c:v>
                </c:pt>
                <c:pt idx="8">
                  <c:v>3.4</c:v>
                </c:pt>
                <c:pt idx="9">
                  <c:v>3.7</c:v>
                </c:pt>
              </c:numCache>
            </c:numRef>
          </c:val>
          <c:smooth val="0"/>
          <c:extLst>
            <c:ext xmlns:c16="http://schemas.microsoft.com/office/drawing/2014/chart" uri="{C3380CC4-5D6E-409C-BE32-E72D297353CC}">
              <c16:uniqueId val="{00000000-D91B-480A-8B5B-2B3EC1D93096}"/>
            </c:ext>
          </c:extLst>
        </c:ser>
        <c:ser>
          <c:idx val="1"/>
          <c:order val="1"/>
          <c:tx>
            <c:strRef>
              <c:f>Sheet1!$C$1</c:f>
              <c:strCache>
                <c:ptCount val="1"/>
                <c:pt idx="0">
                  <c:v>Core CPI</c:v>
                </c:pt>
              </c:strCache>
            </c:strRef>
          </c:tx>
          <c:spPr>
            <a:ln w="19050">
              <a:solidFill>
                <a:srgbClr val="2CA8D2"/>
              </a:solidFill>
              <a:prstDash val="solid"/>
            </a:ln>
          </c:spPr>
          <c:marker>
            <c:symbol val="circle"/>
            <c:size val="6"/>
            <c:spPr>
              <a:solidFill>
                <a:srgbClr val="2CA8D2"/>
              </a:solidFill>
              <a:ln w="19050">
                <a:solidFill>
                  <a:srgbClr val="2CA8D2"/>
                </a:solidFill>
                <a:prstDash val="solid"/>
              </a:ln>
            </c:spPr>
          </c:marker>
          <c:cat>
            <c:strRef>
              <c:f>Sheet1!$A$2:$A$12</c:f>
              <c:strCache>
                <c:ptCount val="11"/>
                <c:pt idx="0">
                  <c:v>2017</c:v>
                </c:pt>
                <c:pt idx="1">
                  <c:v>2018</c:v>
                </c:pt>
                <c:pt idx="2">
                  <c:v>2019</c:v>
                </c:pt>
                <c:pt idx="3">
                  <c:v>2020</c:v>
                </c:pt>
                <c:pt idx="4">
                  <c:v>2021</c:v>
                </c:pt>
                <c:pt idx="5">
                  <c:v>2022</c:v>
                </c:pt>
                <c:pt idx="6">
                  <c:v>2023</c:v>
                </c:pt>
                <c:pt idx="7">
                  <c:v>2024</c:v>
                </c:pt>
                <c:pt idx="8">
                  <c:v>2025</c:v>
                </c:pt>
                <c:pt idx="9">
                  <c:v>2026E</c:v>
                </c:pt>
                <c:pt idx="10">
                  <c:v>2027E</c:v>
                </c:pt>
              </c:strCache>
            </c:strRef>
          </c:cat>
          <c:val>
            <c:numRef>
              <c:f>Sheet1!$C$2:$C$12</c:f>
              <c:numCache>
                <c:formatCode>General</c:formatCode>
                <c:ptCount val="11"/>
                <c:pt idx="0">
                  <c:v>2.4</c:v>
                </c:pt>
                <c:pt idx="1">
                  <c:v>2</c:v>
                </c:pt>
                <c:pt idx="2">
                  <c:v>1.7</c:v>
                </c:pt>
                <c:pt idx="3">
                  <c:v>1.4</c:v>
                </c:pt>
                <c:pt idx="4">
                  <c:v>2.4</c:v>
                </c:pt>
                <c:pt idx="5">
                  <c:v>5.9</c:v>
                </c:pt>
                <c:pt idx="6">
                  <c:v>6.2</c:v>
                </c:pt>
                <c:pt idx="7">
                  <c:v>3.7</c:v>
                </c:pt>
                <c:pt idx="8">
                  <c:v>3.5</c:v>
                </c:pt>
                <c:pt idx="9">
                  <c:v>3.1</c:v>
                </c:pt>
              </c:numCache>
            </c:numRef>
          </c:val>
          <c:smooth val="0"/>
          <c:extLst>
            <c:ext xmlns:c16="http://schemas.microsoft.com/office/drawing/2014/chart" uri="{C3380CC4-5D6E-409C-BE32-E72D297353CC}">
              <c16:uniqueId val="{00000001-D91B-480A-8B5B-2B3EC1D93096}"/>
            </c:ext>
          </c:extLst>
        </c:ser>
        <c:ser>
          <c:idx val="2"/>
          <c:order val="2"/>
          <c:tx>
            <c:v>Headline CPI (f/c)</c:v>
          </c:tx>
          <c:spPr>
            <a:ln w="11430">
              <a:solidFill>
                <a:srgbClr val="0D2A3F"/>
              </a:solidFill>
              <a:prstDash val="dash"/>
            </a:ln>
          </c:spPr>
          <c:marker>
            <c:symbol val="circle"/>
            <c:size val="6"/>
          </c:marker>
          <c:cat>
            <c:strLit>
              <c:ptCount val="11"/>
              <c:pt idx="0">
                <c:v>2017</c:v>
              </c:pt>
              <c:pt idx="1">
                <c:v>2018</c:v>
              </c:pt>
              <c:pt idx="2">
                <c:v>2019</c:v>
              </c:pt>
              <c:pt idx="3">
                <c:v>2020</c:v>
              </c:pt>
              <c:pt idx="4">
                <c:v>2021</c:v>
              </c:pt>
              <c:pt idx="5">
                <c:v>2022</c:v>
              </c:pt>
              <c:pt idx="6">
                <c:v>2023</c:v>
              </c:pt>
              <c:pt idx="7">
                <c:v>2024</c:v>
              </c:pt>
              <c:pt idx="8">
                <c:v>2025</c:v>
              </c:pt>
              <c:pt idx="9">
                <c:v>2026E</c:v>
              </c:pt>
              <c:pt idx="10">
                <c:v>2027E</c:v>
              </c:pt>
            </c:strLit>
          </c:cat>
          <c:val>
            <c:numLit>
              <c:formatCode>General</c:formatCode>
              <c:ptCount val="11"/>
              <c:pt idx="9">
                <c:v>3.7</c:v>
              </c:pt>
              <c:pt idx="10">
                <c:v>2.4</c:v>
              </c:pt>
            </c:numLit>
          </c:val>
          <c:smooth val="1"/>
          <c:extLst>
            <c:ext xmlns:c16="http://schemas.microsoft.com/office/drawing/2014/chart" uri="{C3380CC4-5D6E-409C-BE32-E72D297353CC}">
              <c16:uniqueId val="{00000002-D91B-480A-8B5B-2B3EC1D93096}"/>
            </c:ext>
          </c:extLst>
        </c:ser>
        <c:ser>
          <c:idx val="3"/>
          <c:order val="3"/>
          <c:tx>
            <c:v>Core CPI (f/c)</c:v>
          </c:tx>
          <c:spPr>
            <a:ln w="11430">
              <a:solidFill>
                <a:srgbClr val="2CA8D2"/>
              </a:solidFill>
              <a:prstDash val="dash"/>
            </a:ln>
          </c:spPr>
          <c:marker>
            <c:symbol val="circle"/>
            <c:size val="6"/>
          </c:marker>
          <c:cat>
            <c:strLit>
              <c:ptCount val="11"/>
              <c:pt idx="0">
                <c:v>2017</c:v>
              </c:pt>
              <c:pt idx="1">
                <c:v>2018</c:v>
              </c:pt>
              <c:pt idx="2">
                <c:v>2019</c:v>
              </c:pt>
              <c:pt idx="3">
                <c:v>2020</c:v>
              </c:pt>
              <c:pt idx="4">
                <c:v>2021</c:v>
              </c:pt>
              <c:pt idx="5">
                <c:v>2022</c:v>
              </c:pt>
              <c:pt idx="6">
                <c:v>2023</c:v>
              </c:pt>
              <c:pt idx="7">
                <c:v>2024</c:v>
              </c:pt>
              <c:pt idx="8">
                <c:v>2025</c:v>
              </c:pt>
              <c:pt idx="9">
                <c:v>2026E</c:v>
              </c:pt>
              <c:pt idx="10">
                <c:v>2027E</c:v>
              </c:pt>
            </c:strLit>
          </c:cat>
          <c:val>
            <c:numLit>
              <c:formatCode>General</c:formatCode>
              <c:ptCount val="11"/>
              <c:pt idx="9">
                <c:v>3.1</c:v>
              </c:pt>
              <c:pt idx="10">
                <c:v>2.7</c:v>
              </c:pt>
            </c:numLit>
          </c:val>
          <c:smooth val="1"/>
          <c:extLst>
            <c:ext xmlns:c16="http://schemas.microsoft.com/office/drawing/2014/chart" uri="{C3380CC4-5D6E-409C-BE32-E72D297353CC}">
              <c16:uniqueId val="{00000003-D91B-480A-8B5B-2B3EC1D93096}"/>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none"/>
        <c:minorTickMark val="none"/>
        <c:tickLblPos val="nextTo"/>
        <c:spPr>
          <a:ln w="7620">
            <a:solidFill>
              <a:srgbClr val="D9E2E8"/>
            </a:solidFill>
            <a:prstDash val="solid"/>
          </a:ln>
        </c:spPr>
        <c:txPr>
          <a:bodyPr anchorCtr="1"/>
          <a:lstStyle/>
          <a:p>
            <a:pPr>
              <a:defRPr sz="800" b="0" i="0" u="none">
                <a:solidFill>
                  <a:srgbClr val="657681"/>
                </a:solidFill>
                <a:latin typeface="Aptos"/>
                <a:ea typeface="Aptos"/>
                <a:cs typeface="Aptos"/>
              </a:defRPr>
            </a:pPr>
            <a:endParaRPr lang="en-US"/>
          </a:p>
        </c:txPr>
        <c:crossAx val="2094734552"/>
        <c:crosses val="autoZero"/>
        <c:auto val="1"/>
        <c:lblAlgn val="ctr"/>
        <c:lblOffset val="100"/>
        <c:noMultiLvlLbl val="1"/>
      </c:catAx>
      <c:valAx>
        <c:axId val="2094734552"/>
        <c:scaling>
          <c:orientation val="minMax"/>
          <c:max val="10"/>
          <c:min val="0"/>
        </c:scaling>
        <c:delete val="0"/>
        <c:axPos val="l"/>
        <c:majorGridlines>
          <c:spPr>
            <a:ln w="12700">
              <a:solidFill>
                <a:srgbClr val="D9E2E8"/>
              </a:solidFill>
              <a:prstDash val="solid"/>
            </a:ln>
          </c:spPr>
        </c:majorGridlines>
        <c:numFmt formatCode="General" sourceLinked="0"/>
        <c:majorTickMark val="none"/>
        <c:minorTickMark val="none"/>
        <c:tickLblPos val="nextTo"/>
        <c:spPr>
          <a:ln w="6350">
            <a:solidFill>
              <a:srgbClr val="D9E2E8"/>
            </a:solidFill>
            <a:prstDash val="solid"/>
          </a:ln>
        </c:spPr>
        <c:txPr>
          <a:bodyPr anchorCtr="1"/>
          <a:lstStyle/>
          <a:p>
            <a:pPr>
              <a:defRPr sz="800" b="0" i="0" u="none">
                <a:solidFill>
                  <a:srgbClr val="657681"/>
                </a:solidFill>
                <a:latin typeface="Aptos"/>
                <a:ea typeface="Aptos"/>
                <a:cs typeface="Aptos"/>
              </a:defRPr>
            </a:pPr>
            <a:endParaRPr lang="en-US"/>
          </a:p>
        </c:txPr>
        <c:crossAx val="2094734554"/>
        <c:crosses val="autoZero"/>
        <c:crossBetween val="between"/>
        <c:majorUnit val="2"/>
      </c:valAx>
      <c:spPr>
        <a:solidFill>
          <a:srgbClr val="FFFFFF">
            <a:alpha val="0"/>
          </a:srgbClr>
        </a:solidFill>
        <a:ln w="12700">
          <a:solidFill>
            <a:srgbClr val="D9E2E8"/>
          </a:solidFill>
        </a:ln>
      </c:spPr>
    </c:plotArea>
    <c:legend>
      <c:legendPos val="t"/>
      <c:overlay val="0"/>
      <c:txPr>
        <a:bodyPr anchorCtr="1"/>
        <a:lstStyle/>
        <a:p>
          <a:pPr>
            <a:defRPr sz="800">
              <a:solidFill>
                <a:srgbClr val="263640"/>
              </a:solidFill>
              <a:latin typeface="Aptos"/>
              <a:ea typeface="Aptos"/>
              <a:cs typeface="Aptos"/>
            </a:defRPr>
          </a:pPr>
          <a:endParaRPr lang="en-US"/>
        </a:p>
      </c:txPr>
    </c:legend>
    <c:plotVisOnly val="1"/>
    <c:dispBlanksAs val="gap"/>
    <c:showDLblsOverMax val="1"/>
  </c:chart>
  <c:spPr>
    <a:solidFill>
      <a:srgbClr val="FFFFFF">
        <a:alpha val="0"/>
      </a:srgbClr>
    </a:solidFill>
    <a:ln>
      <a:noFill/>
    </a:ln>
  </c:spPr>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400710817950793E-2"/>
          <c:y val="0.16150695709789631"/>
          <c:w val="0.91038118777286858"/>
          <c:h val="0.71940781845287394"/>
        </c:manualLayout>
      </c:layout>
      <c:lineChart>
        <c:grouping val="standard"/>
        <c:varyColors val="0"/>
        <c:ser>
          <c:idx val="0"/>
          <c:order val="0"/>
          <c:tx>
            <c:strRef>
              <c:f>Sheet1!$B$1</c:f>
              <c:strCache>
                <c:ptCount val="1"/>
                <c:pt idx="0">
                  <c:v>Bank Rate</c:v>
                </c:pt>
              </c:strCache>
            </c:strRef>
          </c:tx>
          <c:spPr>
            <a:ln w="19050">
              <a:solidFill>
                <a:srgbClr val="112F48"/>
              </a:solidFill>
            </a:ln>
          </c:spPr>
          <c:marker>
            <c:symbol val="circle"/>
            <c:size val="5"/>
            <c:spPr>
              <a:solidFill>
                <a:srgbClr val="112F48"/>
              </a:solidFill>
              <a:ln w="19050">
                <a:solidFill>
                  <a:srgbClr val="112F48"/>
                </a:solidFill>
              </a:ln>
            </c:spPr>
          </c:marker>
          <c:cat>
            <c:strRef>
              <c:f>Sheet1!$A$2:$A$12</c:f>
              <c:strCache>
                <c:ptCount val="11"/>
                <c:pt idx="0">
                  <c:v>2017</c:v>
                </c:pt>
                <c:pt idx="1">
                  <c:v>2018</c:v>
                </c:pt>
                <c:pt idx="2">
                  <c:v>2019</c:v>
                </c:pt>
                <c:pt idx="3">
                  <c:v>2020</c:v>
                </c:pt>
                <c:pt idx="4">
                  <c:v>2021</c:v>
                </c:pt>
                <c:pt idx="5">
                  <c:v>2022</c:v>
                </c:pt>
                <c:pt idx="6">
                  <c:v>2023</c:v>
                </c:pt>
                <c:pt idx="7">
                  <c:v>2024</c:v>
                </c:pt>
                <c:pt idx="8">
                  <c:v>2025</c:v>
                </c:pt>
                <c:pt idx="9">
                  <c:v>2026E</c:v>
                </c:pt>
                <c:pt idx="10">
                  <c:v>2027E</c:v>
                </c:pt>
              </c:strCache>
            </c:strRef>
          </c:cat>
          <c:val>
            <c:numRef>
              <c:f>Sheet1!$B$2:$B$12</c:f>
              <c:numCache>
                <c:formatCode>General</c:formatCode>
                <c:ptCount val="11"/>
                <c:pt idx="0">
                  <c:v>0.5</c:v>
                </c:pt>
                <c:pt idx="1">
                  <c:v>0.75</c:v>
                </c:pt>
                <c:pt idx="2">
                  <c:v>0.75</c:v>
                </c:pt>
                <c:pt idx="3">
                  <c:v>0.1</c:v>
                </c:pt>
                <c:pt idx="4">
                  <c:v>0.25</c:v>
                </c:pt>
                <c:pt idx="5">
                  <c:v>3.5</c:v>
                </c:pt>
                <c:pt idx="6">
                  <c:v>5.25</c:v>
                </c:pt>
                <c:pt idx="7">
                  <c:v>4.75</c:v>
                </c:pt>
                <c:pt idx="8">
                  <c:v>3.75</c:v>
                </c:pt>
              </c:numCache>
            </c:numRef>
          </c:val>
          <c:smooth val="0"/>
          <c:extLst>
            <c:ext xmlns:c16="http://schemas.microsoft.com/office/drawing/2014/chart" uri="{C3380CC4-5D6E-409C-BE32-E72D297353CC}">
              <c16:uniqueId val="{00000000-1086-4891-9FFF-A8095C691287}"/>
            </c:ext>
          </c:extLst>
        </c:ser>
        <c:ser>
          <c:idx val="1"/>
          <c:order val="1"/>
          <c:tx>
            <c:strRef>
              <c:f>Sheet1!$C$1</c:f>
              <c:strCache>
                <c:ptCount val="1"/>
                <c:pt idx="0">
                  <c:v>Forecast</c:v>
                </c:pt>
              </c:strCache>
            </c:strRef>
          </c:tx>
          <c:spPr>
            <a:ln w="11430">
              <a:solidFill>
                <a:srgbClr val="112F48"/>
              </a:solidFill>
              <a:prstDash val="dash"/>
            </a:ln>
          </c:spPr>
          <c:marker>
            <c:symbol val="circle"/>
            <c:size val="6"/>
          </c:marker>
          <c:cat>
            <c:strRef>
              <c:f>Sheet1!$A$2:$A$12</c:f>
              <c:strCache>
                <c:ptCount val="11"/>
                <c:pt idx="0">
                  <c:v>2017</c:v>
                </c:pt>
                <c:pt idx="1">
                  <c:v>2018</c:v>
                </c:pt>
                <c:pt idx="2">
                  <c:v>2019</c:v>
                </c:pt>
                <c:pt idx="3">
                  <c:v>2020</c:v>
                </c:pt>
                <c:pt idx="4">
                  <c:v>2021</c:v>
                </c:pt>
                <c:pt idx="5">
                  <c:v>2022</c:v>
                </c:pt>
                <c:pt idx="6">
                  <c:v>2023</c:v>
                </c:pt>
                <c:pt idx="7">
                  <c:v>2024</c:v>
                </c:pt>
                <c:pt idx="8">
                  <c:v>2025</c:v>
                </c:pt>
                <c:pt idx="9">
                  <c:v>2026E</c:v>
                </c:pt>
                <c:pt idx="10">
                  <c:v>2027E</c:v>
                </c:pt>
              </c:strCache>
            </c:strRef>
          </c:cat>
          <c:val>
            <c:numRef>
              <c:f>Sheet1!$C$2:$C$12</c:f>
              <c:numCache>
                <c:formatCode>General</c:formatCode>
                <c:ptCount val="11"/>
                <c:pt idx="9">
                  <c:v>4</c:v>
                </c:pt>
                <c:pt idx="10">
                  <c:v>3.75</c:v>
                </c:pt>
              </c:numCache>
            </c:numRef>
          </c:val>
          <c:smooth val="1"/>
          <c:extLst>
            <c:ext xmlns:c16="http://schemas.microsoft.com/office/drawing/2014/chart" uri="{C3380CC4-5D6E-409C-BE32-E72D297353CC}">
              <c16:uniqueId val="{00000001-1086-4891-9FFF-A8095C691287}"/>
            </c:ext>
          </c:extLst>
        </c:ser>
        <c:ser>
          <c:idx val="2"/>
          <c:order val="2"/>
          <c:tx>
            <c:strRef>
              <c:f>Sheet1!$D$1</c:f>
              <c:strCache>
                <c:ptCount val="1"/>
                <c:pt idx="0">
                  <c:v>Market Forecast</c:v>
                </c:pt>
              </c:strCache>
            </c:strRef>
          </c:tx>
          <c:spPr>
            <a:ln w="12700">
              <a:solidFill>
                <a:srgbClr val="19283A"/>
              </a:solidFill>
              <a:prstDash val="dash"/>
            </a:ln>
          </c:spPr>
          <c:marker>
            <c:spPr>
              <a:ln cap="rnd"/>
            </c:spPr>
          </c:marker>
          <c:cat>
            <c:strRef>
              <c:f>Sheet1!$A$2:$A$12</c:f>
              <c:strCache>
                <c:ptCount val="11"/>
                <c:pt idx="0">
                  <c:v>2017</c:v>
                </c:pt>
                <c:pt idx="1">
                  <c:v>2018</c:v>
                </c:pt>
                <c:pt idx="2">
                  <c:v>2019</c:v>
                </c:pt>
                <c:pt idx="3">
                  <c:v>2020</c:v>
                </c:pt>
                <c:pt idx="4">
                  <c:v>2021</c:v>
                </c:pt>
                <c:pt idx="5">
                  <c:v>2022</c:v>
                </c:pt>
                <c:pt idx="6">
                  <c:v>2023</c:v>
                </c:pt>
                <c:pt idx="7">
                  <c:v>2024</c:v>
                </c:pt>
                <c:pt idx="8">
                  <c:v>2025</c:v>
                </c:pt>
                <c:pt idx="9">
                  <c:v>2026E</c:v>
                </c:pt>
                <c:pt idx="10">
                  <c:v>2027E</c:v>
                </c:pt>
              </c:strCache>
            </c:strRef>
          </c:cat>
          <c:val>
            <c:numRef>
              <c:f>Sheet1!$D$2:$D$12</c:f>
              <c:numCache>
                <c:formatCode>General</c:formatCode>
                <c:ptCount val="11"/>
                <c:pt idx="9">
                  <c:v>4</c:v>
                </c:pt>
                <c:pt idx="10">
                  <c:v>4.4000000000000004</c:v>
                </c:pt>
              </c:numCache>
            </c:numRef>
          </c:val>
          <c:smooth val="0"/>
          <c:extLst>
            <c:ext xmlns:c16="http://schemas.microsoft.com/office/drawing/2014/chart" uri="{C3380CC4-5D6E-409C-BE32-E72D297353CC}">
              <c16:uniqueId val="{00000000-EFF9-422C-9DB1-2356853BD0F4}"/>
            </c:ext>
          </c:extLst>
        </c:ser>
        <c:dLbls>
          <c:showLegendKey val="0"/>
          <c:showVal val="0"/>
          <c:showCatName val="0"/>
          <c:showSerName val="0"/>
          <c:showPercent val="0"/>
          <c:showBubbleSize val="0"/>
        </c:dLbls>
        <c:marker val="1"/>
        <c:smooth val="0"/>
        <c:axId val="2118791784"/>
        <c:axId val="2140495176"/>
      </c:lineChart>
      <c:catAx>
        <c:axId val="2118791784"/>
        <c:scaling>
          <c:orientation val="minMax"/>
        </c:scaling>
        <c:delete val="0"/>
        <c:axPos val="b"/>
        <c:numFmt formatCode="General" sourceLinked="0"/>
        <c:majorTickMark val="none"/>
        <c:minorTickMark val="none"/>
        <c:tickLblPos val="low"/>
        <c:spPr>
          <a:ln>
            <a:solidFill>
              <a:srgbClr val="DEE4E9"/>
            </a:solidFill>
          </a:ln>
        </c:spPr>
        <c:txPr>
          <a:bodyPr anchorCtr="1"/>
          <a:lstStyle/>
          <a:p>
            <a:pPr>
              <a:defRPr sz="800">
                <a:solidFill>
                  <a:srgbClr val="5F7080"/>
                </a:solidFill>
              </a:defRPr>
            </a:pPr>
            <a:endParaRPr lang="en-US"/>
          </a:p>
        </c:txPr>
        <c:crossAx val="2140495176"/>
        <c:crosses val="autoZero"/>
        <c:auto val="1"/>
        <c:lblAlgn val="ctr"/>
        <c:lblOffset val="100"/>
        <c:noMultiLvlLbl val="1"/>
      </c:catAx>
      <c:valAx>
        <c:axId val="2140495176"/>
        <c:scaling>
          <c:orientation val="minMax"/>
          <c:max val="6"/>
          <c:min val="0"/>
        </c:scaling>
        <c:delete val="0"/>
        <c:axPos val="l"/>
        <c:majorGridlines>
          <c:spPr>
            <a:ln>
              <a:solidFill>
                <a:srgbClr val="D2DAE2"/>
              </a:solidFill>
            </a:ln>
          </c:spPr>
        </c:majorGridlines>
        <c:numFmt formatCode="General" sourceLinked="1"/>
        <c:majorTickMark val="out"/>
        <c:minorTickMark val="none"/>
        <c:tickLblPos val="nextTo"/>
        <c:spPr>
          <a:ln>
            <a:solidFill>
              <a:srgbClr val="DEE4E9"/>
            </a:solidFill>
          </a:ln>
        </c:spPr>
        <c:txPr>
          <a:bodyPr anchorCtr="1"/>
          <a:lstStyle/>
          <a:p>
            <a:pPr>
              <a:defRPr sz="800">
                <a:solidFill>
                  <a:srgbClr val="5F7080"/>
                </a:solidFill>
              </a:defRPr>
            </a:pPr>
            <a:endParaRPr lang="en-US"/>
          </a:p>
        </c:txPr>
        <c:crossAx val="2118791784"/>
        <c:crosses val="autoZero"/>
        <c:crossBetween val="between"/>
        <c:majorUnit val="1"/>
      </c:valAx>
    </c:plotArea>
    <c:legend>
      <c:legendPos val="r"/>
      <c:layout>
        <c:manualLayout>
          <c:xMode val="edge"/>
          <c:yMode val="edge"/>
          <c:x val="0.20176611040086212"/>
          <c:y val="4.733311247308266E-2"/>
          <c:w val="0.61486965546197292"/>
          <c:h val="0.11701134669537852"/>
        </c:manualLayout>
      </c:layout>
      <c:overlay val="0"/>
      <c:txPr>
        <a:bodyPr/>
        <a:lstStyle/>
        <a:p>
          <a:pPr>
            <a:defRPr sz="800"/>
          </a:pPr>
          <a:endParaRPr lang="en-US"/>
        </a:p>
      </c:txPr>
    </c:legend>
    <c:plotVisOnly val="1"/>
    <c:dispBlanksAs val="gap"/>
    <c:showDLblsOverMax val="1"/>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671026957961187E-2"/>
          <c:y val="6.2358276643990927E-2"/>
          <c:w val="0.92034895705482855"/>
          <c:h val="0.81705411823522056"/>
        </c:manualLayout>
      </c:layout>
      <c:lineChart>
        <c:grouping val="standard"/>
        <c:varyColors val="0"/>
        <c:ser>
          <c:idx val="0"/>
          <c:order val="0"/>
          <c:tx>
            <c:strRef>
              <c:f>Sheet1!$B$1</c:f>
              <c:strCache>
                <c:ptCount val="1"/>
              </c:strCache>
            </c:strRef>
          </c:tx>
          <c:spPr>
            <a:ln w="19050">
              <a:solidFill>
                <a:srgbClr val="112F48"/>
              </a:solidFill>
            </a:ln>
          </c:spPr>
          <c:marker>
            <c:symbol val="circle"/>
            <c:size val="5"/>
            <c:spPr>
              <a:solidFill>
                <a:srgbClr val="112F48"/>
              </a:solidFill>
              <a:ln w="19050">
                <a:solidFill>
                  <a:srgbClr val="112F48"/>
                </a:solidFill>
              </a:ln>
            </c:spPr>
          </c:marker>
          <c:dPt>
            <c:idx val="10"/>
            <c:bubble3D val="0"/>
            <c:spPr>
              <a:ln w="12700">
                <a:solidFill>
                  <a:srgbClr val="112F48"/>
                </a:solidFill>
                <a:prstDash val="sysDash"/>
              </a:ln>
            </c:spPr>
            <c:extLst>
              <c:ext xmlns:c16="http://schemas.microsoft.com/office/drawing/2014/chart" uri="{C3380CC4-5D6E-409C-BE32-E72D297353CC}">
                <c16:uniqueId val="{00000001-FE05-4A5A-9816-AF2660D0914A}"/>
              </c:ext>
            </c:extLst>
          </c:dPt>
          <c:cat>
            <c:strRef>
              <c:f>Sheet1!$A$2:$A$12</c:f>
              <c:strCache>
                <c:ptCount val="11"/>
                <c:pt idx="0">
                  <c:v>2017</c:v>
                </c:pt>
                <c:pt idx="1">
                  <c:v>2018</c:v>
                </c:pt>
                <c:pt idx="2">
                  <c:v>2019</c:v>
                </c:pt>
                <c:pt idx="3">
                  <c:v>2020</c:v>
                </c:pt>
                <c:pt idx="4">
                  <c:v>2021</c:v>
                </c:pt>
                <c:pt idx="5">
                  <c:v>2022</c:v>
                </c:pt>
                <c:pt idx="6">
                  <c:v>2023</c:v>
                </c:pt>
                <c:pt idx="7">
                  <c:v>2024</c:v>
                </c:pt>
                <c:pt idx="8">
                  <c:v>2025</c:v>
                </c:pt>
                <c:pt idx="9">
                  <c:v>2026E</c:v>
                </c:pt>
                <c:pt idx="10">
                  <c:v>2027E</c:v>
                </c:pt>
              </c:strCache>
            </c:strRef>
          </c:cat>
          <c:val>
            <c:numRef>
              <c:f>Sheet1!$B$2:$B$12</c:f>
              <c:numCache>
                <c:formatCode>General</c:formatCode>
                <c:ptCount val="11"/>
                <c:pt idx="0">
                  <c:v>2.8</c:v>
                </c:pt>
                <c:pt idx="1">
                  <c:v>1.8</c:v>
                </c:pt>
                <c:pt idx="2">
                  <c:v>1.6</c:v>
                </c:pt>
                <c:pt idx="3">
                  <c:v>-6.1</c:v>
                </c:pt>
                <c:pt idx="4">
                  <c:v>5.3</c:v>
                </c:pt>
                <c:pt idx="5">
                  <c:v>3.4</c:v>
                </c:pt>
                <c:pt idx="6">
                  <c:v>0.5</c:v>
                </c:pt>
                <c:pt idx="7">
                  <c:v>0.9</c:v>
                </c:pt>
                <c:pt idx="8">
                  <c:v>1.5</c:v>
                </c:pt>
                <c:pt idx="9">
                  <c:v>0.8</c:v>
                </c:pt>
                <c:pt idx="10">
                  <c:v>1.2</c:v>
                </c:pt>
              </c:numCache>
            </c:numRef>
          </c:val>
          <c:smooth val="0"/>
          <c:extLst>
            <c:ext xmlns:c16="http://schemas.microsoft.com/office/drawing/2014/chart" uri="{C3380CC4-5D6E-409C-BE32-E72D297353CC}">
              <c16:uniqueId val="{00000000-6684-4A7D-B75E-447AA09BD65E}"/>
            </c:ext>
          </c:extLst>
        </c:ser>
        <c:ser>
          <c:idx val="1"/>
          <c:order val="1"/>
          <c:tx>
            <c:strRef>
              <c:f>Sheet1!$C$1</c:f>
              <c:strCache>
                <c:ptCount val="1"/>
              </c:strCache>
            </c:strRef>
          </c:tx>
          <c:spPr>
            <a:ln w="19050">
              <a:noFill/>
              <a:prstDash val="sysDash"/>
            </a:ln>
          </c:spPr>
          <c:marker>
            <c:spPr>
              <a:noFill/>
              <a:ln>
                <a:noFill/>
              </a:ln>
            </c:spPr>
          </c:marker>
          <c:cat>
            <c:strRef>
              <c:f>Sheet1!$A$2:$A$12</c:f>
              <c:strCache>
                <c:ptCount val="11"/>
                <c:pt idx="0">
                  <c:v>2017</c:v>
                </c:pt>
                <c:pt idx="1">
                  <c:v>2018</c:v>
                </c:pt>
                <c:pt idx="2">
                  <c:v>2019</c:v>
                </c:pt>
                <c:pt idx="3">
                  <c:v>2020</c:v>
                </c:pt>
                <c:pt idx="4">
                  <c:v>2021</c:v>
                </c:pt>
                <c:pt idx="5">
                  <c:v>2022</c:v>
                </c:pt>
                <c:pt idx="6">
                  <c:v>2023</c:v>
                </c:pt>
                <c:pt idx="7">
                  <c:v>2024</c:v>
                </c:pt>
                <c:pt idx="8">
                  <c:v>2025</c:v>
                </c:pt>
                <c:pt idx="9">
                  <c:v>2026E</c:v>
                </c:pt>
                <c:pt idx="10">
                  <c:v>2027E</c:v>
                </c:pt>
              </c:strCache>
            </c:strRef>
          </c:cat>
          <c:val>
            <c:numRef>
              <c:f>Sheet1!$C$2:$C$12</c:f>
              <c:numCache>
                <c:formatCode>General</c:formatCode>
                <c:ptCount val="11"/>
                <c:pt idx="0">
                  <c:v>#N/A</c:v>
                </c:pt>
                <c:pt idx="1">
                  <c:v>#N/A</c:v>
                </c:pt>
                <c:pt idx="2">
                  <c:v>#N/A</c:v>
                </c:pt>
                <c:pt idx="3">
                  <c:v>#N/A</c:v>
                </c:pt>
                <c:pt idx="4">
                  <c:v>#N/A</c:v>
                </c:pt>
                <c:pt idx="5">
                  <c:v>#N/A</c:v>
                </c:pt>
                <c:pt idx="6">
                  <c:v>#N/A</c:v>
                </c:pt>
                <c:pt idx="7">
                  <c:v>#N/A</c:v>
                </c:pt>
                <c:pt idx="8">
                  <c:v>#N/A</c:v>
                </c:pt>
                <c:pt idx="9">
                  <c:v>0.8</c:v>
                </c:pt>
                <c:pt idx="10">
                  <c:v>1.2</c:v>
                </c:pt>
              </c:numCache>
            </c:numRef>
          </c:val>
          <c:smooth val="0"/>
          <c:extLst>
            <c:ext xmlns:c16="http://schemas.microsoft.com/office/drawing/2014/chart" uri="{C3380CC4-5D6E-409C-BE32-E72D297353CC}">
              <c16:uniqueId val="{00000000-FE05-4A5A-9816-AF2660D0914A}"/>
            </c:ext>
          </c:extLst>
        </c:ser>
        <c:dLbls>
          <c:showLegendKey val="0"/>
          <c:showVal val="0"/>
          <c:showCatName val="0"/>
          <c:showSerName val="0"/>
          <c:showPercent val="0"/>
          <c:showBubbleSize val="0"/>
        </c:dLbls>
        <c:marker val="1"/>
        <c:smooth val="0"/>
        <c:axId val="2118791784"/>
        <c:axId val="2140495176"/>
      </c:lineChart>
      <c:catAx>
        <c:axId val="2118791784"/>
        <c:scaling>
          <c:orientation val="minMax"/>
        </c:scaling>
        <c:delete val="0"/>
        <c:axPos val="b"/>
        <c:numFmt formatCode="General" sourceLinked="0"/>
        <c:majorTickMark val="none"/>
        <c:minorTickMark val="none"/>
        <c:tickLblPos val="low"/>
        <c:spPr>
          <a:ln>
            <a:solidFill>
              <a:srgbClr val="DEE4E9"/>
            </a:solidFill>
          </a:ln>
        </c:spPr>
        <c:txPr>
          <a:bodyPr anchorCtr="1"/>
          <a:lstStyle/>
          <a:p>
            <a:pPr>
              <a:defRPr sz="800">
                <a:solidFill>
                  <a:srgbClr val="5F7080"/>
                </a:solidFill>
              </a:defRPr>
            </a:pPr>
            <a:endParaRPr lang="en-US"/>
          </a:p>
        </c:txPr>
        <c:crossAx val="2140495176"/>
        <c:crosses val="autoZero"/>
        <c:auto val="1"/>
        <c:lblAlgn val="ctr"/>
        <c:lblOffset val="100"/>
        <c:noMultiLvlLbl val="1"/>
      </c:catAx>
      <c:valAx>
        <c:axId val="2140495176"/>
        <c:scaling>
          <c:orientation val="minMax"/>
          <c:max val="6"/>
          <c:min val="-8"/>
        </c:scaling>
        <c:delete val="0"/>
        <c:axPos val="l"/>
        <c:majorGridlines>
          <c:spPr>
            <a:ln>
              <a:solidFill>
                <a:srgbClr val="D2DAE2"/>
              </a:solidFill>
            </a:ln>
          </c:spPr>
        </c:majorGridlines>
        <c:numFmt formatCode="0" sourceLinked="0"/>
        <c:majorTickMark val="none"/>
        <c:minorTickMark val="none"/>
        <c:tickLblPos val="nextTo"/>
        <c:spPr>
          <a:ln>
            <a:solidFill>
              <a:srgbClr val="DEE4E9"/>
            </a:solidFill>
          </a:ln>
        </c:spPr>
        <c:txPr>
          <a:bodyPr anchorCtr="1"/>
          <a:lstStyle/>
          <a:p>
            <a:pPr>
              <a:defRPr sz="800">
                <a:solidFill>
                  <a:srgbClr val="5F7080"/>
                </a:solidFill>
              </a:defRPr>
            </a:pPr>
            <a:endParaRPr lang="en-US"/>
          </a:p>
        </c:txPr>
        <c:crossAx val="2118791784"/>
        <c:crosses val="autoZero"/>
        <c:crossBetween val="between"/>
        <c:majorUnit val="2"/>
      </c:valAx>
      <c:spPr>
        <a:ln>
          <a:solidFill>
            <a:schemeClr val="bg1">
              <a:lumMod val="85000"/>
            </a:schemeClr>
          </a:solidFill>
        </a:ln>
      </c:spPr>
    </c:plotArea>
    <c:plotVisOnly val="1"/>
    <c:dispBlanksAs val="zero"/>
    <c:showDLblsOverMax val="1"/>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044927837257751E-2"/>
          <c:y val="5.8521275855973151E-2"/>
          <c:w val="0.91647705457681095"/>
          <c:h val="0.72722885630911294"/>
        </c:manualLayout>
      </c:layout>
      <c:lineChart>
        <c:grouping val="standard"/>
        <c:varyColors val="0"/>
        <c:ser>
          <c:idx val="0"/>
          <c:order val="0"/>
          <c:tx>
            <c:strRef>
              <c:f>Sheet1!$B$1</c:f>
              <c:strCache>
                <c:ptCount val="1"/>
              </c:strCache>
            </c:strRef>
          </c:tx>
          <c:spPr>
            <a:ln w="19050">
              <a:solidFill>
                <a:srgbClr val="359DCC"/>
              </a:solidFill>
            </a:ln>
          </c:spPr>
          <c:marker>
            <c:symbol val="circle"/>
            <c:size val="5"/>
            <c:spPr>
              <a:solidFill>
                <a:srgbClr val="359DCC"/>
              </a:solidFill>
              <a:ln>
                <a:solidFill>
                  <a:srgbClr val="359DCC"/>
                </a:solidFill>
              </a:ln>
            </c:spPr>
          </c:marker>
          <c:dPt>
            <c:idx val="10"/>
            <c:bubble3D val="0"/>
            <c:spPr>
              <a:ln w="12700">
                <a:solidFill>
                  <a:srgbClr val="359DCC"/>
                </a:solidFill>
                <a:prstDash val="dash"/>
              </a:ln>
            </c:spPr>
            <c:extLst>
              <c:ext xmlns:c16="http://schemas.microsoft.com/office/drawing/2014/chart" uri="{C3380CC4-5D6E-409C-BE32-E72D297353CC}">
                <c16:uniqueId val="{00000001-C5F2-4482-9CC4-1552AA8DA13C}"/>
              </c:ext>
            </c:extLst>
          </c:dPt>
          <c:cat>
            <c:strRef>
              <c:f>Sheet1!$A$2:$A$12</c:f>
              <c:strCache>
                <c:ptCount val="11"/>
                <c:pt idx="0">
                  <c:v>2017</c:v>
                </c:pt>
                <c:pt idx="1">
                  <c:v>2018</c:v>
                </c:pt>
                <c:pt idx="2">
                  <c:v>2019</c:v>
                </c:pt>
                <c:pt idx="3">
                  <c:v>2020</c:v>
                </c:pt>
                <c:pt idx="4">
                  <c:v>2021</c:v>
                </c:pt>
                <c:pt idx="5">
                  <c:v>2022</c:v>
                </c:pt>
                <c:pt idx="6">
                  <c:v>2023</c:v>
                </c:pt>
                <c:pt idx="7">
                  <c:v>2024</c:v>
                </c:pt>
                <c:pt idx="8">
                  <c:v>2025</c:v>
                </c:pt>
                <c:pt idx="9">
                  <c:v>2026E</c:v>
                </c:pt>
                <c:pt idx="10">
                  <c:v>2027E</c:v>
                </c:pt>
              </c:strCache>
            </c:strRef>
          </c:cat>
          <c:val>
            <c:numRef>
              <c:f>Sheet1!$B$2:$B$12</c:f>
              <c:numCache>
                <c:formatCode>General</c:formatCode>
                <c:ptCount val="11"/>
                <c:pt idx="0">
                  <c:v>9.1</c:v>
                </c:pt>
                <c:pt idx="1">
                  <c:v>8.1999999999999993</c:v>
                </c:pt>
                <c:pt idx="2">
                  <c:v>7.6</c:v>
                </c:pt>
                <c:pt idx="3">
                  <c:v>7.9</c:v>
                </c:pt>
                <c:pt idx="4">
                  <c:v>7.8</c:v>
                </c:pt>
                <c:pt idx="5">
                  <c:v>6.8</c:v>
                </c:pt>
                <c:pt idx="6">
                  <c:v>6.6</c:v>
                </c:pt>
                <c:pt idx="7">
                  <c:v>6.4</c:v>
                </c:pt>
                <c:pt idx="8">
                  <c:v>6.4</c:v>
                </c:pt>
                <c:pt idx="9">
                  <c:v>6.3</c:v>
                </c:pt>
                <c:pt idx="10">
                  <c:v>6.2</c:v>
                </c:pt>
              </c:numCache>
            </c:numRef>
          </c:val>
          <c:smooth val="0"/>
          <c:extLst>
            <c:ext xmlns:c16="http://schemas.microsoft.com/office/drawing/2014/chart" uri="{C3380CC4-5D6E-409C-BE32-E72D297353CC}">
              <c16:uniqueId val="{00000000-CD9B-4C68-AD0A-6A3A861767F7}"/>
            </c:ext>
          </c:extLst>
        </c:ser>
        <c:ser>
          <c:idx val="1"/>
          <c:order val="1"/>
          <c:tx>
            <c:strRef>
              <c:f>Sheet1!$C$1</c:f>
              <c:strCache>
                <c:ptCount val="1"/>
              </c:strCache>
            </c:strRef>
          </c:tx>
          <c:spPr>
            <a:ln>
              <a:noFill/>
            </a:ln>
          </c:spPr>
          <c:marker>
            <c:spPr>
              <a:solidFill>
                <a:srgbClr val="359DCC">
                  <a:alpha val="0"/>
                </a:srgbClr>
              </a:solidFill>
              <a:ln>
                <a:noFill/>
              </a:ln>
            </c:spPr>
          </c:marker>
          <c:cat>
            <c:strRef>
              <c:f>Sheet1!$A$2:$A$12</c:f>
              <c:strCache>
                <c:ptCount val="11"/>
                <c:pt idx="0">
                  <c:v>2017</c:v>
                </c:pt>
                <c:pt idx="1">
                  <c:v>2018</c:v>
                </c:pt>
                <c:pt idx="2">
                  <c:v>2019</c:v>
                </c:pt>
                <c:pt idx="3">
                  <c:v>2020</c:v>
                </c:pt>
                <c:pt idx="4">
                  <c:v>2021</c:v>
                </c:pt>
                <c:pt idx="5">
                  <c:v>2022</c:v>
                </c:pt>
                <c:pt idx="6">
                  <c:v>2023</c:v>
                </c:pt>
                <c:pt idx="7">
                  <c:v>2024</c:v>
                </c:pt>
                <c:pt idx="8">
                  <c:v>2025</c:v>
                </c:pt>
                <c:pt idx="9">
                  <c:v>2026E</c:v>
                </c:pt>
                <c:pt idx="10">
                  <c:v>2027E</c:v>
                </c:pt>
              </c:strCache>
            </c:strRef>
          </c:cat>
          <c:val>
            <c:numRef>
              <c:f>Sheet1!$C$2:$C$12</c:f>
              <c:numCache>
                <c:formatCode>General</c:formatCode>
                <c:ptCount val="11"/>
                <c:pt idx="0">
                  <c:v>#N/A</c:v>
                </c:pt>
                <c:pt idx="1">
                  <c:v>#N/A</c:v>
                </c:pt>
                <c:pt idx="2">
                  <c:v>#N/A</c:v>
                </c:pt>
                <c:pt idx="3">
                  <c:v>#N/A</c:v>
                </c:pt>
                <c:pt idx="4">
                  <c:v>#N/A</c:v>
                </c:pt>
                <c:pt idx="5">
                  <c:v>#N/A</c:v>
                </c:pt>
                <c:pt idx="6">
                  <c:v>#N/A</c:v>
                </c:pt>
                <c:pt idx="7">
                  <c:v>#N/A</c:v>
                </c:pt>
                <c:pt idx="8">
                  <c:v>#N/A</c:v>
                </c:pt>
                <c:pt idx="9">
                  <c:v>6.3</c:v>
                </c:pt>
                <c:pt idx="10">
                  <c:v>6.2</c:v>
                </c:pt>
              </c:numCache>
            </c:numRef>
          </c:val>
          <c:smooth val="0"/>
          <c:extLst>
            <c:ext xmlns:c16="http://schemas.microsoft.com/office/drawing/2014/chart" uri="{C3380CC4-5D6E-409C-BE32-E72D297353CC}">
              <c16:uniqueId val="{00000000-C5F2-4482-9CC4-1552AA8DA13C}"/>
            </c:ext>
          </c:extLst>
        </c:ser>
        <c:dLbls>
          <c:showLegendKey val="0"/>
          <c:showVal val="0"/>
          <c:showCatName val="0"/>
          <c:showSerName val="0"/>
          <c:showPercent val="0"/>
          <c:showBubbleSize val="0"/>
        </c:dLbls>
        <c:marker val="1"/>
        <c:smooth val="0"/>
        <c:axId val="2118791784"/>
        <c:axId val="2140495176"/>
      </c:lineChart>
      <c:catAx>
        <c:axId val="2118791784"/>
        <c:scaling>
          <c:orientation val="minMax"/>
        </c:scaling>
        <c:delete val="0"/>
        <c:axPos val="b"/>
        <c:numFmt formatCode="General" sourceLinked="0"/>
        <c:majorTickMark val="none"/>
        <c:minorTickMark val="none"/>
        <c:tickLblPos val="low"/>
        <c:spPr>
          <a:ln>
            <a:solidFill>
              <a:srgbClr val="DEE4E9"/>
            </a:solidFill>
          </a:ln>
        </c:spPr>
        <c:txPr>
          <a:bodyPr anchorCtr="1"/>
          <a:lstStyle/>
          <a:p>
            <a:pPr>
              <a:defRPr sz="800">
                <a:solidFill>
                  <a:srgbClr val="5F7080"/>
                </a:solidFill>
              </a:defRPr>
            </a:pPr>
            <a:endParaRPr lang="en-US"/>
          </a:p>
        </c:txPr>
        <c:crossAx val="2140495176"/>
        <c:crosses val="autoZero"/>
        <c:auto val="1"/>
        <c:lblAlgn val="ctr"/>
        <c:lblOffset val="100"/>
        <c:noMultiLvlLbl val="1"/>
      </c:catAx>
      <c:valAx>
        <c:axId val="2140495176"/>
        <c:scaling>
          <c:orientation val="minMax"/>
          <c:max val="10"/>
          <c:min val="5"/>
        </c:scaling>
        <c:delete val="0"/>
        <c:axPos val="l"/>
        <c:majorGridlines>
          <c:spPr>
            <a:ln>
              <a:solidFill>
                <a:srgbClr val="D2DAE2"/>
              </a:solidFill>
            </a:ln>
          </c:spPr>
        </c:majorGridlines>
        <c:numFmt formatCode="0" sourceLinked="0"/>
        <c:majorTickMark val="none"/>
        <c:minorTickMark val="none"/>
        <c:tickLblPos val="nextTo"/>
        <c:spPr>
          <a:ln>
            <a:solidFill>
              <a:srgbClr val="DEE4E9"/>
            </a:solidFill>
          </a:ln>
        </c:spPr>
        <c:txPr>
          <a:bodyPr anchorCtr="1"/>
          <a:lstStyle/>
          <a:p>
            <a:pPr>
              <a:defRPr sz="800">
                <a:solidFill>
                  <a:srgbClr val="5F7080"/>
                </a:solidFill>
              </a:defRPr>
            </a:pPr>
            <a:endParaRPr lang="en-US"/>
          </a:p>
        </c:txPr>
        <c:crossAx val="2118791784"/>
        <c:crosses val="autoZero"/>
        <c:crossBetween val="between"/>
        <c:majorUnit val="1"/>
      </c:valAx>
      <c:spPr>
        <a:ln>
          <a:solidFill>
            <a:schemeClr val="bg1">
              <a:lumMod val="85000"/>
            </a:schemeClr>
          </a:solidFill>
        </a:ln>
      </c:spPr>
    </c:plotArea>
    <c:plotVisOnly val="1"/>
    <c:dispBlanksAs val="zero"/>
    <c:showDLblsOverMax val="1"/>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3891677108066744E-2"/>
          <c:y val="0.1789751733601796"/>
          <c:w val="0.91601336631068664"/>
          <c:h val="0.69832069849641476"/>
        </c:manualLayout>
      </c:layout>
      <c:lineChart>
        <c:grouping val="standard"/>
        <c:varyColors val="0"/>
        <c:ser>
          <c:idx val="0"/>
          <c:order val="0"/>
          <c:tx>
            <c:strRef>
              <c:f>Sheet1!$B$1</c:f>
              <c:strCache>
                <c:ptCount val="1"/>
                <c:pt idx="0">
                  <c:v>Headline HICP</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cat>
            <c:strRef>
              <c:f>Sheet1!$A$2:$A$12</c:f>
              <c:strCache>
                <c:ptCount val="11"/>
                <c:pt idx="0">
                  <c:v>2017</c:v>
                </c:pt>
                <c:pt idx="1">
                  <c:v>2018</c:v>
                </c:pt>
                <c:pt idx="2">
                  <c:v>2019</c:v>
                </c:pt>
                <c:pt idx="3">
                  <c:v>2020</c:v>
                </c:pt>
                <c:pt idx="4">
                  <c:v>2021</c:v>
                </c:pt>
                <c:pt idx="5">
                  <c:v>2022</c:v>
                </c:pt>
                <c:pt idx="6">
                  <c:v>2023</c:v>
                </c:pt>
                <c:pt idx="7">
                  <c:v>2024</c:v>
                </c:pt>
                <c:pt idx="8">
                  <c:v>2025</c:v>
                </c:pt>
                <c:pt idx="9">
                  <c:v>2026E</c:v>
                </c:pt>
                <c:pt idx="10">
                  <c:v>2027E</c:v>
                </c:pt>
              </c:strCache>
            </c:strRef>
          </c:cat>
          <c:val>
            <c:numRef>
              <c:f>Sheet1!$B$2:$B$12</c:f>
              <c:numCache>
                <c:formatCode>General</c:formatCode>
                <c:ptCount val="11"/>
                <c:pt idx="0">
                  <c:v>1.5</c:v>
                </c:pt>
                <c:pt idx="1">
                  <c:v>1.8</c:v>
                </c:pt>
                <c:pt idx="2">
                  <c:v>1.2</c:v>
                </c:pt>
                <c:pt idx="3">
                  <c:v>0.3</c:v>
                </c:pt>
                <c:pt idx="4">
                  <c:v>2.6</c:v>
                </c:pt>
                <c:pt idx="5">
                  <c:v>8.4</c:v>
                </c:pt>
                <c:pt idx="6">
                  <c:v>5.4</c:v>
                </c:pt>
                <c:pt idx="7">
                  <c:v>2.4</c:v>
                </c:pt>
                <c:pt idx="8">
                  <c:v>2.1</c:v>
                </c:pt>
                <c:pt idx="9">
                  <c:v>3</c:v>
                </c:pt>
                <c:pt idx="10">
                  <c:v>#N/A</c:v>
                </c:pt>
              </c:numCache>
            </c:numRef>
          </c:val>
          <c:smooth val="0"/>
          <c:extLst>
            <c:ext xmlns:c16="http://schemas.microsoft.com/office/drawing/2014/chart" uri="{C3380CC4-5D6E-409C-BE32-E72D297353CC}">
              <c16:uniqueId val="{00000000-3E59-4B84-89DE-8503A5D99204}"/>
            </c:ext>
          </c:extLst>
        </c:ser>
        <c:ser>
          <c:idx val="1"/>
          <c:order val="1"/>
          <c:tx>
            <c:strRef>
              <c:f>Sheet1!$C$1</c:f>
              <c:strCache>
                <c:ptCount val="1"/>
                <c:pt idx="0">
                  <c:v>Core HICP</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cat>
            <c:strRef>
              <c:f>Sheet1!$A$2:$A$12</c:f>
              <c:strCache>
                <c:ptCount val="11"/>
                <c:pt idx="0">
                  <c:v>2017</c:v>
                </c:pt>
                <c:pt idx="1">
                  <c:v>2018</c:v>
                </c:pt>
                <c:pt idx="2">
                  <c:v>2019</c:v>
                </c:pt>
                <c:pt idx="3">
                  <c:v>2020</c:v>
                </c:pt>
                <c:pt idx="4">
                  <c:v>2021</c:v>
                </c:pt>
                <c:pt idx="5">
                  <c:v>2022</c:v>
                </c:pt>
                <c:pt idx="6">
                  <c:v>2023</c:v>
                </c:pt>
                <c:pt idx="7">
                  <c:v>2024</c:v>
                </c:pt>
                <c:pt idx="8">
                  <c:v>2025</c:v>
                </c:pt>
                <c:pt idx="9">
                  <c:v>2026E</c:v>
                </c:pt>
                <c:pt idx="10">
                  <c:v>2027E</c:v>
                </c:pt>
              </c:strCache>
            </c:strRef>
          </c:cat>
          <c:val>
            <c:numRef>
              <c:f>Sheet1!$C$2:$C$12</c:f>
              <c:numCache>
                <c:formatCode>General</c:formatCode>
                <c:ptCount val="11"/>
                <c:pt idx="0">
                  <c:v>1</c:v>
                </c:pt>
                <c:pt idx="1">
                  <c:v>1.2</c:v>
                </c:pt>
                <c:pt idx="2">
                  <c:v>1</c:v>
                </c:pt>
                <c:pt idx="3">
                  <c:v>0.7</c:v>
                </c:pt>
                <c:pt idx="4">
                  <c:v>1.5</c:v>
                </c:pt>
                <c:pt idx="5">
                  <c:v>3.9</c:v>
                </c:pt>
                <c:pt idx="6">
                  <c:v>5</c:v>
                </c:pt>
                <c:pt idx="7">
                  <c:v>2.8</c:v>
                </c:pt>
                <c:pt idx="8">
                  <c:v>2.4</c:v>
                </c:pt>
                <c:pt idx="9">
                  <c:v>2.5</c:v>
                </c:pt>
                <c:pt idx="10">
                  <c:v>#N/A</c:v>
                </c:pt>
              </c:numCache>
            </c:numRef>
          </c:val>
          <c:smooth val="0"/>
          <c:extLst>
            <c:ext xmlns:c16="http://schemas.microsoft.com/office/drawing/2014/chart" uri="{C3380CC4-5D6E-409C-BE32-E72D297353CC}">
              <c16:uniqueId val="{00000001-3E59-4B84-89DE-8503A5D99204}"/>
            </c:ext>
          </c:extLst>
        </c:ser>
        <c:ser>
          <c:idx val="2"/>
          <c:order val="2"/>
          <c:tx>
            <c:strRef>
              <c:f>Sheet1!$D$1</c:f>
              <c:strCache>
                <c:ptCount val="1"/>
              </c:strCache>
            </c:strRef>
          </c:tx>
          <c:spPr>
            <a:ln w="19050" cap="rnd">
              <a:solidFill>
                <a:schemeClr val="tx2"/>
              </a:solidFill>
              <a:prstDash val="dash"/>
              <a:round/>
            </a:ln>
            <a:effectLst/>
          </c:spPr>
          <c:marker>
            <c:symbol val="circle"/>
            <c:size val="5"/>
            <c:spPr>
              <a:solidFill>
                <a:schemeClr val="accent1"/>
              </a:solidFill>
              <a:ln w="9525">
                <a:noFill/>
              </a:ln>
              <a:effectLst/>
            </c:spPr>
          </c:marker>
          <c:cat>
            <c:strRef>
              <c:f>Sheet1!$A$2:$A$12</c:f>
              <c:strCache>
                <c:ptCount val="11"/>
                <c:pt idx="0">
                  <c:v>2017</c:v>
                </c:pt>
                <c:pt idx="1">
                  <c:v>2018</c:v>
                </c:pt>
                <c:pt idx="2">
                  <c:v>2019</c:v>
                </c:pt>
                <c:pt idx="3">
                  <c:v>2020</c:v>
                </c:pt>
                <c:pt idx="4">
                  <c:v>2021</c:v>
                </c:pt>
                <c:pt idx="5">
                  <c:v>2022</c:v>
                </c:pt>
                <c:pt idx="6">
                  <c:v>2023</c:v>
                </c:pt>
                <c:pt idx="7">
                  <c:v>2024</c:v>
                </c:pt>
                <c:pt idx="8">
                  <c:v>2025</c:v>
                </c:pt>
                <c:pt idx="9">
                  <c:v>2026E</c:v>
                </c:pt>
                <c:pt idx="10">
                  <c:v>2027E</c:v>
                </c:pt>
              </c:strCache>
            </c:strRef>
          </c:cat>
          <c:val>
            <c:numRef>
              <c:f>Sheet1!$D$2:$D$12</c:f>
              <c:numCache>
                <c:formatCode>General</c:formatCode>
                <c:ptCount val="11"/>
                <c:pt idx="0">
                  <c:v>#N/A</c:v>
                </c:pt>
                <c:pt idx="1">
                  <c:v>#N/A</c:v>
                </c:pt>
                <c:pt idx="2">
                  <c:v>#N/A</c:v>
                </c:pt>
                <c:pt idx="3">
                  <c:v>#N/A</c:v>
                </c:pt>
                <c:pt idx="4">
                  <c:v>#N/A</c:v>
                </c:pt>
                <c:pt idx="5">
                  <c:v>#N/A</c:v>
                </c:pt>
                <c:pt idx="6">
                  <c:v>#N/A</c:v>
                </c:pt>
                <c:pt idx="7">
                  <c:v>#N/A</c:v>
                </c:pt>
                <c:pt idx="8">
                  <c:v>#N/A</c:v>
                </c:pt>
                <c:pt idx="9">
                  <c:v>3</c:v>
                </c:pt>
                <c:pt idx="10">
                  <c:v>2.2999999999999998</c:v>
                </c:pt>
              </c:numCache>
            </c:numRef>
          </c:val>
          <c:smooth val="0"/>
          <c:extLst>
            <c:ext xmlns:c16="http://schemas.microsoft.com/office/drawing/2014/chart" uri="{C3380CC4-5D6E-409C-BE32-E72D297353CC}">
              <c16:uniqueId val="{00000000-8313-40C8-BB26-86B6908F8C8D}"/>
            </c:ext>
          </c:extLst>
        </c:ser>
        <c:ser>
          <c:idx val="3"/>
          <c:order val="3"/>
          <c:tx>
            <c:strRef>
              <c:f>Sheet1!$E$1</c:f>
              <c:strCache>
                <c:ptCount val="1"/>
              </c:strCache>
            </c:strRef>
          </c:tx>
          <c:spPr>
            <a:ln w="28575" cap="rnd">
              <a:solidFill>
                <a:schemeClr val="accent4"/>
              </a:solidFill>
              <a:round/>
            </a:ln>
            <a:effectLst/>
          </c:spPr>
          <c:marker>
            <c:symbol val="circle"/>
            <c:size val="5"/>
            <c:spPr>
              <a:solidFill>
                <a:schemeClr val="accent2"/>
              </a:solidFill>
              <a:ln w="9525">
                <a:noFill/>
              </a:ln>
              <a:effectLst/>
            </c:spPr>
          </c:marker>
          <c:dPt>
            <c:idx val="10"/>
            <c:marker>
              <c:symbol val="circle"/>
              <c:size val="5"/>
              <c:spPr>
                <a:solidFill>
                  <a:schemeClr val="accent2"/>
                </a:solidFill>
                <a:ln w="9525">
                  <a:noFill/>
                </a:ln>
                <a:effectLst/>
              </c:spPr>
            </c:marker>
            <c:bubble3D val="0"/>
            <c:spPr>
              <a:ln w="19050" cap="rnd">
                <a:solidFill>
                  <a:schemeClr val="accent6"/>
                </a:solidFill>
                <a:prstDash val="dash"/>
                <a:round/>
              </a:ln>
              <a:effectLst/>
            </c:spPr>
            <c:extLst>
              <c:ext xmlns:c16="http://schemas.microsoft.com/office/drawing/2014/chart" uri="{C3380CC4-5D6E-409C-BE32-E72D297353CC}">
                <c16:uniqueId val="{00000002-8313-40C8-BB26-86B6908F8C8D}"/>
              </c:ext>
            </c:extLst>
          </c:dPt>
          <c:cat>
            <c:strRef>
              <c:f>Sheet1!$A$2:$A$12</c:f>
              <c:strCache>
                <c:ptCount val="11"/>
                <c:pt idx="0">
                  <c:v>2017</c:v>
                </c:pt>
                <c:pt idx="1">
                  <c:v>2018</c:v>
                </c:pt>
                <c:pt idx="2">
                  <c:v>2019</c:v>
                </c:pt>
                <c:pt idx="3">
                  <c:v>2020</c:v>
                </c:pt>
                <c:pt idx="4">
                  <c:v>2021</c:v>
                </c:pt>
                <c:pt idx="5">
                  <c:v>2022</c:v>
                </c:pt>
                <c:pt idx="6">
                  <c:v>2023</c:v>
                </c:pt>
                <c:pt idx="7">
                  <c:v>2024</c:v>
                </c:pt>
                <c:pt idx="8">
                  <c:v>2025</c:v>
                </c:pt>
                <c:pt idx="9">
                  <c:v>2026E</c:v>
                </c:pt>
                <c:pt idx="10">
                  <c:v>2027E</c:v>
                </c:pt>
              </c:strCache>
            </c:strRef>
          </c:cat>
          <c:val>
            <c:numRef>
              <c:f>Sheet1!$E$2:$E$12</c:f>
              <c:numCache>
                <c:formatCode>General</c:formatCode>
                <c:ptCount val="11"/>
                <c:pt idx="0">
                  <c:v>#N/A</c:v>
                </c:pt>
                <c:pt idx="1">
                  <c:v>#N/A</c:v>
                </c:pt>
                <c:pt idx="2">
                  <c:v>#N/A</c:v>
                </c:pt>
                <c:pt idx="3">
                  <c:v>#N/A</c:v>
                </c:pt>
                <c:pt idx="4">
                  <c:v>#N/A</c:v>
                </c:pt>
                <c:pt idx="5">
                  <c:v>#N/A</c:v>
                </c:pt>
                <c:pt idx="6">
                  <c:v>#N/A</c:v>
                </c:pt>
                <c:pt idx="7">
                  <c:v>#N/A</c:v>
                </c:pt>
                <c:pt idx="8">
                  <c:v>#N/A</c:v>
                </c:pt>
                <c:pt idx="9">
                  <c:v>2.5</c:v>
                </c:pt>
                <c:pt idx="10">
                  <c:v>2.5</c:v>
                </c:pt>
              </c:numCache>
            </c:numRef>
          </c:val>
          <c:smooth val="0"/>
          <c:extLst>
            <c:ext xmlns:c16="http://schemas.microsoft.com/office/drawing/2014/chart" uri="{C3380CC4-5D6E-409C-BE32-E72D297353CC}">
              <c16:uniqueId val="{00000001-8313-40C8-BB26-86B6908F8C8D}"/>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2094734552"/>
        <c:crosses val="autoZero"/>
        <c:auto val="1"/>
        <c:lblAlgn val="ctr"/>
        <c:lblOffset val="100"/>
        <c:noMultiLvlLbl val="1"/>
      </c:catAx>
      <c:valAx>
        <c:axId val="2094734552"/>
        <c:scaling>
          <c:orientation val="minMax"/>
          <c:max val="10"/>
          <c:min val="0"/>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2094734554"/>
        <c:crosses val="autoZero"/>
        <c:crossBetween val="between"/>
        <c:majorUnit val="2"/>
      </c:valAx>
      <c:spPr>
        <a:noFill/>
        <a:ln>
          <a:solidFill>
            <a:schemeClr val="bg1">
              <a:lumMod val="85000"/>
            </a:schemeClr>
          </a:solidFill>
        </a:ln>
        <a:effectLst/>
      </c:spPr>
    </c:plotArea>
    <c:legend>
      <c:legendPos val="b"/>
      <c:layout>
        <c:manualLayout>
          <c:xMode val="edge"/>
          <c:yMode val="edge"/>
          <c:x val="0.3240252413224301"/>
          <c:y val="6.7833968818508422E-2"/>
          <c:w val="0.61650476315740033"/>
          <c:h val="8.7626931888144036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Avenir Medium" panose="02000503020000020003"/>
              <a:ea typeface="+mn-ea"/>
              <a:cs typeface="+mn-cs"/>
            </a:defRPr>
          </a:pPr>
          <a:endParaRPr lang="en-US"/>
        </a:p>
      </c:txPr>
    </c:legend>
    <c:plotVisOnly val="1"/>
    <c:dispBlanksAs val="zero"/>
    <c:showDLblsOverMax val="1"/>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838758636647937E-2"/>
          <c:y val="0.17837506155937496"/>
          <c:w val="0.91038118777286858"/>
          <c:h val="0.71940781845287394"/>
        </c:manualLayout>
      </c:layout>
      <c:lineChart>
        <c:grouping val="standard"/>
        <c:varyColors val="0"/>
        <c:ser>
          <c:idx val="0"/>
          <c:order val="0"/>
          <c:tx>
            <c:strRef>
              <c:f>Sheet1!$B$1</c:f>
              <c:strCache>
                <c:ptCount val="1"/>
                <c:pt idx="0">
                  <c:v>Bank Rate</c:v>
                </c:pt>
              </c:strCache>
            </c:strRef>
          </c:tx>
          <c:spPr>
            <a:ln w="19050">
              <a:solidFill>
                <a:srgbClr val="112F48"/>
              </a:solidFill>
            </a:ln>
          </c:spPr>
          <c:marker>
            <c:symbol val="circle"/>
            <c:size val="5"/>
            <c:spPr>
              <a:solidFill>
                <a:srgbClr val="112F48"/>
              </a:solidFill>
              <a:ln w="19050">
                <a:solidFill>
                  <a:srgbClr val="112F48"/>
                </a:solidFill>
              </a:ln>
            </c:spPr>
          </c:marker>
          <c:cat>
            <c:strRef>
              <c:f>Sheet1!$A$2:$A$12</c:f>
              <c:strCache>
                <c:ptCount val="11"/>
                <c:pt idx="0">
                  <c:v>2017</c:v>
                </c:pt>
                <c:pt idx="1">
                  <c:v>2018</c:v>
                </c:pt>
                <c:pt idx="2">
                  <c:v>2019</c:v>
                </c:pt>
                <c:pt idx="3">
                  <c:v>2020</c:v>
                </c:pt>
                <c:pt idx="4">
                  <c:v>2021</c:v>
                </c:pt>
                <c:pt idx="5">
                  <c:v>2022</c:v>
                </c:pt>
                <c:pt idx="6">
                  <c:v>2023</c:v>
                </c:pt>
                <c:pt idx="7">
                  <c:v>2024</c:v>
                </c:pt>
                <c:pt idx="8">
                  <c:v>2025</c:v>
                </c:pt>
                <c:pt idx="9">
                  <c:v>2026E</c:v>
                </c:pt>
                <c:pt idx="10">
                  <c:v>2027E</c:v>
                </c:pt>
              </c:strCache>
            </c:strRef>
          </c:cat>
          <c:val>
            <c:numRef>
              <c:f>Sheet1!$B$2:$B$12</c:f>
              <c:numCache>
                <c:formatCode>General</c:formatCode>
                <c:ptCount val="11"/>
                <c:pt idx="0">
                  <c:v>-0.4</c:v>
                </c:pt>
                <c:pt idx="1">
                  <c:v>-0.4</c:v>
                </c:pt>
                <c:pt idx="2">
                  <c:v>-0.5</c:v>
                </c:pt>
                <c:pt idx="3">
                  <c:v>-0.5</c:v>
                </c:pt>
                <c:pt idx="4">
                  <c:v>-0.5</c:v>
                </c:pt>
                <c:pt idx="5">
                  <c:v>2</c:v>
                </c:pt>
                <c:pt idx="6">
                  <c:v>4</c:v>
                </c:pt>
                <c:pt idx="7">
                  <c:v>3</c:v>
                </c:pt>
                <c:pt idx="8">
                  <c:v>2</c:v>
                </c:pt>
              </c:numCache>
            </c:numRef>
          </c:val>
          <c:smooth val="0"/>
          <c:extLst>
            <c:ext xmlns:c16="http://schemas.microsoft.com/office/drawing/2014/chart" uri="{C3380CC4-5D6E-409C-BE32-E72D297353CC}">
              <c16:uniqueId val="{00000000-099E-4F6C-9B96-06154A5EFE62}"/>
            </c:ext>
          </c:extLst>
        </c:ser>
        <c:ser>
          <c:idx val="1"/>
          <c:order val="1"/>
          <c:tx>
            <c:strRef>
              <c:f>Sheet1!$C$1</c:f>
              <c:strCache>
                <c:ptCount val="1"/>
                <c:pt idx="0">
                  <c:v>Forecast</c:v>
                </c:pt>
              </c:strCache>
            </c:strRef>
          </c:tx>
          <c:spPr>
            <a:ln w="11430">
              <a:solidFill>
                <a:srgbClr val="112F48"/>
              </a:solidFill>
              <a:prstDash val="dash"/>
            </a:ln>
          </c:spPr>
          <c:marker>
            <c:symbol val="circle"/>
            <c:size val="6"/>
          </c:marker>
          <c:cat>
            <c:strRef>
              <c:f>Sheet1!$A$2:$A$12</c:f>
              <c:strCache>
                <c:ptCount val="11"/>
                <c:pt idx="0">
                  <c:v>2017</c:v>
                </c:pt>
                <c:pt idx="1">
                  <c:v>2018</c:v>
                </c:pt>
                <c:pt idx="2">
                  <c:v>2019</c:v>
                </c:pt>
                <c:pt idx="3">
                  <c:v>2020</c:v>
                </c:pt>
                <c:pt idx="4">
                  <c:v>2021</c:v>
                </c:pt>
                <c:pt idx="5">
                  <c:v>2022</c:v>
                </c:pt>
                <c:pt idx="6">
                  <c:v>2023</c:v>
                </c:pt>
                <c:pt idx="7">
                  <c:v>2024</c:v>
                </c:pt>
                <c:pt idx="8">
                  <c:v>2025</c:v>
                </c:pt>
                <c:pt idx="9">
                  <c:v>2026E</c:v>
                </c:pt>
                <c:pt idx="10">
                  <c:v>2027E</c:v>
                </c:pt>
              </c:strCache>
            </c:strRef>
          </c:cat>
          <c:val>
            <c:numRef>
              <c:f>Sheet1!$C$2:$C$12</c:f>
              <c:numCache>
                <c:formatCode>General</c:formatCode>
                <c:ptCount val="11"/>
                <c:pt idx="9">
                  <c:v>2.75</c:v>
                </c:pt>
                <c:pt idx="10">
                  <c:v>2.25</c:v>
                </c:pt>
              </c:numCache>
            </c:numRef>
          </c:val>
          <c:smooth val="1"/>
          <c:extLst>
            <c:ext xmlns:c16="http://schemas.microsoft.com/office/drawing/2014/chart" uri="{C3380CC4-5D6E-409C-BE32-E72D297353CC}">
              <c16:uniqueId val="{00000001-099E-4F6C-9B96-06154A5EFE62}"/>
            </c:ext>
          </c:extLst>
        </c:ser>
        <c:ser>
          <c:idx val="2"/>
          <c:order val="2"/>
          <c:tx>
            <c:strRef>
              <c:f>Sheet1!$D$1</c:f>
              <c:strCache>
                <c:ptCount val="1"/>
                <c:pt idx="0">
                  <c:v>Market Forecast</c:v>
                </c:pt>
              </c:strCache>
            </c:strRef>
          </c:tx>
          <c:spPr>
            <a:ln w="12700">
              <a:solidFill>
                <a:srgbClr val="19283A"/>
              </a:solidFill>
              <a:prstDash val="dash"/>
            </a:ln>
          </c:spPr>
          <c:marker>
            <c:spPr>
              <a:ln cap="rnd"/>
            </c:spPr>
          </c:marker>
          <c:cat>
            <c:strRef>
              <c:f>Sheet1!$A$2:$A$12</c:f>
              <c:strCache>
                <c:ptCount val="11"/>
                <c:pt idx="0">
                  <c:v>2017</c:v>
                </c:pt>
                <c:pt idx="1">
                  <c:v>2018</c:v>
                </c:pt>
                <c:pt idx="2">
                  <c:v>2019</c:v>
                </c:pt>
                <c:pt idx="3">
                  <c:v>2020</c:v>
                </c:pt>
                <c:pt idx="4">
                  <c:v>2021</c:v>
                </c:pt>
                <c:pt idx="5">
                  <c:v>2022</c:v>
                </c:pt>
                <c:pt idx="6">
                  <c:v>2023</c:v>
                </c:pt>
                <c:pt idx="7">
                  <c:v>2024</c:v>
                </c:pt>
                <c:pt idx="8">
                  <c:v>2025</c:v>
                </c:pt>
                <c:pt idx="9">
                  <c:v>2026E</c:v>
                </c:pt>
                <c:pt idx="10">
                  <c:v>2027E</c:v>
                </c:pt>
              </c:strCache>
            </c:strRef>
          </c:cat>
          <c:val>
            <c:numRef>
              <c:f>Sheet1!$D$2:$D$12</c:f>
              <c:numCache>
                <c:formatCode>General</c:formatCode>
                <c:ptCount val="11"/>
                <c:pt idx="9">
                  <c:v>2.6</c:v>
                </c:pt>
                <c:pt idx="10">
                  <c:v>2.9</c:v>
                </c:pt>
              </c:numCache>
            </c:numRef>
          </c:val>
          <c:smooth val="0"/>
          <c:extLst>
            <c:ext xmlns:c16="http://schemas.microsoft.com/office/drawing/2014/chart" uri="{C3380CC4-5D6E-409C-BE32-E72D297353CC}">
              <c16:uniqueId val="{00000002-099E-4F6C-9B96-06154A5EFE62}"/>
            </c:ext>
          </c:extLst>
        </c:ser>
        <c:dLbls>
          <c:showLegendKey val="0"/>
          <c:showVal val="0"/>
          <c:showCatName val="0"/>
          <c:showSerName val="0"/>
          <c:showPercent val="0"/>
          <c:showBubbleSize val="0"/>
        </c:dLbls>
        <c:marker val="1"/>
        <c:smooth val="0"/>
        <c:axId val="2118791784"/>
        <c:axId val="2140495176"/>
      </c:lineChart>
      <c:catAx>
        <c:axId val="2118791784"/>
        <c:scaling>
          <c:orientation val="minMax"/>
        </c:scaling>
        <c:delete val="0"/>
        <c:axPos val="b"/>
        <c:numFmt formatCode="General" sourceLinked="0"/>
        <c:majorTickMark val="none"/>
        <c:minorTickMark val="none"/>
        <c:tickLblPos val="low"/>
        <c:spPr>
          <a:ln>
            <a:solidFill>
              <a:srgbClr val="DEE4E9"/>
            </a:solidFill>
          </a:ln>
        </c:spPr>
        <c:txPr>
          <a:bodyPr anchorCtr="1"/>
          <a:lstStyle/>
          <a:p>
            <a:pPr>
              <a:defRPr sz="800">
                <a:solidFill>
                  <a:srgbClr val="5F7080"/>
                </a:solidFill>
              </a:defRPr>
            </a:pPr>
            <a:endParaRPr lang="en-US"/>
          </a:p>
        </c:txPr>
        <c:crossAx val="2140495176"/>
        <c:crosses val="autoZero"/>
        <c:auto val="1"/>
        <c:lblAlgn val="ctr"/>
        <c:lblOffset val="100"/>
        <c:noMultiLvlLbl val="1"/>
      </c:catAx>
      <c:valAx>
        <c:axId val="2140495176"/>
        <c:scaling>
          <c:orientation val="minMax"/>
          <c:max val="6"/>
          <c:min val="-1"/>
        </c:scaling>
        <c:delete val="0"/>
        <c:axPos val="l"/>
        <c:majorGridlines>
          <c:spPr>
            <a:ln>
              <a:solidFill>
                <a:srgbClr val="D2DAE2"/>
              </a:solidFill>
            </a:ln>
          </c:spPr>
        </c:majorGridlines>
        <c:numFmt formatCode="General" sourceLinked="1"/>
        <c:majorTickMark val="none"/>
        <c:minorTickMark val="none"/>
        <c:tickLblPos val="nextTo"/>
        <c:spPr>
          <a:ln>
            <a:solidFill>
              <a:srgbClr val="DEE4E9"/>
            </a:solidFill>
          </a:ln>
        </c:spPr>
        <c:txPr>
          <a:bodyPr anchorCtr="1"/>
          <a:lstStyle/>
          <a:p>
            <a:pPr>
              <a:defRPr sz="800">
                <a:solidFill>
                  <a:srgbClr val="5F7080"/>
                </a:solidFill>
              </a:defRPr>
            </a:pPr>
            <a:endParaRPr lang="en-US"/>
          </a:p>
        </c:txPr>
        <c:crossAx val="2118791784"/>
        <c:crosses val="autoZero"/>
        <c:crossBetween val="between"/>
        <c:majorUnit val="1"/>
      </c:valAx>
      <c:spPr>
        <a:ln>
          <a:solidFill>
            <a:srgbClr val="D7E0E5"/>
          </a:solidFill>
        </a:ln>
      </c:spPr>
    </c:plotArea>
    <c:legend>
      <c:legendPos val="r"/>
      <c:layout>
        <c:manualLayout>
          <c:xMode val="edge"/>
          <c:yMode val="edge"/>
          <c:x val="0.20176611040086212"/>
          <c:y val="7.5304625300528685E-2"/>
          <c:w val="0.61486965546197292"/>
          <c:h val="8.9039744230157619E-2"/>
        </c:manualLayout>
      </c:layout>
      <c:overlay val="0"/>
      <c:txPr>
        <a:bodyPr/>
        <a:lstStyle/>
        <a:p>
          <a:pPr>
            <a:defRPr sz="800">
              <a:latin typeface="Avenir Medium" panose="02000503020000020003"/>
            </a:defRPr>
          </a:pPr>
          <a:endParaRPr lang="en-US"/>
        </a:p>
      </c:txPr>
    </c:legend>
    <c:plotVisOnly val="1"/>
    <c:dispBlanksAs val="gap"/>
    <c:showDLblsOverMax val="1"/>
  </c:chart>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0.78652</cdr:x>
      <cdr:y>0.43489</cdr:y>
    </cdr:from>
    <cdr:to>
      <cdr:x>0.83398</cdr:x>
      <cdr:y>0.4611</cdr:y>
    </cdr:to>
    <cdr:cxnSp macro="">
      <cdr:nvCxnSpPr>
        <cdr:cNvPr id="3" name="Straight Connector 2">
          <a:extLst xmlns:a="http://schemas.openxmlformats.org/drawingml/2006/main">
            <a:ext uri="{FF2B5EF4-FFF2-40B4-BE49-F238E27FC236}">
              <a16:creationId xmlns:a16="http://schemas.microsoft.com/office/drawing/2014/main" id="{8568837F-B14E-E7C2-EF60-E80FA05E4842}"/>
            </a:ext>
          </a:extLst>
        </cdr:cNvPr>
        <cdr:cNvCxnSpPr/>
      </cdr:nvCxnSpPr>
      <cdr:spPr>
        <a:xfrm xmlns:a="http://schemas.openxmlformats.org/drawingml/2006/main" flipV="1">
          <a:off x="3815108" y="997977"/>
          <a:ext cx="230217" cy="60141"/>
        </a:xfrm>
        <a:prstGeom xmlns:a="http://schemas.openxmlformats.org/drawingml/2006/main" prst="line">
          <a:avLst/>
        </a:prstGeom>
        <a:ln xmlns:a="http://schemas.openxmlformats.org/drawingml/2006/main">
          <a:solidFill>
            <a:srgbClr val="19283A"/>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0.78327</cdr:x>
      <cdr:y>0.45042</cdr:y>
    </cdr:from>
    <cdr:to>
      <cdr:x>0.83877</cdr:x>
      <cdr:y>0.46375</cdr:y>
    </cdr:to>
    <cdr:cxnSp macro="">
      <cdr:nvCxnSpPr>
        <cdr:cNvPr id="5" name="Straight Connector 4">
          <a:extLst xmlns:a="http://schemas.openxmlformats.org/drawingml/2006/main">
            <a:ext uri="{FF2B5EF4-FFF2-40B4-BE49-F238E27FC236}">
              <a16:creationId xmlns:a16="http://schemas.microsoft.com/office/drawing/2014/main" id="{2A09492A-78FB-773A-3E75-75D52E582717}"/>
            </a:ext>
          </a:extLst>
        </cdr:cNvPr>
        <cdr:cNvCxnSpPr/>
      </cdr:nvCxnSpPr>
      <cdr:spPr>
        <a:xfrm xmlns:a="http://schemas.openxmlformats.org/drawingml/2006/main" flipV="1">
          <a:off x="3799353" y="1033621"/>
          <a:ext cx="269214" cy="30577"/>
        </a:xfrm>
        <a:prstGeom xmlns:a="http://schemas.openxmlformats.org/drawingml/2006/main" prst="line">
          <a:avLst/>
        </a:prstGeom>
        <a:ln xmlns:a="http://schemas.openxmlformats.org/drawingml/2006/main" w="19050">
          <a:solidFill>
            <a:srgbClr val="19283A"/>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0.84083</cdr:x>
      <cdr:y>0.42362</cdr:y>
    </cdr:from>
    <cdr:to>
      <cdr:x>0.86073</cdr:x>
      <cdr:y>0.43358</cdr:y>
    </cdr:to>
    <cdr:cxnSp macro="">
      <cdr:nvCxnSpPr>
        <cdr:cNvPr id="11" name="Straight Connector 10">
          <a:extLst xmlns:a="http://schemas.openxmlformats.org/drawingml/2006/main">
            <a:ext uri="{FF2B5EF4-FFF2-40B4-BE49-F238E27FC236}">
              <a16:creationId xmlns:a16="http://schemas.microsoft.com/office/drawing/2014/main" id="{2000D2F6-F279-9626-BFF7-A7362A5AD621}"/>
            </a:ext>
          </a:extLst>
        </cdr:cNvPr>
        <cdr:cNvCxnSpPr/>
      </cdr:nvCxnSpPr>
      <cdr:spPr>
        <a:xfrm xmlns:a="http://schemas.openxmlformats.org/drawingml/2006/main" flipV="1">
          <a:off x="4078521" y="972120"/>
          <a:ext cx="96563" cy="22839"/>
        </a:xfrm>
        <a:prstGeom xmlns:a="http://schemas.openxmlformats.org/drawingml/2006/main" prst="line">
          <a:avLst/>
        </a:prstGeom>
        <a:ln xmlns:a="http://schemas.openxmlformats.org/drawingml/2006/main" w="12700">
          <a:solidFill>
            <a:schemeClr val="accent6">
              <a:lumMod val="75000"/>
            </a:schemeClr>
          </a:solidFill>
          <a:prstDash val="dash"/>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0.83877</cdr:x>
      <cdr:y>0.44113</cdr:y>
    </cdr:from>
    <cdr:to>
      <cdr:x>0.86073</cdr:x>
      <cdr:y>0.45042</cdr:y>
    </cdr:to>
    <cdr:cxnSp macro="">
      <cdr:nvCxnSpPr>
        <cdr:cNvPr id="14" name="Straight Connector 13">
          <a:extLst xmlns:a="http://schemas.openxmlformats.org/drawingml/2006/main">
            <a:ext uri="{FF2B5EF4-FFF2-40B4-BE49-F238E27FC236}">
              <a16:creationId xmlns:a16="http://schemas.microsoft.com/office/drawing/2014/main" id="{66F00F4D-9C15-2F7A-E01C-CA50C10B116D}"/>
            </a:ext>
          </a:extLst>
        </cdr:cNvPr>
        <cdr:cNvCxnSpPr/>
      </cdr:nvCxnSpPr>
      <cdr:spPr>
        <a:xfrm xmlns:a="http://schemas.openxmlformats.org/drawingml/2006/main" flipV="1">
          <a:off x="4068567" y="1012300"/>
          <a:ext cx="106517" cy="21321"/>
        </a:xfrm>
        <a:prstGeom xmlns:a="http://schemas.openxmlformats.org/drawingml/2006/main" prst="line">
          <a:avLst/>
        </a:prstGeom>
        <a:ln xmlns:a="http://schemas.openxmlformats.org/drawingml/2006/main" w="12700">
          <a:solidFill>
            <a:srgbClr val="19283A"/>
          </a:solidFill>
          <a:prstDash val="dash"/>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0.79563</cdr:x>
      <cdr:y>0.51938</cdr:y>
    </cdr:from>
    <cdr:to>
      <cdr:x>0.81496</cdr:x>
      <cdr:y>0.53844</cdr:y>
    </cdr:to>
    <cdr:cxnSp macro="">
      <cdr:nvCxnSpPr>
        <cdr:cNvPr id="3" name="Straight Connector 2">
          <a:extLst xmlns:a="http://schemas.openxmlformats.org/drawingml/2006/main">
            <a:ext uri="{FF2B5EF4-FFF2-40B4-BE49-F238E27FC236}">
              <a16:creationId xmlns:a16="http://schemas.microsoft.com/office/drawing/2014/main" id="{817FA324-9BF8-165D-5E93-E7CF6F3BFC1C}"/>
            </a:ext>
          </a:extLst>
        </cdr:cNvPr>
        <cdr:cNvCxnSpPr/>
      </cdr:nvCxnSpPr>
      <cdr:spPr>
        <a:xfrm xmlns:a="http://schemas.openxmlformats.org/drawingml/2006/main" flipV="1">
          <a:off x="4132956" y="1179076"/>
          <a:ext cx="100431" cy="43262"/>
        </a:xfrm>
        <a:prstGeom xmlns:a="http://schemas.openxmlformats.org/drawingml/2006/main" prst="line">
          <a:avLst/>
        </a:prstGeom>
        <a:ln xmlns:a="http://schemas.openxmlformats.org/drawingml/2006/main" w="12700" cap="rnd">
          <a:prstDash val="dash"/>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0.79188</cdr:x>
      <cdr:y>0.55018</cdr:y>
    </cdr:from>
    <cdr:to>
      <cdr:x>0.81396</cdr:x>
      <cdr:y>0.56363</cdr:y>
    </cdr:to>
    <cdr:cxnSp macro="">
      <cdr:nvCxnSpPr>
        <cdr:cNvPr id="6" name="Straight Connector 5">
          <a:extLst xmlns:a="http://schemas.openxmlformats.org/drawingml/2006/main">
            <a:ext uri="{FF2B5EF4-FFF2-40B4-BE49-F238E27FC236}">
              <a16:creationId xmlns:a16="http://schemas.microsoft.com/office/drawing/2014/main" id="{CCEE3323-AA4E-912D-683F-F4B49C2A6B82}"/>
            </a:ext>
          </a:extLst>
        </cdr:cNvPr>
        <cdr:cNvCxnSpPr/>
      </cdr:nvCxnSpPr>
      <cdr:spPr>
        <a:xfrm xmlns:a="http://schemas.openxmlformats.org/drawingml/2006/main" flipV="1">
          <a:off x="4113494" y="1248996"/>
          <a:ext cx="114668" cy="30534"/>
        </a:xfrm>
        <a:prstGeom xmlns:a="http://schemas.openxmlformats.org/drawingml/2006/main" prst="line">
          <a:avLst/>
        </a:prstGeom>
        <a:ln xmlns:a="http://schemas.openxmlformats.org/drawingml/2006/main" w="12700" cap="rnd">
          <a:prstDash val="dash"/>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F3F48FB-0F80-4E0A-8C1D-03A7A80145CE}"/>
              </a:ext>
            </a:extLst>
          </p:cNvPr>
          <p:cNvSpPr>
            <a:spLocks noGrp="1"/>
          </p:cNvSpPr>
          <p:nvPr>
            <p:ph type="hdr" sz="quarter"/>
          </p:nvPr>
        </p:nvSpPr>
        <p:spPr>
          <a:xfrm>
            <a:off x="0" y="3"/>
            <a:ext cx="2946400" cy="496412"/>
          </a:xfrm>
          <a:prstGeom prst="rect">
            <a:avLst/>
          </a:prstGeom>
        </p:spPr>
        <p:txBody>
          <a:bodyPr vert="horz" lIns="91295" tIns="45650" rIns="91295" bIns="45650" rtlCol="0"/>
          <a:lstStyle>
            <a:lvl1pPr algn="l" defTabSz="913168" fontAlgn="auto">
              <a:spcBef>
                <a:spcPts val="0"/>
              </a:spcBef>
              <a:spcAft>
                <a:spcPts val="0"/>
              </a:spcAft>
              <a:defRPr sz="1200" dirty="0">
                <a:latin typeface="+mn-lt"/>
                <a:cs typeface="+mn-cs"/>
              </a:defRPr>
            </a:lvl1pPr>
          </a:lstStyle>
          <a:p>
            <a:pPr>
              <a:defRPr/>
            </a:pPr>
            <a:endParaRPr lang="en-US"/>
          </a:p>
        </p:txBody>
      </p:sp>
      <p:sp>
        <p:nvSpPr>
          <p:cNvPr id="3" name="Date Placeholder 2">
            <a:extLst>
              <a:ext uri="{FF2B5EF4-FFF2-40B4-BE49-F238E27FC236}">
                <a16:creationId xmlns:a16="http://schemas.microsoft.com/office/drawing/2014/main" id="{53C0DE4C-903E-4BD5-8835-6B0341A31A1A}"/>
              </a:ext>
            </a:extLst>
          </p:cNvPr>
          <p:cNvSpPr>
            <a:spLocks noGrp="1"/>
          </p:cNvSpPr>
          <p:nvPr>
            <p:ph type="dt" sz="quarter" idx="1"/>
          </p:nvPr>
        </p:nvSpPr>
        <p:spPr>
          <a:xfrm>
            <a:off x="3849688" y="3"/>
            <a:ext cx="2946400" cy="496412"/>
          </a:xfrm>
          <a:prstGeom prst="rect">
            <a:avLst/>
          </a:prstGeom>
        </p:spPr>
        <p:txBody>
          <a:bodyPr vert="horz" lIns="91295" tIns="45650" rIns="91295" bIns="45650" rtlCol="0"/>
          <a:lstStyle>
            <a:lvl1pPr algn="r" defTabSz="913168" fontAlgn="auto">
              <a:spcBef>
                <a:spcPts val="0"/>
              </a:spcBef>
              <a:spcAft>
                <a:spcPts val="0"/>
              </a:spcAft>
              <a:defRPr sz="1200" smtClean="0">
                <a:latin typeface="+mn-lt"/>
                <a:cs typeface="+mn-cs"/>
              </a:defRPr>
            </a:lvl1pPr>
          </a:lstStyle>
          <a:p>
            <a:pPr>
              <a:defRPr/>
            </a:pPr>
            <a:fld id="{863BC43C-A175-42D0-B653-CF896F921A7A}" type="datetimeFigureOut">
              <a:rPr lang="en-US"/>
              <a:pPr>
                <a:defRPr/>
              </a:pPr>
              <a:t>10/9/2026</a:t>
            </a:fld>
            <a:endParaRPr lang="en-US"/>
          </a:p>
        </p:txBody>
      </p:sp>
      <p:sp>
        <p:nvSpPr>
          <p:cNvPr id="4" name="Footer Placeholder 3">
            <a:extLst>
              <a:ext uri="{FF2B5EF4-FFF2-40B4-BE49-F238E27FC236}">
                <a16:creationId xmlns:a16="http://schemas.microsoft.com/office/drawing/2014/main" id="{2F4237B1-9EEB-4FE2-B097-A25A84C09B4C}"/>
              </a:ext>
            </a:extLst>
          </p:cNvPr>
          <p:cNvSpPr>
            <a:spLocks noGrp="1"/>
          </p:cNvSpPr>
          <p:nvPr>
            <p:ph type="ftr" sz="quarter" idx="2"/>
          </p:nvPr>
        </p:nvSpPr>
        <p:spPr>
          <a:xfrm>
            <a:off x="0" y="9428632"/>
            <a:ext cx="2946400" cy="496411"/>
          </a:xfrm>
          <a:prstGeom prst="rect">
            <a:avLst/>
          </a:prstGeom>
        </p:spPr>
        <p:txBody>
          <a:bodyPr vert="horz" lIns="91295" tIns="45650" rIns="91295" bIns="45650" rtlCol="0" anchor="b"/>
          <a:lstStyle>
            <a:lvl1pPr algn="l" defTabSz="913168" fontAlgn="auto">
              <a:spcBef>
                <a:spcPts val="0"/>
              </a:spcBef>
              <a:spcAft>
                <a:spcPts val="0"/>
              </a:spcAft>
              <a:defRPr sz="1200" dirty="0">
                <a:latin typeface="+mn-lt"/>
                <a:cs typeface="+mn-cs"/>
              </a:defRPr>
            </a:lvl1pPr>
          </a:lstStyle>
          <a:p>
            <a:pPr>
              <a:defRPr/>
            </a:pPr>
            <a:endParaRPr lang="en-US"/>
          </a:p>
        </p:txBody>
      </p:sp>
      <p:sp>
        <p:nvSpPr>
          <p:cNvPr id="5" name="Slide Number Placeholder 4">
            <a:extLst>
              <a:ext uri="{FF2B5EF4-FFF2-40B4-BE49-F238E27FC236}">
                <a16:creationId xmlns:a16="http://schemas.microsoft.com/office/drawing/2014/main" id="{F88BF0E8-882C-4F26-941A-E2855F965F5C}"/>
              </a:ext>
            </a:extLst>
          </p:cNvPr>
          <p:cNvSpPr>
            <a:spLocks noGrp="1"/>
          </p:cNvSpPr>
          <p:nvPr>
            <p:ph type="sldNum" sz="quarter" idx="3"/>
          </p:nvPr>
        </p:nvSpPr>
        <p:spPr>
          <a:xfrm>
            <a:off x="3849688" y="9428632"/>
            <a:ext cx="2946400" cy="496411"/>
          </a:xfrm>
          <a:prstGeom prst="rect">
            <a:avLst/>
          </a:prstGeom>
        </p:spPr>
        <p:txBody>
          <a:bodyPr vert="horz" wrap="square" lIns="91295" tIns="45650" rIns="91295" bIns="45650" numCol="1" anchor="b" anchorCtr="0" compatLnSpc="1">
            <a:prstTxWarp prst="textNoShape">
              <a:avLst/>
            </a:prstTxWarp>
          </a:bodyPr>
          <a:lstStyle>
            <a:lvl1pPr algn="r">
              <a:defRPr sz="1200">
                <a:latin typeface="Calibri" panose="020F0502020204030204" pitchFamily="34" charset="0"/>
              </a:defRPr>
            </a:lvl1pPr>
          </a:lstStyle>
          <a:p>
            <a:fld id="{8743AB91-4C81-422B-9ACC-C312279607D1}"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26" userDrawn="1">
          <p15:clr>
            <a:srgbClr val="F26B43"/>
          </p15:clr>
        </p15:guide>
        <p15:guide id="2" pos="214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B151FC-F7F1-44BD-AA18-D26799DACE2E}"/>
              </a:ext>
            </a:extLst>
          </p:cNvPr>
          <p:cNvSpPr>
            <a:spLocks noGrp="1"/>
          </p:cNvSpPr>
          <p:nvPr>
            <p:ph type="hdr" sz="quarter"/>
          </p:nvPr>
        </p:nvSpPr>
        <p:spPr>
          <a:xfrm>
            <a:off x="0" y="3"/>
            <a:ext cx="2946400" cy="496412"/>
          </a:xfrm>
          <a:prstGeom prst="rect">
            <a:avLst/>
          </a:prstGeom>
        </p:spPr>
        <p:txBody>
          <a:bodyPr vert="horz" lIns="91295" tIns="45650" rIns="91295" bIns="45650" rtlCol="0"/>
          <a:lstStyle>
            <a:lvl1pPr algn="l" defTabSz="913168" fontAlgn="auto">
              <a:spcBef>
                <a:spcPts val="0"/>
              </a:spcBef>
              <a:spcAft>
                <a:spcPts val="0"/>
              </a:spcAft>
              <a:defRPr sz="1200" dirty="0">
                <a:latin typeface="+mn-lt"/>
                <a:cs typeface="+mn-cs"/>
              </a:defRPr>
            </a:lvl1pPr>
          </a:lstStyle>
          <a:p>
            <a:pPr>
              <a:defRPr/>
            </a:pPr>
            <a:endParaRPr lang="en-GB"/>
          </a:p>
        </p:txBody>
      </p:sp>
      <p:sp>
        <p:nvSpPr>
          <p:cNvPr id="3" name="Date Placeholder 2">
            <a:extLst>
              <a:ext uri="{FF2B5EF4-FFF2-40B4-BE49-F238E27FC236}">
                <a16:creationId xmlns:a16="http://schemas.microsoft.com/office/drawing/2014/main" id="{F6064353-F8EA-492E-9F1F-D1E72BD98628}"/>
              </a:ext>
            </a:extLst>
          </p:cNvPr>
          <p:cNvSpPr>
            <a:spLocks noGrp="1"/>
          </p:cNvSpPr>
          <p:nvPr>
            <p:ph type="dt" idx="1"/>
          </p:nvPr>
        </p:nvSpPr>
        <p:spPr>
          <a:xfrm>
            <a:off x="3849688" y="3"/>
            <a:ext cx="2946400" cy="496412"/>
          </a:xfrm>
          <a:prstGeom prst="rect">
            <a:avLst/>
          </a:prstGeom>
        </p:spPr>
        <p:txBody>
          <a:bodyPr vert="horz" lIns="91295" tIns="45650" rIns="91295" bIns="45650" rtlCol="0"/>
          <a:lstStyle>
            <a:lvl1pPr algn="r" defTabSz="913168" fontAlgn="auto">
              <a:spcBef>
                <a:spcPts val="0"/>
              </a:spcBef>
              <a:spcAft>
                <a:spcPts val="0"/>
              </a:spcAft>
              <a:defRPr sz="1200" smtClean="0">
                <a:latin typeface="+mn-lt"/>
                <a:cs typeface="+mn-cs"/>
              </a:defRPr>
            </a:lvl1pPr>
          </a:lstStyle>
          <a:p>
            <a:pPr>
              <a:defRPr/>
            </a:pPr>
            <a:fld id="{9050D19F-8279-4A38-85C3-DDFA77D8D434}" type="datetimeFigureOut">
              <a:rPr lang="en-GB"/>
              <a:pPr>
                <a:defRPr/>
              </a:pPr>
              <a:t>09/10/2026</a:t>
            </a:fld>
            <a:endParaRPr lang="en-GB"/>
          </a:p>
        </p:txBody>
      </p:sp>
      <p:sp>
        <p:nvSpPr>
          <p:cNvPr id="4" name="Slide Image Placeholder 3">
            <a:extLst>
              <a:ext uri="{FF2B5EF4-FFF2-40B4-BE49-F238E27FC236}">
                <a16:creationId xmlns:a16="http://schemas.microsoft.com/office/drawing/2014/main" id="{5B863D02-2542-4B2B-8373-48E453FD57D1}"/>
              </a:ext>
            </a:extLst>
          </p:cNvPr>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295" tIns="45650" rIns="91295" bIns="45650" rtlCol="0" anchor="ctr"/>
          <a:lstStyle/>
          <a:p>
            <a:pPr lvl="0"/>
            <a:endParaRPr lang="en-GB" noProof="0"/>
          </a:p>
        </p:txBody>
      </p:sp>
      <p:sp>
        <p:nvSpPr>
          <p:cNvPr id="5" name="Notes Placeholder 4">
            <a:extLst>
              <a:ext uri="{FF2B5EF4-FFF2-40B4-BE49-F238E27FC236}">
                <a16:creationId xmlns:a16="http://schemas.microsoft.com/office/drawing/2014/main" id="{D6C54343-FCAE-4432-958A-6904FAF98191}"/>
              </a:ext>
            </a:extLst>
          </p:cNvPr>
          <p:cNvSpPr>
            <a:spLocks noGrp="1"/>
          </p:cNvSpPr>
          <p:nvPr>
            <p:ph type="body" sz="quarter" idx="3"/>
          </p:nvPr>
        </p:nvSpPr>
        <p:spPr>
          <a:xfrm>
            <a:off x="679450" y="4715116"/>
            <a:ext cx="5438775" cy="4467706"/>
          </a:xfrm>
          <a:prstGeom prst="rect">
            <a:avLst/>
          </a:prstGeom>
        </p:spPr>
        <p:txBody>
          <a:bodyPr vert="horz" lIns="91295" tIns="45650" rIns="91295" bIns="4565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93D46223-0EF4-4E2C-94B8-157E1FBD3EE8}"/>
              </a:ext>
            </a:extLst>
          </p:cNvPr>
          <p:cNvSpPr>
            <a:spLocks noGrp="1"/>
          </p:cNvSpPr>
          <p:nvPr>
            <p:ph type="ftr" sz="quarter" idx="4"/>
          </p:nvPr>
        </p:nvSpPr>
        <p:spPr>
          <a:xfrm>
            <a:off x="0" y="9428632"/>
            <a:ext cx="2946400" cy="496411"/>
          </a:xfrm>
          <a:prstGeom prst="rect">
            <a:avLst/>
          </a:prstGeom>
        </p:spPr>
        <p:txBody>
          <a:bodyPr vert="horz" lIns="91295" tIns="45650" rIns="91295" bIns="45650" rtlCol="0" anchor="b"/>
          <a:lstStyle>
            <a:lvl1pPr algn="l" defTabSz="913168" fontAlgn="auto">
              <a:spcBef>
                <a:spcPts val="0"/>
              </a:spcBef>
              <a:spcAft>
                <a:spcPts val="0"/>
              </a:spcAft>
              <a:defRPr sz="1200" dirty="0">
                <a:latin typeface="+mn-lt"/>
                <a:cs typeface="+mn-cs"/>
              </a:defRPr>
            </a:lvl1pPr>
          </a:lstStyle>
          <a:p>
            <a:pPr>
              <a:defRPr/>
            </a:pPr>
            <a:endParaRPr lang="en-GB"/>
          </a:p>
        </p:txBody>
      </p:sp>
      <p:sp>
        <p:nvSpPr>
          <p:cNvPr id="7" name="Slide Number Placeholder 6">
            <a:extLst>
              <a:ext uri="{FF2B5EF4-FFF2-40B4-BE49-F238E27FC236}">
                <a16:creationId xmlns:a16="http://schemas.microsoft.com/office/drawing/2014/main" id="{709790BD-1E6B-49EF-898D-F279E163296C}"/>
              </a:ext>
            </a:extLst>
          </p:cNvPr>
          <p:cNvSpPr>
            <a:spLocks noGrp="1"/>
          </p:cNvSpPr>
          <p:nvPr>
            <p:ph type="sldNum" sz="quarter" idx="5"/>
          </p:nvPr>
        </p:nvSpPr>
        <p:spPr>
          <a:xfrm>
            <a:off x="3849688" y="9428632"/>
            <a:ext cx="2946400" cy="496411"/>
          </a:xfrm>
          <a:prstGeom prst="rect">
            <a:avLst/>
          </a:prstGeom>
        </p:spPr>
        <p:txBody>
          <a:bodyPr vert="horz" wrap="square" lIns="91295" tIns="45650" rIns="91295" bIns="45650" numCol="1" anchor="b" anchorCtr="0" compatLnSpc="1">
            <a:prstTxWarp prst="textNoShape">
              <a:avLst/>
            </a:prstTxWarp>
          </a:bodyPr>
          <a:lstStyle>
            <a:lvl1pPr algn="r">
              <a:defRPr sz="1200" b="0" i="0">
                <a:latin typeface="Calibri" panose="020F0502020204030204" pitchFamily="34" charset="0"/>
              </a:defRPr>
            </a:lvl1pPr>
          </a:lstStyle>
          <a:p>
            <a:fld id="{2199DA21-B206-491E-BEA7-0EECFA6A8D7F}" type="slidenum">
              <a:rPr lang="en-GB" altLang="en-US" smtClean="0"/>
              <a:pPr/>
              <a:t>‹#›</a:t>
            </a:fld>
            <a:endParaRPr lang="en-GB" altLang="en-US"/>
          </a:p>
        </p:txBody>
      </p:sp>
    </p:spTree>
  </p:cSld>
  <p:clrMap bg1="lt1" tx1="dk1" bg2="lt2" tx2="dk2" accent1="accent1" accent2="accent2" accent3="accent3" accent4="accent4" accent5="accent5" accent6="accent6" hlink="hlink" folHlink="folHlink"/>
  <p:notesStyle>
    <a:lvl1pPr algn="l" defTabSz="912813" rtl="0" fontAlgn="base">
      <a:spcBef>
        <a:spcPct val="30000"/>
      </a:spcBef>
      <a:spcAft>
        <a:spcPct val="0"/>
      </a:spcAft>
      <a:defRPr sz="1200" kern="1200">
        <a:solidFill>
          <a:schemeClr val="tx1"/>
        </a:solidFill>
        <a:latin typeface="+mn-lt"/>
        <a:ea typeface="+mn-ea"/>
        <a:cs typeface="+mn-cs"/>
      </a:defRPr>
    </a:lvl1pPr>
    <a:lvl2pPr marL="455613" algn="l" defTabSz="912813" rtl="0" fontAlgn="base">
      <a:spcBef>
        <a:spcPct val="30000"/>
      </a:spcBef>
      <a:spcAft>
        <a:spcPct val="0"/>
      </a:spcAft>
      <a:defRPr sz="1200" kern="1200">
        <a:solidFill>
          <a:schemeClr val="tx1"/>
        </a:solidFill>
        <a:latin typeface="+mn-lt"/>
        <a:ea typeface="+mn-ea"/>
        <a:cs typeface="+mn-cs"/>
      </a:defRPr>
    </a:lvl2pPr>
    <a:lvl3pPr marL="912813" algn="l" defTabSz="912813" rtl="0" fontAlgn="base">
      <a:spcBef>
        <a:spcPct val="30000"/>
      </a:spcBef>
      <a:spcAft>
        <a:spcPct val="0"/>
      </a:spcAft>
      <a:defRPr sz="1200" kern="1200">
        <a:solidFill>
          <a:schemeClr val="tx1"/>
        </a:solidFill>
        <a:latin typeface="+mn-lt"/>
        <a:ea typeface="+mn-ea"/>
        <a:cs typeface="+mn-cs"/>
      </a:defRPr>
    </a:lvl3pPr>
    <a:lvl4pPr marL="1370013" algn="l" defTabSz="912813" rtl="0" fontAlgn="base">
      <a:spcBef>
        <a:spcPct val="30000"/>
      </a:spcBef>
      <a:spcAft>
        <a:spcPct val="0"/>
      </a:spcAft>
      <a:defRPr sz="1200" kern="1200">
        <a:solidFill>
          <a:schemeClr val="tx1"/>
        </a:solidFill>
        <a:latin typeface="+mn-lt"/>
        <a:ea typeface="+mn-ea"/>
        <a:cs typeface="+mn-cs"/>
      </a:defRPr>
    </a:lvl4pPr>
    <a:lvl5pPr marL="1825625" algn="l" defTabSz="912813" rtl="0" fontAlgn="base">
      <a:spcBef>
        <a:spcPct val="30000"/>
      </a:spcBef>
      <a:spcAft>
        <a:spcPct val="0"/>
      </a:spcAft>
      <a:defRPr sz="1200" kern="1200">
        <a:solidFill>
          <a:schemeClr val="tx1"/>
        </a:solidFill>
        <a:latin typeface="+mn-lt"/>
        <a:ea typeface="+mn-ea"/>
        <a:cs typeface="+mn-cs"/>
      </a:defRPr>
    </a:lvl5pPr>
    <a:lvl6pPr marL="2283579" algn="l" defTabSz="913432" rtl="0" eaLnBrk="1" latinLnBrk="0" hangingPunct="1">
      <a:defRPr sz="1200" kern="1200">
        <a:solidFill>
          <a:schemeClr val="tx1"/>
        </a:solidFill>
        <a:latin typeface="+mn-lt"/>
        <a:ea typeface="+mn-ea"/>
        <a:cs typeface="+mn-cs"/>
      </a:defRPr>
    </a:lvl6pPr>
    <a:lvl7pPr marL="2740294" algn="l" defTabSz="913432" rtl="0" eaLnBrk="1" latinLnBrk="0" hangingPunct="1">
      <a:defRPr sz="1200" kern="1200">
        <a:solidFill>
          <a:schemeClr val="tx1"/>
        </a:solidFill>
        <a:latin typeface="+mn-lt"/>
        <a:ea typeface="+mn-ea"/>
        <a:cs typeface="+mn-cs"/>
      </a:defRPr>
    </a:lvl7pPr>
    <a:lvl8pPr marL="3197010" algn="l" defTabSz="913432" rtl="0" eaLnBrk="1" latinLnBrk="0" hangingPunct="1">
      <a:defRPr sz="1200" kern="1200">
        <a:solidFill>
          <a:schemeClr val="tx1"/>
        </a:solidFill>
        <a:latin typeface="+mn-lt"/>
        <a:ea typeface="+mn-ea"/>
        <a:cs typeface="+mn-cs"/>
      </a:defRPr>
    </a:lvl8pPr>
    <a:lvl9pPr marL="3653726" algn="l" defTabSz="91343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871C3-55FF-A885-17C8-83AE2A897512}"/>
            </a:ext>
          </a:extLst>
        </p:cNvPr>
        <p:cNvGrpSpPr/>
        <p:nvPr/>
      </p:nvGrpSpPr>
      <p:grpSpPr>
        <a:xfrm>
          <a:off x="0" y="0"/>
          <a:ext cx="0" cy="0"/>
          <a:chOff x="0" y="0"/>
          <a:chExt cx="0" cy="0"/>
        </a:xfrm>
      </p:grpSpPr>
      <p:sp>
        <p:nvSpPr>
          <p:cNvPr id="116738" name="Slide Image Placeholder 1">
            <a:extLst>
              <a:ext uri="{FF2B5EF4-FFF2-40B4-BE49-F238E27FC236}">
                <a16:creationId xmlns:a16="http://schemas.microsoft.com/office/drawing/2014/main" id="{9ACBBD19-E4BF-DE5D-85FD-C16D35732A6C}"/>
              </a:ext>
            </a:extLst>
          </p:cNvPr>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16739" name="Notes Placeholder 2">
            <a:extLst>
              <a:ext uri="{FF2B5EF4-FFF2-40B4-BE49-F238E27FC236}">
                <a16:creationId xmlns:a16="http://schemas.microsoft.com/office/drawing/2014/main" id="{6F6D7233-636C-E346-619B-C2944D05BB6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116740" name="Slide Number Placeholder 3">
            <a:extLst>
              <a:ext uri="{FF2B5EF4-FFF2-40B4-BE49-F238E27FC236}">
                <a16:creationId xmlns:a16="http://schemas.microsoft.com/office/drawing/2014/main" id="{9C234F48-2BEC-E6F9-D572-863E24750B1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072" indent="-296182">
              <a:defRPr>
                <a:solidFill>
                  <a:schemeClr val="tx1"/>
                </a:solidFill>
                <a:latin typeface="Arial" panose="020B0604020202020204" pitchFamily="34" charset="0"/>
              </a:defRPr>
            </a:lvl2pPr>
            <a:lvl3pPr marL="1184728" indent="-236946">
              <a:defRPr>
                <a:solidFill>
                  <a:schemeClr val="tx1"/>
                </a:solidFill>
                <a:latin typeface="Arial" panose="020B0604020202020204" pitchFamily="34" charset="0"/>
              </a:defRPr>
            </a:lvl3pPr>
            <a:lvl4pPr marL="1658619" indent="-236946">
              <a:defRPr>
                <a:solidFill>
                  <a:schemeClr val="tx1"/>
                </a:solidFill>
                <a:latin typeface="Arial" panose="020B0604020202020204" pitchFamily="34" charset="0"/>
              </a:defRPr>
            </a:lvl4pPr>
            <a:lvl5pPr marL="2132510" indent="-236946">
              <a:defRPr>
                <a:solidFill>
                  <a:schemeClr val="tx1"/>
                </a:solidFill>
                <a:latin typeface="Arial" panose="020B0604020202020204" pitchFamily="34" charset="0"/>
              </a:defRPr>
            </a:lvl5pPr>
            <a:lvl6pPr marL="2606400" indent="-236946" defTabSz="946137" fontAlgn="base">
              <a:spcBef>
                <a:spcPct val="0"/>
              </a:spcBef>
              <a:spcAft>
                <a:spcPct val="0"/>
              </a:spcAft>
              <a:defRPr>
                <a:solidFill>
                  <a:schemeClr val="tx1"/>
                </a:solidFill>
                <a:latin typeface="Arial" panose="020B0604020202020204" pitchFamily="34" charset="0"/>
              </a:defRPr>
            </a:lvl6pPr>
            <a:lvl7pPr marL="3080291" indent="-236946" defTabSz="946137" fontAlgn="base">
              <a:spcBef>
                <a:spcPct val="0"/>
              </a:spcBef>
              <a:spcAft>
                <a:spcPct val="0"/>
              </a:spcAft>
              <a:defRPr>
                <a:solidFill>
                  <a:schemeClr val="tx1"/>
                </a:solidFill>
                <a:latin typeface="Arial" panose="020B0604020202020204" pitchFamily="34" charset="0"/>
              </a:defRPr>
            </a:lvl7pPr>
            <a:lvl8pPr marL="3554182" indent="-236946" defTabSz="946137" fontAlgn="base">
              <a:spcBef>
                <a:spcPct val="0"/>
              </a:spcBef>
              <a:spcAft>
                <a:spcPct val="0"/>
              </a:spcAft>
              <a:defRPr>
                <a:solidFill>
                  <a:schemeClr val="tx1"/>
                </a:solidFill>
                <a:latin typeface="Arial" panose="020B0604020202020204" pitchFamily="34" charset="0"/>
              </a:defRPr>
            </a:lvl8pPr>
            <a:lvl9pPr marL="4028073" indent="-236946" defTabSz="946137" fontAlgn="base">
              <a:spcBef>
                <a:spcPct val="0"/>
              </a:spcBef>
              <a:spcAft>
                <a:spcPct val="0"/>
              </a:spcAft>
              <a:defRPr>
                <a:solidFill>
                  <a:schemeClr val="tx1"/>
                </a:solidFill>
                <a:latin typeface="Arial" panose="020B0604020202020204" pitchFamily="34" charset="0"/>
              </a:defRPr>
            </a:lvl9pPr>
          </a:lstStyle>
          <a:p>
            <a:endParaRPr lang="en-GB" altLang="en-US">
              <a:latin typeface="Calibri" panose="020F0502020204030204" pitchFamily="34" charset="0"/>
            </a:endParaRPr>
          </a:p>
        </p:txBody>
      </p:sp>
    </p:spTree>
    <p:extLst>
      <p:ext uri="{BB962C8B-B14F-4D97-AF65-F5344CB8AC3E}">
        <p14:creationId xmlns:p14="http://schemas.microsoft.com/office/powerpoint/2010/main" val="4206946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20534-E316-245A-C526-8DCBAC996546}"/>
            </a:ext>
          </a:extLst>
        </p:cNvPr>
        <p:cNvGrpSpPr/>
        <p:nvPr/>
      </p:nvGrpSpPr>
      <p:grpSpPr>
        <a:xfrm>
          <a:off x="0" y="0"/>
          <a:ext cx="0" cy="0"/>
          <a:chOff x="0" y="0"/>
          <a:chExt cx="0" cy="0"/>
        </a:xfrm>
      </p:grpSpPr>
      <p:sp>
        <p:nvSpPr>
          <p:cNvPr id="116738" name="Slide Image Placeholder 1">
            <a:extLst>
              <a:ext uri="{FF2B5EF4-FFF2-40B4-BE49-F238E27FC236}">
                <a16:creationId xmlns:a16="http://schemas.microsoft.com/office/drawing/2014/main" id="{35CE0EE2-9F50-086F-BFAD-2AFF39C82369}"/>
              </a:ext>
            </a:extLst>
          </p:cNvPr>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16739" name="Notes Placeholder 2">
            <a:extLst>
              <a:ext uri="{FF2B5EF4-FFF2-40B4-BE49-F238E27FC236}">
                <a16:creationId xmlns:a16="http://schemas.microsoft.com/office/drawing/2014/main" id="{B7319590-646A-7717-50F6-7145EACB47C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16740" name="Slide Number Placeholder 3">
            <a:extLst>
              <a:ext uri="{FF2B5EF4-FFF2-40B4-BE49-F238E27FC236}">
                <a16:creationId xmlns:a16="http://schemas.microsoft.com/office/drawing/2014/main" id="{0058074E-901D-0E09-4814-1B364BD300E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072" indent="-296182">
              <a:defRPr>
                <a:solidFill>
                  <a:schemeClr val="tx1"/>
                </a:solidFill>
                <a:latin typeface="Arial" panose="020B0604020202020204" pitchFamily="34" charset="0"/>
              </a:defRPr>
            </a:lvl2pPr>
            <a:lvl3pPr marL="1184728" indent="-236946">
              <a:defRPr>
                <a:solidFill>
                  <a:schemeClr val="tx1"/>
                </a:solidFill>
                <a:latin typeface="Arial" panose="020B0604020202020204" pitchFamily="34" charset="0"/>
              </a:defRPr>
            </a:lvl3pPr>
            <a:lvl4pPr marL="1658619" indent="-236946">
              <a:defRPr>
                <a:solidFill>
                  <a:schemeClr val="tx1"/>
                </a:solidFill>
                <a:latin typeface="Arial" panose="020B0604020202020204" pitchFamily="34" charset="0"/>
              </a:defRPr>
            </a:lvl4pPr>
            <a:lvl5pPr marL="2132510" indent="-236946">
              <a:defRPr>
                <a:solidFill>
                  <a:schemeClr val="tx1"/>
                </a:solidFill>
                <a:latin typeface="Arial" panose="020B0604020202020204" pitchFamily="34" charset="0"/>
              </a:defRPr>
            </a:lvl5pPr>
            <a:lvl6pPr marL="2606400" indent="-236946" defTabSz="946137" fontAlgn="base">
              <a:spcBef>
                <a:spcPct val="0"/>
              </a:spcBef>
              <a:spcAft>
                <a:spcPct val="0"/>
              </a:spcAft>
              <a:defRPr>
                <a:solidFill>
                  <a:schemeClr val="tx1"/>
                </a:solidFill>
                <a:latin typeface="Arial" panose="020B0604020202020204" pitchFamily="34" charset="0"/>
              </a:defRPr>
            </a:lvl6pPr>
            <a:lvl7pPr marL="3080291" indent="-236946" defTabSz="946137" fontAlgn="base">
              <a:spcBef>
                <a:spcPct val="0"/>
              </a:spcBef>
              <a:spcAft>
                <a:spcPct val="0"/>
              </a:spcAft>
              <a:defRPr>
                <a:solidFill>
                  <a:schemeClr val="tx1"/>
                </a:solidFill>
                <a:latin typeface="Arial" panose="020B0604020202020204" pitchFamily="34" charset="0"/>
              </a:defRPr>
            </a:lvl7pPr>
            <a:lvl8pPr marL="3554182" indent="-236946" defTabSz="946137" fontAlgn="base">
              <a:spcBef>
                <a:spcPct val="0"/>
              </a:spcBef>
              <a:spcAft>
                <a:spcPct val="0"/>
              </a:spcAft>
              <a:defRPr>
                <a:solidFill>
                  <a:schemeClr val="tx1"/>
                </a:solidFill>
                <a:latin typeface="Arial" panose="020B0604020202020204" pitchFamily="34" charset="0"/>
              </a:defRPr>
            </a:lvl8pPr>
            <a:lvl9pPr marL="4028073" indent="-236946" defTabSz="946137" fontAlgn="base">
              <a:spcBef>
                <a:spcPct val="0"/>
              </a:spcBef>
              <a:spcAft>
                <a:spcPct val="0"/>
              </a:spcAft>
              <a:defRPr>
                <a:solidFill>
                  <a:schemeClr val="tx1"/>
                </a:solidFill>
                <a:latin typeface="Arial" panose="020B0604020202020204" pitchFamily="34" charset="0"/>
              </a:defRPr>
            </a:lvl9pPr>
          </a:lstStyle>
          <a:p>
            <a:endParaRPr lang="en-GB" altLang="en-US">
              <a:latin typeface="Calibri" panose="020F0502020204030204" pitchFamily="34" charset="0"/>
            </a:endParaRPr>
          </a:p>
        </p:txBody>
      </p:sp>
    </p:spTree>
    <p:extLst>
      <p:ext uri="{BB962C8B-B14F-4D97-AF65-F5344CB8AC3E}">
        <p14:creationId xmlns:p14="http://schemas.microsoft.com/office/powerpoint/2010/main" val="1878458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C5528-29AF-3965-EFBA-A56833C496ED}"/>
            </a:ext>
          </a:extLst>
        </p:cNvPr>
        <p:cNvGrpSpPr/>
        <p:nvPr/>
      </p:nvGrpSpPr>
      <p:grpSpPr>
        <a:xfrm>
          <a:off x="0" y="0"/>
          <a:ext cx="0" cy="0"/>
          <a:chOff x="0" y="0"/>
          <a:chExt cx="0" cy="0"/>
        </a:xfrm>
      </p:grpSpPr>
      <p:sp>
        <p:nvSpPr>
          <p:cNvPr id="116738" name="Slide Image Placeholder 1">
            <a:extLst>
              <a:ext uri="{FF2B5EF4-FFF2-40B4-BE49-F238E27FC236}">
                <a16:creationId xmlns:a16="http://schemas.microsoft.com/office/drawing/2014/main" id="{59E9F995-70E3-2A94-E80B-FFE47D307072}"/>
              </a:ext>
            </a:extLst>
          </p:cNvPr>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16739" name="Notes Placeholder 2">
            <a:extLst>
              <a:ext uri="{FF2B5EF4-FFF2-40B4-BE49-F238E27FC236}">
                <a16:creationId xmlns:a16="http://schemas.microsoft.com/office/drawing/2014/main" id="{67D28422-4819-46D9-8D25-AFB713ACF1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16740" name="Slide Number Placeholder 3">
            <a:extLst>
              <a:ext uri="{FF2B5EF4-FFF2-40B4-BE49-F238E27FC236}">
                <a16:creationId xmlns:a16="http://schemas.microsoft.com/office/drawing/2014/main" id="{890D3204-6138-3949-8111-2B89D0341C6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072" indent="-296182">
              <a:defRPr>
                <a:solidFill>
                  <a:schemeClr val="tx1"/>
                </a:solidFill>
                <a:latin typeface="Arial" panose="020B0604020202020204" pitchFamily="34" charset="0"/>
              </a:defRPr>
            </a:lvl2pPr>
            <a:lvl3pPr marL="1184728" indent="-236946">
              <a:defRPr>
                <a:solidFill>
                  <a:schemeClr val="tx1"/>
                </a:solidFill>
                <a:latin typeface="Arial" panose="020B0604020202020204" pitchFamily="34" charset="0"/>
              </a:defRPr>
            </a:lvl3pPr>
            <a:lvl4pPr marL="1658619" indent="-236946">
              <a:defRPr>
                <a:solidFill>
                  <a:schemeClr val="tx1"/>
                </a:solidFill>
                <a:latin typeface="Arial" panose="020B0604020202020204" pitchFamily="34" charset="0"/>
              </a:defRPr>
            </a:lvl4pPr>
            <a:lvl5pPr marL="2132510" indent="-236946">
              <a:defRPr>
                <a:solidFill>
                  <a:schemeClr val="tx1"/>
                </a:solidFill>
                <a:latin typeface="Arial" panose="020B0604020202020204" pitchFamily="34" charset="0"/>
              </a:defRPr>
            </a:lvl5pPr>
            <a:lvl6pPr marL="2606400" indent="-236946" defTabSz="946137" fontAlgn="base">
              <a:spcBef>
                <a:spcPct val="0"/>
              </a:spcBef>
              <a:spcAft>
                <a:spcPct val="0"/>
              </a:spcAft>
              <a:defRPr>
                <a:solidFill>
                  <a:schemeClr val="tx1"/>
                </a:solidFill>
                <a:latin typeface="Arial" panose="020B0604020202020204" pitchFamily="34" charset="0"/>
              </a:defRPr>
            </a:lvl6pPr>
            <a:lvl7pPr marL="3080291" indent="-236946" defTabSz="946137" fontAlgn="base">
              <a:spcBef>
                <a:spcPct val="0"/>
              </a:spcBef>
              <a:spcAft>
                <a:spcPct val="0"/>
              </a:spcAft>
              <a:defRPr>
                <a:solidFill>
                  <a:schemeClr val="tx1"/>
                </a:solidFill>
                <a:latin typeface="Arial" panose="020B0604020202020204" pitchFamily="34" charset="0"/>
              </a:defRPr>
            </a:lvl7pPr>
            <a:lvl8pPr marL="3554182" indent="-236946" defTabSz="946137" fontAlgn="base">
              <a:spcBef>
                <a:spcPct val="0"/>
              </a:spcBef>
              <a:spcAft>
                <a:spcPct val="0"/>
              </a:spcAft>
              <a:defRPr>
                <a:solidFill>
                  <a:schemeClr val="tx1"/>
                </a:solidFill>
                <a:latin typeface="Arial" panose="020B0604020202020204" pitchFamily="34" charset="0"/>
              </a:defRPr>
            </a:lvl8pPr>
            <a:lvl9pPr marL="4028073" indent="-236946" defTabSz="946137" fontAlgn="base">
              <a:spcBef>
                <a:spcPct val="0"/>
              </a:spcBef>
              <a:spcAft>
                <a:spcPct val="0"/>
              </a:spcAft>
              <a:defRPr>
                <a:solidFill>
                  <a:schemeClr val="tx1"/>
                </a:solidFill>
                <a:latin typeface="Arial" panose="020B0604020202020204" pitchFamily="34" charset="0"/>
              </a:defRPr>
            </a:lvl9pPr>
          </a:lstStyle>
          <a:p>
            <a:endParaRPr lang="en-GB" altLang="en-US">
              <a:latin typeface="Calibri" panose="020F0502020204030204" pitchFamily="34" charset="0"/>
            </a:endParaRPr>
          </a:p>
        </p:txBody>
      </p:sp>
    </p:spTree>
    <p:extLst>
      <p:ext uri="{BB962C8B-B14F-4D97-AF65-F5344CB8AC3E}">
        <p14:creationId xmlns:p14="http://schemas.microsoft.com/office/powerpoint/2010/main" val="270447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199DA21-B206-491E-BEA7-0EECFA6A8D7F}" type="slidenum">
              <a:rPr lang="en-GB" altLang="en-US" smtClean="0"/>
              <a:pPr/>
              <a:t>5</a:t>
            </a:fld>
            <a:endParaRPr lang="en-GB" altLang="en-US"/>
          </a:p>
        </p:txBody>
      </p:sp>
    </p:spTree>
    <p:extLst>
      <p:ext uri="{BB962C8B-B14F-4D97-AF65-F5344CB8AC3E}">
        <p14:creationId xmlns:p14="http://schemas.microsoft.com/office/powerpoint/2010/main" val="2389755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A0650-DF9D-259B-1A14-B34DB78DA724}"/>
            </a:ext>
          </a:extLst>
        </p:cNvPr>
        <p:cNvGrpSpPr/>
        <p:nvPr/>
      </p:nvGrpSpPr>
      <p:grpSpPr>
        <a:xfrm>
          <a:off x="0" y="0"/>
          <a:ext cx="0" cy="0"/>
          <a:chOff x="0" y="0"/>
          <a:chExt cx="0" cy="0"/>
        </a:xfrm>
      </p:grpSpPr>
      <p:sp>
        <p:nvSpPr>
          <p:cNvPr id="116738" name="Slide Image Placeholder 1">
            <a:extLst>
              <a:ext uri="{FF2B5EF4-FFF2-40B4-BE49-F238E27FC236}">
                <a16:creationId xmlns:a16="http://schemas.microsoft.com/office/drawing/2014/main" id="{13E4AD12-C1EC-1D85-487A-E967229CEC85}"/>
              </a:ext>
            </a:extLst>
          </p:cNvPr>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16739" name="Notes Placeholder 2">
            <a:extLst>
              <a:ext uri="{FF2B5EF4-FFF2-40B4-BE49-F238E27FC236}">
                <a16:creationId xmlns:a16="http://schemas.microsoft.com/office/drawing/2014/main" id="{C14514C6-B713-CB1D-815E-BD614C837EB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16740" name="Slide Number Placeholder 3">
            <a:extLst>
              <a:ext uri="{FF2B5EF4-FFF2-40B4-BE49-F238E27FC236}">
                <a16:creationId xmlns:a16="http://schemas.microsoft.com/office/drawing/2014/main" id="{226867AA-863A-B391-3CAA-440E90ED34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072" indent="-296182">
              <a:defRPr>
                <a:solidFill>
                  <a:schemeClr val="tx1"/>
                </a:solidFill>
                <a:latin typeface="Arial" panose="020B0604020202020204" pitchFamily="34" charset="0"/>
              </a:defRPr>
            </a:lvl2pPr>
            <a:lvl3pPr marL="1184728" indent="-236946">
              <a:defRPr>
                <a:solidFill>
                  <a:schemeClr val="tx1"/>
                </a:solidFill>
                <a:latin typeface="Arial" panose="020B0604020202020204" pitchFamily="34" charset="0"/>
              </a:defRPr>
            </a:lvl3pPr>
            <a:lvl4pPr marL="1658619" indent="-236946">
              <a:defRPr>
                <a:solidFill>
                  <a:schemeClr val="tx1"/>
                </a:solidFill>
                <a:latin typeface="Arial" panose="020B0604020202020204" pitchFamily="34" charset="0"/>
              </a:defRPr>
            </a:lvl4pPr>
            <a:lvl5pPr marL="2132510" indent="-236946">
              <a:defRPr>
                <a:solidFill>
                  <a:schemeClr val="tx1"/>
                </a:solidFill>
                <a:latin typeface="Arial" panose="020B0604020202020204" pitchFamily="34" charset="0"/>
              </a:defRPr>
            </a:lvl5pPr>
            <a:lvl6pPr marL="2606400" indent="-236946" defTabSz="946137" fontAlgn="base">
              <a:spcBef>
                <a:spcPct val="0"/>
              </a:spcBef>
              <a:spcAft>
                <a:spcPct val="0"/>
              </a:spcAft>
              <a:defRPr>
                <a:solidFill>
                  <a:schemeClr val="tx1"/>
                </a:solidFill>
                <a:latin typeface="Arial" panose="020B0604020202020204" pitchFamily="34" charset="0"/>
              </a:defRPr>
            </a:lvl6pPr>
            <a:lvl7pPr marL="3080291" indent="-236946" defTabSz="946137" fontAlgn="base">
              <a:spcBef>
                <a:spcPct val="0"/>
              </a:spcBef>
              <a:spcAft>
                <a:spcPct val="0"/>
              </a:spcAft>
              <a:defRPr>
                <a:solidFill>
                  <a:schemeClr val="tx1"/>
                </a:solidFill>
                <a:latin typeface="Arial" panose="020B0604020202020204" pitchFamily="34" charset="0"/>
              </a:defRPr>
            </a:lvl7pPr>
            <a:lvl8pPr marL="3554182" indent="-236946" defTabSz="946137" fontAlgn="base">
              <a:spcBef>
                <a:spcPct val="0"/>
              </a:spcBef>
              <a:spcAft>
                <a:spcPct val="0"/>
              </a:spcAft>
              <a:defRPr>
                <a:solidFill>
                  <a:schemeClr val="tx1"/>
                </a:solidFill>
                <a:latin typeface="Arial" panose="020B0604020202020204" pitchFamily="34" charset="0"/>
              </a:defRPr>
            </a:lvl8pPr>
            <a:lvl9pPr marL="4028073" indent="-236946" defTabSz="946137" fontAlgn="base">
              <a:spcBef>
                <a:spcPct val="0"/>
              </a:spcBef>
              <a:spcAft>
                <a:spcPct val="0"/>
              </a:spcAft>
              <a:defRPr>
                <a:solidFill>
                  <a:schemeClr val="tx1"/>
                </a:solidFill>
                <a:latin typeface="Arial" panose="020B0604020202020204" pitchFamily="34" charset="0"/>
              </a:defRPr>
            </a:lvl9pPr>
          </a:lstStyle>
          <a:p>
            <a:endParaRPr lang="en-GB" altLang="en-US">
              <a:latin typeface="Calibri" panose="020F0502020204030204" pitchFamily="34" charset="0"/>
            </a:endParaRPr>
          </a:p>
        </p:txBody>
      </p:sp>
    </p:spTree>
    <p:extLst>
      <p:ext uri="{BB962C8B-B14F-4D97-AF65-F5344CB8AC3E}">
        <p14:creationId xmlns:p14="http://schemas.microsoft.com/office/powerpoint/2010/main" val="1393753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44CF9-6090-76CB-4241-505B6232540F}"/>
            </a:ext>
          </a:extLst>
        </p:cNvPr>
        <p:cNvGrpSpPr/>
        <p:nvPr/>
      </p:nvGrpSpPr>
      <p:grpSpPr>
        <a:xfrm>
          <a:off x="0" y="0"/>
          <a:ext cx="0" cy="0"/>
          <a:chOff x="0" y="0"/>
          <a:chExt cx="0" cy="0"/>
        </a:xfrm>
      </p:grpSpPr>
      <p:sp>
        <p:nvSpPr>
          <p:cNvPr id="116738" name="Slide Image Placeholder 1">
            <a:extLst>
              <a:ext uri="{FF2B5EF4-FFF2-40B4-BE49-F238E27FC236}">
                <a16:creationId xmlns:a16="http://schemas.microsoft.com/office/drawing/2014/main" id="{960EB545-ED9E-55BF-1130-4B6C31080B75}"/>
              </a:ext>
            </a:extLst>
          </p:cNvPr>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16739" name="Notes Placeholder 2">
            <a:extLst>
              <a:ext uri="{FF2B5EF4-FFF2-40B4-BE49-F238E27FC236}">
                <a16:creationId xmlns:a16="http://schemas.microsoft.com/office/drawing/2014/main" id="{503CB441-A791-958A-2DDC-7B9F6F652C4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16740" name="Slide Number Placeholder 3">
            <a:extLst>
              <a:ext uri="{FF2B5EF4-FFF2-40B4-BE49-F238E27FC236}">
                <a16:creationId xmlns:a16="http://schemas.microsoft.com/office/drawing/2014/main" id="{0E5EBD16-FF5B-4421-1987-A8F9EDA84FF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072" indent="-296182">
              <a:defRPr>
                <a:solidFill>
                  <a:schemeClr val="tx1"/>
                </a:solidFill>
                <a:latin typeface="Arial" panose="020B0604020202020204" pitchFamily="34" charset="0"/>
              </a:defRPr>
            </a:lvl2pPr>
            <a:lvl3pPr marL="1184728" indent="-236946">
              <a:defRPr>
                <a:solidFill>
                  <a:schemeClr val="tx1"/>
                </a:solidFill>
                <a:latin typeface="Arial" panose="020B0604020202020204" pitchFamily="34" charset="0"/>
              </a:defRPr>
            </a:lvl3pPr>
            <a:lvl4pPr marL="1658619" indent="-236946">
              <a:defRPr>
                <a:solidFill>
                  <a:schemeClr val="tx1"/>
                </a:solidFill>
                <a:latin typeface="Arial" panose="020B0604020202020204" pitchFamily="34" charset="0"/>
              </a:defRPr>
            </a:lvl4pPr>
            <a:lvl5pPr marL="2132510" indent="-236946">
              <a:defRPr>
                <a:solidFill>
                  <a:schemeClr val="tx1"/>
                </a:solidFill>
                <a:latin typeface="Arial" panose="020B0604020202020204" pitchFamily="34" charset="0"/>
              </a:defRPr>
            </a:lvl5pPr>
            <a:lvl6pPr marL="2606400" indent="-236946" defTabSz="946137" fontAlgn="base">
              <a:spcBef>
                <a:spcPct val="0"/>
              </a:spcBef>
              <a:spcAft>
                <a:spcPct val="0"/>
              </a:spcAft>
              <a:defRPr>
                <a:solidFill>
                  <a:schemeClr val="tx1"/>
                </a:solidFill>
                <a:latin typeface="Arial" panose="020B0604020202020204" pitchFamily="34" charset="0"/>
              </a:defRPr>
            </a:lvl6pPr>
            <a:lvl7pPr marL="3080291" indent="-236946" defTabSz="946137" fontAlgn="base">
              <a:spcBef>
                <a:spcPct val="0"/>
              </a:spcBef>
              <a:spcAft>
                <a:spcPct val="0"/>
              </a:spcAft>
              <a:defRPr>
                <a:solidFill>
                  <a:schemeClr val="tx1"/>
                </a:solidFill>
                <a:latin typeface="Arial" panose="020B0604020202020204" pitchFamily="34" charset="0"/>
              </a:defRPr>
            </a:lvl7pPr>
            <a:lvl8pPr marL="3554182" indent="-236946" defTabSz="946137" fontAlgn="base">
              <a:spcBef>
                <a:spcPct val="0"/>
              </a:spcBef>
              <a:spcAft>
                <a:spcPct val="0"/>
              </a:spcAft>
              <a:defRPr>
                <a:solidFill>
                  <a:schemeClr val="tx1"/>
                </a:solidFill>
                <a:latin typeface="Arial" panose="020B0604020202020204" pitchFamily="34" charset="0"/>
              </a:defRPr>
            </a:lvl8pPr>
            <a:lvl9pPr marL="4028073" indent="-236946" defTabSz="946137" fontAlgn="base">
              <a:spcBef>
                <a:spcPct val="0"/>
              </a:spcBef>
              <a:spcAft>
                <a:spcPct val="0"/>
              </a:spcAft>
              <a:defRPr>
                <a:solidFill>
                  <a:schemeClr val="tx1"/>
                </a:solidFill>
                <a:latin typeface="Arial" panose="020B0604020202020204" pitchFamily="34" charset="0"/>
              </a:defRPr>
            </a:lvl9pPr>
          </a:lstStyle>
          <a:p>
            <a:endParaRPr lang="en-GB" altLang="en-US">
              <a:latin typeface="Calibri" panose="020F0502020204030204" pitchFamily="34" charset="0"/>
            </a:endParaRPr>
          </a:p>
        </p:txBody>
      </p:sp>
    </p:spTree>
    <p:extLst>
      <p:ext uri="{BB962C8B-B14F-4D97-AF65-F5344CB8AC3E}">
        <p14:creationId xmlns:p14="http://schemas.microsoft.com/office/powerpoint/2010/main" val="19881482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E543C-E714-1176-A9EA-F295BD7E380C}"/>
            </a:ext>
          </a:extLst>
        </p:cNvPr>
        <p:cNvGrpSpPr/>
        <p:nvPr/>
      </p:nvGrpSpPr>
      <p:grpSpPr>
        <a:xfrm>
          <a:off x="0" y="0"/>
          <a:ext cx="0" cy="0"/>
          <a:chOff x="0" y="0"/>
          <a:chExt cx="0" cy="0"/>
        </a:xfrm>
      </p:grpSpPr>
      <p:sp>
        <p:nvSpPr>
          <p:cNvPr id="116738" name="Slide Image Placeholder 1">
            <a:extLst>
              <a:ext uri="{FF2B5EF4-FFF2-40B4-BE49-F238E27FC236}">
                <a16:creationId xmlns:a16="http://schemas.microsoft.com/office/drawing/2014/main" id="{3E7AB645-D3F8-0D04-E570-21B38EB0FF38}"/>
              </a:ext>
            </a:extLst>
          </p:cNvPr>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16739" name="Notes Placeholder 2">
            <a:extLst>
              <a:ext uri="{FF2B5EF4-FFF2-40B4-BE49-F238E27FC236}">
                <a16:creationId xmlns:a16="http://schemas.microsoft.com/office/drawing/2014/main" id="{BB882F67-47F5-631C-509C-7DB6F65C30E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16740" name="Slide Number Placeholder 3">
            <a:extLst>
              <a:ext uri="{FF2B5EF4-FFF2-40B4-BE49-F238E27FC236}">
                <a16:creationId xmlns:a16="http://schemas.microsoft.com/office/drawing/2014/main" id="{C06508C2-EDC9-2CA9-7F91-00F7436C14D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072" indent="-296182">
              <a:defRPr>
                <a:solidFill>
                  <a:schemeClr val="tx1"/>
                </a:solidFill>
                <a:latin typeface="Arial" panose="020B0604020202020204" pitchFamily="34" charset="0"/>
              </a:defRPr>
            </a:lvl2pPr>
            <a:lvl3pPr marL="1184728" indent="-236946">
              <a:defRPr>
                <a:solidFill>
                  <a:schemeClr val="tx1"/>
                </a:solidFill>
                <a:latin typeface="Arial" panose="020B0604020202020204" pitchFamily="34" charset="0"/>
              </a:defRPr>
            </a:lvl3pPr>
            <a:lvl4pPr marL="1658619" indent="-236946">
              <a:defRPr>
                <a:solidFill>
                  <a:schemeClr val="tx1"/>
                </a:solidFill>
                <a:latin typeface="Arial" panose="020B0604020202020204" pitchFamily="34" charset="0"/>
              </a:defRPr>
            </a:lvl4pPr>
            <a:lvl5pPr marL="2132510" indent="-236946">
              <a:defRPr>
                <a:solidFill>
                  <a:schemeClr val="tx1"/>
                </a:solidFill>
                <a:latin typeface="Arial" panose="020B0604020202020204" pitchFamily="34" charset="0"/>
              </a:defRPr>
            </a:lvl5pPr>
            <a:lvl6pPr marL="2606400" indent="-236946" defTabSz="946137" fontAlgn="base">
              <a:spcBef>
                <a:spcPct val="0"/>
              </a:spcBef>
              <a:spcAft>
                <a:spcPct val="0"/>
              </a:spcAft>
              <a:defRPr>
                <a:solidFill>
                  <a:schemeClr val="tx1"/>
                </a:solidFill>
                <a:latin typeface="Arial" panose="020B0604020202020204" pitchFamily="34" charset="0"/>
              </a:defRPr>
            </a:lvl6pPr>
            <a:lvl7pPr marL="3080291" indent="-236946" defTabSz="946137" fontAlgn="base">
              <a:spcBef>
                <a:spcPct val="0"/>
              </a:spcBef>
              <a:spcAft>
                <a:spcPct val="0"/>
              </a:spcAft>
              <a:defRPr>
                <a:solidFill>
                  <a:schemeClr val="tx1"/>
                </a:solidFill>
                <a:latin typeface="Arial" panose="020B0604020202020204" pitchFamily="34" charset="0"/>
              </a:defRPr>
            </a:lvl7pPr>
            <a:lvl8pPr marL="3554182" indent="-236946" defTabSz="946137" fontAlgn="base">
              <a:spcBef>
                <a:spcPct val="0"/>
              </a:spcBef>
              <a:spcAft>
                <a:spcPct val="0"/>
              </a:spcAft>
              <a:defRPr>
                <a:solidFill>
                  <a:schemeClr val="tx1"/>
                </a:solidFill>
                <a:latin typeface="Arial" panose="020B0604020202020204" pitchFamily="34" charset="0"/>
              </a:defRPr>
            </a:lvl8pPr>
            <a:lvl9pPr marL="4028073" indent="-236946" defTabSz="946137" fontAlgn="base">
              <a:spcBef>
                <a:spcPct val="0"/>
              </a:spcBef>
              <a:spcAft>
                <a:spcPct val="0"/>
              </a:spcAft>
              <a:defRPr>
                <a:solidFill>
                  <a:schemeClr val="tx1"/>
                </a:solidFill>
                <a:latin typeface="Arial" panose="020B0604020202020204" pitchFamily="34" charset="0"/>
              </a:defRPr>
            </a:lvl9pPr>
          </a:lstStyle>
          <a:p>
            <a:endParaRPr lang="en-GB" altLang="en-US">
              <a:latin typeface="Calibri" panose="020F0502020204030204" pitchFamily="34" charset="0"/>
            </a:endParaRPr>
          </a:p>
        </p:txBody>
      </p:sp>
    </p:spTree>
    <p:extLst>
      <p:ext uri="{BB962C8B-B14F-4D97-AF65-F5344CB8AC3E}">
        <p14:creationId xmlns:p14="http://schemas.microsoft.com/office/powerpoint/2010/main" val="25056157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199DA21-B206-491E-BEA7-0EECFA6A8D7F}" type="slidenum">
              <a:rPr lang="en-GB" altLang="en-US" smtClean="0"/>
              <a:pPr/>
              <a:t>12</a:t>
            </a:fld>
            <a:endParaRPr lang="en-GB" altLang="en-US"/>
          </a:p>
        </p:txBody>
      </p:sp>
    </p:spTree>
    <p:extLst>
      <p:ext uri="{BB962C8B-B14F-4D97-AF65-F5344CB8AC3E}">
        <p14:creationId xmlns:p14="http://schemas.microsoft.com/office/powerpoint/2010/main" val="481479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99DA21-B206-491E-BEA7-0EECFA6A8D7F}" type="slidenum">
              <a:rPr lang="en-GB" altLang="en-US" smtClean="0"/>
              <a:pPr/>
              <a:t>13</a:t>
            </a:fld>
            <a:endParaRPr lang="en-GB" altLang="en-US"/>
          </a:p>
        </p:txBody>
      </p:sp>
    </p:spTree>
    <p:extLst>
      <p:ext uri="{BB962C8B-B14F-4D97-AF65-F5344CB8AC3E}">
        <p14:creationId xmlns:p14="http://schemas.microsoft.com/office/powerpoint/2010/main" val="4194896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91139A7-AF15-0068-AC97-AA2AF627EA8E}"/>
              </a:ext>
            </a:extLst>
          </p:cNvPr>
          <p:cNvGrpSpPr/>
          <p:nvPr userDrawn="1"/>
        </p:nvGrpSpPr>
        <p:grpSpPr>
          <a:xfrm flipV="1">
            <a:off x="1" y="0"/>
            <a:ext cx="9182099" cy="6858000"/>
            <a:chOff x="0" y="0"/>
            <a:chExt cx="7419975" cy="6858000"/>
          </a:xfrm>
        </p:grpSpPr>
        <p:sp>
          <p:nvSpPr>
            <p:cNvPr id="4" name="Parallelogram 3">
              <a:extLst>
                <a:ext uri="{FF2B5EF4-FFF2-40B4-BE49-F238E27FC236}">
                  <a16:creationId xmlns:a16="http://schemas.microsoft.com/office/drawing/2014/main" id="{7592F5FA-B012-D16C-ADA9-2938650A2211}"/>
                </a:ext>
              </a:extLst>
            </p:cNvPr>
            <p:cNvSpPr/>
            <p:nvPr userDrawn="1"/>
          </p:nvSpPr>
          <p:spPr>
            <a:xfrm>
              <a:off x="2333625" y="0"/>
              <a:ext cx="5086350" cy="6858000"/>
            </a:xfrm>
            <a:prstGeom prst="parallelogram">
              <a:avLst/>
            </a:prstGeom>
            <a:solidFill>
              <a:srgbClr val="1928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5" name="Rectangle 4">
              <a:extLst>
                <a:ext uri="{FF2B5EF4-FFF2-40B4-BE49-F238E27FC236}">
                  <a16:creationId xmlns:a16="http://schemas.microsoft.com/office/drawing/2014/main" id="{D12FF623-2DA5-CB5F-E207-9415807CFBE2}"/>
                </a:ext>
              </a:extLst>
            </p:cNvPr>
            <p:cNvSpPr/>
            <p:nvPr userDrawn="1"/>
          </p:nvSpPr>
          <p:spPr>
            <a:xfrm>
              <a:off x="0" y="0"/>
              <a:ext cx="5753100" cy="6858000"/>
            </a:xfrm>
            <a:prstGeom prst="rect">
              <a:avLst/>
            </a:prstGeom>
            <a:solidFill>
              <a:srgbClr val="1928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uk-UA"/>
            </a:p>
          </p:txBody>
        </p:sp>
      </p:grpSp>
      <p:sp>
        <p:nvSpPr>
          <p:cNvPr id="11" name="Presentation Title"/>
          <p:cNvSpPr txBox="1">
            <a:spLocks noGrp="1"/>
          </p:cNvSpPr>
          <p:nvPr>
            <p:ph type="title" hasCustomPrompt="1"/>
          </p:nvPr>
        </p:nvSpPr>
        <p:spPr>
          <a:xfrm>
            <a:off x="886929" y="2533344"/>
            <a:ext cx="6021472" cy="2459306"/>
          </a:xfrm>
          <a:prstGeom prst="rect">
            <a:avLst/>
          </a:prstGeom>
        </p:spPr>
        <p:txBody>
          <a:bodyPr lIns="0" tIns="0" rIns="0" bIns="0" anchor="t">
            <a:noAutofit/>
          </a:bodyPr>
          <a:lstStyle>
            <a:lvl1pPr>
              <a:defRPr sz="5000" b="0" i="0" spc="-100">
                <a:solidFill>
                  <a:schemeClr val="bg1"/>
                </a:solidFill>
                <a:latin typeface="Avenir Medium" panose="02000503020000020003" pitchFamily="2" charset="0"/>
                <a:ea typeface="Noto Sans" panose="020B0502040504020204" pitchFamily="34" charset="0"/>
                <a:cs typeface="Noto Sans" panose="020B0502040504020204" pitchFamily="34" charset="0"/>
              </a:defRPr>
            </a:lvl1pPr>
          </a:lstStyle>
          <a:p>
            <a:r>
              <a:t>Presentation Title</a:t>
            </a:r>
          </a:p>
        </p:txBody>
      </p:sp>
      <p:sp>
        <p:nvSpPr>
          <p:cNvPr id="12" name="Body Level One…"/>
          <p:cNvSpPr txBox="1">
            <a:spLocks noGrp="1"/>
          </p:cNvSpPr>
          <p:nvPr>
            <p:ph type="body" sz="quarter" idx="1" hasCustomPrompt="1"/>
          </p:nvPr>
        </p:nvSpPr>
        <p:spPr>
          <a:xfrm>
            <a:off x="886930" y="2120900"/>
            <a:ext cx="6021471" cy="412444"/>
          </a:xfrm>
          <a:prstGeom prst="rect">
            <a:avLst/>
          </a:prstGeom>
        </p:spPr>
        <p:txBody>
          <a:bodyPr lIns="0" tIns="0" rIns="0" bIns="0" numCol="1" spcCol="38100">
            <a:noAutofit/>
          </a:bodyPr>
          <a:lstStyle>
            <a:lvl1pPr marL="0" indent="0" defTabSz="412750">
              <a:spcBef>
                <a:spcPts val="0"/>
              </a:spcBef>
              <a:buSzTx/>
              <a:buNone/>
              <a:defRPr sz="2000">
                <a:solidFill>
                  <a:schemeClr val="accent6">
                    <a:lumMod val="60000"/>
                    <a:lumOff val="40000"/>
                  </a:schemeClr>
                </a:solidFill>
                <a:latin typeface="Aptos Display"/>
                <a:ea typeface="Acumin Pro" panose="020B0504020202020204" pitchFamily="34" charset="0"/>
                <a:cs typeface="Acumin Pro" panose="020B0504020202020204" pitchFamily="34" charset="0"/>
                <a:sym typeface="Aptos Display"/>
              </a:defRPr>
            </a:lvl1pPr>
            <a:lvl2pPr marL="0" indent="228600" defTabSz="412750">
              <a:spcBef>
                <a:spcPts val="0"/>
              </a:spcBef>
              <a:buSzTx/>
              <a:buNone/>
              <a:defRPr sz="2000">
                <a:solidFill>
                  <a:schemeClr val="bg1"/>
                </a:solidFill>
                <a:latin typeface="Aptos Display"/>
                <a:ea typeface="Aptos Display"/>
                <a:cs typeface="Aptos Display"/>
                <a:sym typeface="Aptos Display"/>
              </a:defRPr>
            </a:lvl2pPr>
            <a:lvl3pPr marL="0" indent="457200" defTabSz="412750">
              <a:spcBef>
                <a:spcPts val="0"/>
              </a:spcBef>
              <a:buSzTx/>
              <a:buNone/>
              <a:defRPr sz="2000">
                <a:solidFill>
                  <a:schemeClr val="bg1"/>
                </a:solidFill>
                <a:latin typeface="Aptos Display"/>
                <a:ea typeface="Aptos Display"/>
                <a:cs typeface="Aptos Display"/>
                <a:sym typeface="Aptos Display"/>
              </a:defRPr>
            </a:lvl3pPr>
            <a:lvl4pPr marL="0" indent="685800" defTabSz="412750">
              <a:spcBef>
                <a:spcPts val="0"/>
              </a:spcBef>
              <a:buSzTx/>
              <a:buNone/>
              <a:defRPr sz="2000">
                <a:solidFill>
                  <a:schemeClr val="bg1"/>
                </a:solidFill>
                <a:latin typeface="Aptos Display"/>
                <a:ea typeface="Aptos Display"/>
                <a:cs typeface="Aptos Display"/>
                <a:sym typeface="Aptos Display"/>
              </a:defRPr>
            </a:lvl4pPr>
            <a:lvl5pPr marL="0" indent="914400" defTabSz="412750">
              <a:spcBef>
                <a:spcPts val="0"/>
              </a:spcBef>
              <a:buSzTx/>
              <a:buNone/>
              <a:defRPr sz="2000">
                <a:solidFill>
                  <a:schemeClr val="bg1"/>
                </a:solidFill>
                <a:latin typeface="Aptos Display"/>
                <a:ea typeface="Aptos Display"/>
                <a:cs typeface="Aptos Display"/>
                <a:sym typeface="Aptos Display"/>
              </a:defRPr>
            </a:lvl5pPr>
          </a:lstStyle>
          <a:p>
            <a:r>
              <a:rPr lang="en-GB"/>
              <a:t>| </a:t>
            </a:r>
            <a:r>
              <a:t>Presentation Subtitle</a:t>
            </a:r>
          </a:p>
          <a:p>
            <a:pPr lvl="1"/>
            <a:endParaRPr/>
          </a:p>
          <a:p>
            <a:pPr lvl="2"/>
            <a:endParaRPr/>
          </a:p>
          <a:p>
            <a:pPr lvl="3"/>
            <a:endParaRPr/>
          </a:p>
          <a:p>
            <a:pPr lvl="4"/>
            <a:endParaRPr/>
          </a:p>
        </p:txBody>
      </p:sp>
      <p:sp>
        <p:nvSpPr>
          <p:cNvPr id="16" name="Slide Number"/>
          <p:cNvSpPr txBox="1">
            <a:spLocks noGrp="1"/>
          </p:cNvSpPr>
          <p:nvPr>
            <p:ph type="sldNum" sz="quarter" idx="2"/>
          </p:nvPr>
        </p:nvSpPr>
        <p:spPr>
          <a:xfrm>
            <a:off x="9370800" y="6356350"/>
            <a:ext cx="2743200" cy="365125"/>
          </a:xfrm>
          <a:prstGeom prst="rect">
            <a:avLst/>
          </a:prstGeom>
        </p:spPr>
        <p:txBody>
          <a:bodyPr/>
          <a:lstStyle>
            <a:lvl1pPr>
              <a:defRPr b="0" i="0">
                <a:latin typeface="Acumin Pro" panose="020B0504020202020204" pitchFamily="34" charset="77"/>
              </a:defRPr>
            </a:lvl1pPr>
          </a:lstStyle>
          <a:p>
            <a:fld id="{86CB4B4D-7CA3-9044-876B-883B54F8677D}" type="slidenum">
              <a:rPr lang="en-GB" smtClean="0"/>
              <a:pPr/>
              <a:t>‹#›</a:t>
            </a:fld>
            <a:endParaRPr lang="en-GB"/>
          </a:p>
        </p:txBody>
      </p:sp>
      <p:sp>
        <p:nvSpPr>
          <p:cNvPr id="37" name="Isosceles Triangle 36">
            <a:extLst>
              <a:ext uri="{FF2B5EF4-FFF2-40B4-BE49-F238E27FC236}">
                <a16:creationId xmlns:a16="http://schemas.microsoft.com/office/drawing/2014/main" id="{386022D8-0D4E-F8A7-B639-4C73760C0CD6}"/>
              </a:ext>
            </a:extLst>
          </p:cNvPr>
          <p:cNvSpPr/>
          <p:nvPr userDrawn="1"/>
        </p:nvSpPr>
        <p:spPr>
          <a:xfrm>
            <a:off x="8934224" y="5276850"/>
            <a:ext cx="1834134" cy="1581150"/>
          </a:xfrm>
          <a:prstGeom prst="triangl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cxnSp>
        <p:nvCxnSpPr>
          <p:cNvPr id="21" name="Straight Connector 20">
            <a:extLst>
              <a:ext uri="{FF2B5EF4-FFF2-40B4-BE49-F238E27FC236}">
                <a16:creationId xmlns:a16="http://schemas.microsoft.com/office/drawing/2014/main" id="{6B5D4589-E9BF-9CD4-B161-6613270189DC}"/>
              </a:ext>
            </a:extLst>
          </p:cNvPr>
          <p:cNvCxnSpPr>
            <a:cxnSpLocks/>
          </p:cNvCxnSpPr>
          <p:nvPr userDrawn="1"/>
        </p:nvCxnSpPr>
        <p:spPr>
          <a:xfrm flipH="1">
            <a:off x="5758419" y="2533344"/>
            <a:ext cx="2488665" cy="43675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Picture Placeholder 30">
            <a:extLst>
              <a:ext uri="{FF2B5EF4-FFF2-40B4-BE49-F238E27FC236}">
                <a16:creationId xmlns:a16="http://schemas.microsoft.com/office/drawing/2014/main" id="{FF1CA9AE-012B-2329-1059-4A18EA025E78}"/>
              </a:ext>
            </a:extLst>
          </p:cNvPr>
          <p:cNvSpPr>
            <a:spLocks noGrp="1"/>
          </p:cNvSpPr>
          <p:nvPr>
            <p:ph type="pic" sz="quarter" idx="10"/>
          </p:nvPr>
        </p:nvSpPr>
        <p:spPr>
          <a:xfrm>
            <a:off x="5986582" y="2862262"/>
            <a:ext cx="4533900" cy="3995738"/>
          </a:xfrm>
          <a:prstGeom prst="triangle">
            <a:avLst/>
          </a:prstGeom>
        </p:spPr>
        <p:txBody>
          <a:bodyPr/>
          <a:lstStyle/>
          <a:p>
            <a:endParaRPr lang="uk-UA"/>
          </a:p>
        </p:txBody>
      </p:sp>
      <p:pic>
        <p:nvPicPr>
          <p:cNvPr id="2" name="Graphic 6">
            <a:extLst>
              <a:ext uri="{FF2B5EF4-FFF2-40B4-BE49-F238E27FC236}">
                <a16:creationId xmlns:a16="http://schemas.microsoft.com/office/drawing/2014/main" id="{2FD68536-519B-B80D-A95F-FB8DCCB7C56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496247" y="1310831"/>
            <a:ext cx="3248173" cy="688275"/>
          </a:xfrm>
          <a:prstGeom prst="rect">
            <a:avLst/>
          </a:prstGeom>
        </p:spPr>
      </p:pic>
    </p:spTree>
    <p:extLst>
      <p:ext uri="{BB962C8B-B14F-4D97-AF65-F5344CB8AC3E}">
        <p14:creationId xmlns:p14="http://schemas.microsoft.com/office/powerpoint/2010/main" val="1401453140"/>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58EBE-DCDC-A400-643D-869AA4C16542}"/>
              </a:ext>
            </a:extLst>
          </p:cNvPr>
          <p:cNvSpPr>
            <a:spLocks noGrp="1"/>
          </p:cNvSpPr>
          <p:nvPr>
            <p:ph type="title"/>
          </p:nvPr>
        </p:nvSpPr>
        <p:spPr>
          <a:xfrm>
            <a:off x="1520395" y="2728258"/>
            <a:ext cx="6553505" cy="2593433"/>
          </a:xfrm>
        </p:spPr>
        <p:txBody>
          <a:bodyPr anchor="ctr">
            <a:noAutofit/>
          </a:bodyPr>
          <a:lstStyle>
            <a:lvl1pPr>
              <a:defRPr sz="5000">
                <a:solidFill>
                  <a:schemeClr val="tx2"/>
                </a:solidFill>
              </a:defRPr>
            </a:lvl1pPr>
          </a:lstStyle>
          <a:p>
            <a:r>
              <a:rPr lang="en-GB"/>
              <a:t>Click to edit Master title style</a:t>
            </a:r>
          </a:p>
        </p:txBody>
      </p:sp>
      <p:sp>
        <p:nvSpPr>
          <p:cNvPr id="3" name="Footer Placeholder 2">
            <a:extLst>
              <a:ext uri="{FF2B5EF4-FFF2-40B4-BE49-F238E27FC236}">
                <a16:creationId xmlns:a16="http://schemas.microsoft.com/office/drawing/2014/main" id="{5D137B2F-BB4B-6C4C-DEC8-0E2F134F97DE}"/>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52A8AAA9-153A-1655-8498-D030CAD1182C}"/>
              </a:ext>
            </a:extLst>
          </p:cNvPr>
          <p:cNvSpPr>
            <a:spLocks noGrp="1"/>
          </p:cNvSpPr>
          <p:nvPr>
            <p:ph type="sldNum" sz="quarter" idx="11"/>
          </p:nvPr>
        </p:nvSpPr>
        <p:spPr/>
        <p:txBody>
          <a:bodyPr/>
          <a:lstStyle/>
          <a:p>
            <a:fld id="{B61ABBA8-C554-CF46-A17D-BE89E52FA69A}" type="slidenum">
              <a:rPr lang="en-GB" smtClean="0"/>
              <a:pPr/>
              <a:t>‹#›</a:t>
            </a:fld>
            <a:endParaRPr lang="en-GB"/>
          </a:p>
        </p:txBody>
      </p:sp>
      <p:sp>
        <p:nvSpPr>
          <p:cNvPr id="5" name="SIMCo triangle">
            <a:extLst>
              <a:ext uri="{FF2B5EF4-FFF2-40B4-BE49-F238E27FC236}">
                <a16:creationId xmlns:a16="http://schemas.microsoft.com/office/drawing/2014/main" id="{530BFF80-F775-F7DC-AA80-8EDDCB3A6DF6}"/>
              </a:ext>
            </a:extLst>
          </p:cNvPr>
          <p:cNvSpPr/>
          <p:nvPr userDrawn="1"/>
        </p:nvSpPr>
        <p:spPr>
          <a:xfrm>
            <a:off x="6778196" y="-12700"/>
            <a:ext cx="7925993" cy="68834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lnTo>
                  <a:pt x="10800" y="0"/>
                </a:lnTo>
                <a:close/>
              </a:path>
            </a:pathLst>
          </a:custGeom>
          <a:solidFill>
            <a:schemeClr val="tx2">
              <a:lumMod val="50000"/>
            </a:schemeClr>
          </a:solidFill>
          <a:ln w="12700">
            <a:miter lim="400000"/>
          </a:ln>
        </p:spPr>
        <p:txBody>
          <a:bodyPr lIns="25400" tIns="25400" rIns="25400" bIns="25400" anchor="ctr"/>
          <a:lstStyle/>
          <a:p>
            <a:pPr defTabSz="412750">
              <a:spcBef>
                <a:spcPts val="0"/>
              </a:spcBef>
              <a:defRPr sz="3200">
                <a:solidFill>
                  <a:srgbClr val="FFFFFF"/>
                </a:solidFill>
                <a:latin typeface="Helvetica Neue Medium"/>
                <a:ea typeface="Helvetica Neue Medium"/>
                <a:cs typeface="Helvetica Neue Medium"/>
                <a:sym typeface="Helvetica Neue Medium"/>
              </a:defRPr>
            </a:pPr>
            <a:endParaRPr sz="1600" b="0" i="0">
              <a:latin typeface="Acumin Pro" panose="020B0504020202020204" pitchFamily="34" charset="77"/>
            </a:endParaRPr>
          </a:p>
        </p:txBody>
      </p:sp>
      <p:sp>
        <p:nvSpPr>
          <p:cNvPr id="6" name="SIMCo triangle">
            <a:extLst>
              <a:ext uri="{FF2B5EF4-FFF2-40B4-BE49-F238E27FC236}">
                <a16:creationId xmlns:a16="http://schemas.microsoft.com/office/drawing/2014/main" id="{31935F04-6468-D65A-F365-A6DFA5EBDC90}"/>
              </a:ext>
            </a:extLst>
          </p:cNvPr>
          <p:cNvSpPr/>
          <p:nvPr userDrawn="1"/>
        </p:nvSpPr>
        <p:spPr>
          <a:xfrm>
            <a:off x="8912240" y="1179250"/>
            <a:ext cx="6553505" cy="56914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lnTo>
                  <a:pt x="10800" y="0"/>
                </a:lnTo>
                <a:close/>
              </a:path>
            </a:pathLst>
          </a:custGeom>
          <a:solidFill>
            <a:schemeClr val="accent6"/>
          </a:solidFill>
          <a:ln w="12700">
            <a:miter lim="400000"/>
          </a:ln>
        </p:spPr>
        <p:txBody>
          <a:bodyPr lIns="25400" tIns="25400" rIns="25400" bIns="25400" anchor="ctr"/>
          <a:lstStyle/>
          <a:p>
            <a:pPr algn="ctr" defTabSz="412750">
              <a:spcBef>
                <a:spcPts val="0"/>
              </a:spcBef>
              <a:defRPr sz="3200">
                <a:solidFill>
                  <a:srgbClr val="FFFFFF"/>
                </a:solidFill>
                <a:latin typeface="Helvetica Neue Medium"/>
                <a:ea typeface="Helvetica Neue Medium"/>
                <a:cs typeface="Helvetica Neue Medium"/>
                <a:sym typeface="Helvetica Neue Medium"/>
              </a:defRPr>
            </a:pPr>
            <a:endParaRPr sz="1600" b="0" i="0">
              <a:latin typeface="Acumin Pro" panose="020B0504020202020204" pitchFamily="34" charset="77"/>
            </a:endParaRPr>
          </a:p>
        </p:txBody>
      </p:sp>
    </p:spTree>
    <p:extLst>
      <p:ext uri="{BB962C8B-B14F-4D97-AF65-F5344CB8AC3E}">
        <p14:creationId xmlns:p14="http://schemas.microsoft.com/office/powerpoint/2010/main" val="18537276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58EBE-DCDC-A400-643D-869AA4C16542}"/>
              </a:ext>
            </a:extLst>
          </p:cNvPr>
          <p:cNvSpPr>
            <a:spLocks noGrp="1"/>
          </p:cNvSpPr>
          <p:nvPr>
            <p:ph type="title"/>
          </p:nvPr>
        </p:nvSpPr>
        <p:spPr>
          <a:xfrm>
            <a:off x="1520395" y="2728258"/>
            <a:ext cx="6553505" cy="2593433"/>
          </a:xfrm>
        </p:spPr>
        <p:txBody>
          <a:bodyPr anchor="ctr">
            <a:noAutofit/>
          </a:bodyPr>
          <a:lstStyle>
            <a:lvl1pPr>
              <a:defRPr sz="5000">
                <a:solidFill>
                  <a:schemeClr val="tx2"/>
                </a:solidFill>
              </a:defRPr>
            </a:lvl1pPr>
          </a:lstStyle>
          <a:p>
            <a:r>
              <a:rPr lang="en-GB"/>
              <a:t>Click to edit Master title style</a:t>
            </a:r>
          </a:p>
        </p:txBody>
      </p:sp>
      <p:sp>
        <p:nvSpPr>
          <p:cNvPr id="3" name="Footer Placeholder 2">
            <a:extLst>
              <a:ext uri="{FF2B5EF4-FFF2-40B4-BE49-F238E27FC236}">
                <a16:creationId xmlns:a16="http://schemas.microsoft.com/office/drawing/2014/main" id="{5D137B2F-BB4B-6C4C-DEC8-0E2F134F97DE}"/>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52A8AAA9-153A-1655-8498-D030CAD1182C}"/>
              </a:ext>
            </a:extLst>
          </p:cNvPr>
          <p:cNvSpPr>
            <a:spLocks noGrp="1"/>
          </p:cNvSpPr>
          <p:nvPr>
            <p:ph type="sldNum" sz="quarter" idx="11"/>
          </p:nvPr>
        </p:nvSpPr>
        <p:spPr/>
        <p:txBody>
          <a:bodyPr/>
          <a:lstStyle/>
          <a:p>
            <a:fld id="{B61ABBA8-C554-CF46-A17D-BE89E52FA69A}" type="slidenum">
              <a:rPr lang="en-GB" smtClean="0"/>
              <a:pPr/>
              <a:t>‹#›</a:t>
            </a:fld>
            <a:endParaRPr lang="en-GB"/>
          </a:p>
        </p:txBody>
      </p:sp>
      <p:sp>
        <p:nvSpPr>
          <p:cNvPr id="5" name="SIMCo triangle">
            <a:extLst>
              <a:ext uri="{FF2B5EF4-FFF2-40B4-BE49-F238E27FC236}">
                <a16:creationId xmlns:a16="http://schemas.microsoft.com/office/drawing/2014/main" id="{530BFF80-F775-F7DC-AA80-8EDDCB3A6DF6}"/>
              </a:ext>
            </a:extLst>
          </p:cNvPr>
          <p:cNvSpPr/>
          <p:nvPr userDrawn="1"/>
        </p:nvSpPr>
        <p:spPr>
          <a:xfrm>
            <a:off x="6778196" y="-12700"/>
            <a:ext cx="7925993" cy="68834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lnTo>
                  <a:pt x="10800" y="0"/>
                </a:lnTo>
                <a:close/>
              </a:path>
            </a:pathLst>
          </a:custGeom>
          <a:solidFill>
            <a:schemeClr val="tx2">
              <a:lumMod val="50000"/>
            </a:schemeClr>
          </a:solidFill>
          <a:ln w="12700">
            <a:miter lim="400000"/>
          </a:ln>
        </p:spPr>
        <p:txBody>
          <a:bodyPr lIns="25400" tIns="25400" rIns="25400" bIns="25400" anchor="ctr"/>
          <a:lstStyle/>
          <a:p>
            <a:pPr defTabSz="412750">
              <a:spcBef>
                <a:spcPts val="0"/>
              </a:spcBef>
              <a:defRPr sz="3200">
                <a:solidFill>
                  <a:srgbClr val="FFFFFF"/>
                </a:solidFill>
                <a:latin typeface="Helvetica Neue Medium"/>
                <a:ea typeface="Helvetica Neue Medium"/>
                <a:cs typeface="Helvetica Neue Medium"/>
                <a:sym typeface="Helvetica Neue Medium"/>
              </a:defRPr>
            </a:pPr>
            <a:endParaRPr sz="1600" b="0" i="0">
              <a:latin typeface="Acumin Pro" panose="020B0504020202020204" pitchFamily="34" charset="77"/>
            </a:endParaRPr>
          </a:p>
        </p:txBody>
      </p:sp>
      <p:sp>
        <p:nvSpPr>
          <p:cNvPr id="6" name="SIMCo triangle">
            <a:extLst>
              <a:ext uri="{FF2B5EF4-FFF2-40B4-BE49-F238E27FC236}">
                <a16:creationId xmlns:a16="http://schemas.microsoft.com/office/drawing/2014/main" id="{31935F04-6468-D65A-F365-A6DFA5EBDC90}"/>
              </a:ext>
            </a:extLst>
          </p:cNvPr>
          <p:cNvSpPr/>
          <p:nvPr userDrawn="1"/>
        </p:nvSpPr>
        <p:spPr>
          <a:xfrm>
            <a:off x="8912240" y="1179250"/>
            <a:ext cx="6553505" cy="56914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lnTo>
                  <a:pt x="10800" y="0"/>
                </a:lnTo>
                <a:close/>
              </a:path>
            </a:pathLst>
          </a:custGeom>
          <a:solidFill>
            <a:schemeClr val="accent6"/>
          </a:solidFill>
          <a:ln w="12700">
            <a:miter lim="400000"/>
          </a:ln>
        </p:spPr>
        <p:txBody>
          <a:bodyPr lIns="25400" tIns="25400" rIns="25400" bIns="25400" anchor="ctr"/>
          <a:lstStyle/>
          <a:p>
            <a:pPr algn="ctr" defTabSz="412750">
              <a:spcBef>
                <a:spcPts val="0"/>
              </a:spcBef>
              <a:defRPr sz="3200">
                <a:solidFill>
                  <a:srgbClr val="FFFFFF"/>
                </a:solidFill>
                <a:latin typeface="Helvetica Neue Medium"/>
                <a:ea typeface="Helvetica Neue Medium"/>
                <a:cs typeface="Helvetica Neue Medium"/>
                <a:sym typeface="Helvetica Neue Medium"/>
              </a:defRPr>
            </a:pPr>
            <a:endParaRPr sz="1600" b="0" i="0">
              <a:latin typeface="Acumin Pro" panose="020B0504020202020204" pitchFamily="34" charset="77"/>
            </a:endParaRPr>
          </a:p>
        </p:txBody>
      </p:sp>
    </p:spTree>
    <p:extLst>
      <p:ext uri="{BB962C8B-B14F-4D97-AF65-F5344CB8AC3E}">
        <p14:creationId xmlns:p14="http://schemas.microsoft.com/office/powerpoint/2010/main" val="18537276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1_Title">
    <p:spTree>
      <p:nvGrpSpPr>
        <p:cNvPr id="1" name=""/>
        <p:cNvGrpSpPr/>
        <p:nvPr/>
      </p:nvGrpSpPr>
      <p:grpSpPr>
        <a:xfrm>
          <a:off x="0" y="0"/>
          <a:ext cx="0" cy="0"/>
          <a:chOff x="0" y="0"/>
          <a:chExt cx="0" cy="0"/>
        </a:xfrm>
      </p:grpSpPr>
      <p:sp>
        <p:nvSpPr>
          <p:cNvPr id="11" name="Presentation Title"/>
          <p:cNvSpPr txBox="1">
            <a:spLocks noGrp="1"/>
          </p:cNvSpPr>
          <p:nvPr>
            <p:ph type="title" hasCustomPrompt="1"/>
          </p:nvPr>
        </p:nvSpPr>
        <p:spPr>
          <a:xfrm>
            <a:off x="1489671" y="3020583"/>
            <a:ext cx="6021472" cy="2459306"/>
          </a:xfrm>
          <a:prstGeom prst="rect">
            <a:avLst/>
          </a:prstGeom>
        </p:spPr>
        <p:txBody>
          <a:bodyPr lIns="0" tIns="0" rIns="0" bIns="0" anchor="t">
            <a:noAutofit/>
          </a:bodyPr>
          <a:lstStyle>
            <a:lvl1pPr>
              <a:defRPr sz="5000" b="0" i="0" spc="-100">
                <a:solidFill>
                  <a:schemeClr val="tx2"/>
                </a:solidFill>
                <a:latin typeface="Avenir Medium" panose="02000503020000020003" pitchFamily="2" charset="0"/>
                <a:ea typeface="Noto Sans" panose="020B0502040504020204" pitchFamily="34" charset="0"/>
                <a:cs typeface="Noto Sans" panose="020B0502040504020204" pitchFamily="34" charset="0"/>
              </a:defRPr>
            </a:lvl1pPr>
          </a:lstStyle>
          <a:p>
            <a:r>
              <a:t>Presentation Title</a:t>
            </a:r>
          </a:p>
        </p:txBody>
      </p:sp>
      <p:sp>
        <p:nvSpPr>
          <p:cNvPr id="12" name="Body Level One…"/>
          <p:cNvSpPr txBox="1">
            <a:spLocks noGrp="1"/>
          </p:cNvSpPr>
          <p:nvPr>
            <p:ph type="body" sz="quarter" idx="1" hasCustomPrompt="1"/>
          </p:nvPr>
        </p:nvSpPr>
        <p:spPr>
          <a:xfrm>
            <a:off x="1489671" y="2608139"/>
            <a:ext cx="10985501" cy="412444"/>
          </a:xfrm>
          <a:prstGeom prst="rect">
            <a:avLst/>
          </a:prstGeom>
        </p:spPr>
        <p:txBody>
          <a:bodyPr lIns="0" tIns="0" rIns="0" bIns="0" numCol="1" spcCol="38100">
            <a:noAutofit/>
          </a:bodyPr>
          <a:lstStyle>
            <a:lvl1pPr marL="0" indent="0" defTabSz="412750">
              <a:spcBef>
                <a:spcPts val="0"/>
              </a:spcBef>
              <a:buSzTx/>
              <a:buNone/>
              <a:defRPr sz="2000">
                <a:solidFill>
                  <a:schemeClr val="accent6"/>
                </a:solidFill>
                <a:latin typeface="Acumin Pro" panose="020B0504020202020204" pitchFamily="34" charset="77"/>
                <a:ea typeface="Acumin Pro" panose="020B0504020202020204" pitchFamily="34" charset="77"/>
                <a:cs typeface="Acumin Pro" panose="020B0504020202020204" pitchFamily="34" charset="77"/>
                <a:sym typeface="Aptos Display"/>
              </a:defRPr>
            </a:lvl1pPr>
            <a:lvl2pPr marL="0" indent="228600" defTabSz="412750">
              <a:spcBef>
                <a:spcPts val="0"/>
              </a:spcBef>
              <a:buSzTx/>
              <a:buNone/>
              <a:defRPr sz="2000">
                <a:solidFill>
                  <a:schemeClr val="accent3"/>
                </a:solidFill>
                <a:latin typeface="Acumin Pro" panose="020B0504020202020204" pitchFamily="34" charset="77"/>
                <a:ea typeface="Acumin Pro" panose="020B0504020202020204" pitchFamily="34" charset="77"/>
                <a:cs typeface="Acumin Pro" panose="020B0504020202020204" pitchFamily="34" charset="77"/>
                <a:sym typeface="Aptos Display"/>
              </a:defRPr>
            </a:lvl2pPr>
            <a:lvl3pPr marL="0" indent="457200" defTabSz="412750">
              <a:spcBef>
                <a:spcPts val="0"/>
              </a:spcBef>
              <a:buSzTx/>
              <a:buNone/>
              <a:defRPr sz="2000">
                <a:solidFill>
                  <a:schemeClr val="accent3"/>
                </a:solidFill>
                <a:latin typeface="Acumin Pro" panose="020B0504020202020204" pitchFamily="34" charset="77"/>
                <a:ea typeface="Acumin Pro" panose="020B0504020202020204" pitchFamily="34" charset="77"/>
                <a:cs typeface="Acumin Pro" panose="020B0504020202020204" pitchFamily="34" charset="77"/>
                <a:sym typeface="Aptos Display"/>
              </a:defRPr>
            </a:lvl3pPr>
            <a:lvl4pPr marL="0" indent="685800" defTabSz="412750">
              <a:spcBef>
                <a:spcPts val="0"/>
              </a:spcBef>
              <a:buSzTx/>
              <a:buNone/>
              <a:defRPr sz="2000">
                <a:solidFill>
                  <a:schemeClr val="accent3"/>
                </a:solidFill>
                <a:latin typeface="Acumin Pro" panose="020B0504020202020204" pitchFamily="34" charset="77"/>
                <a:ea typeface="Acumin Pro" panose="020B0504020202020204" pitchFamily="34" charset="77"/>
                <a:cs typeface="Acumin Pro" panose="020B0504020202020204" pitchFamily="34" charset="77"/>
                <a:sym typeface="Aptos Display"/>
              </a:defRPr>
            </a:lvl4pPr>
            <a:lvl5pPr marL="0" indent="914400" defTabSz="412750">
              <a:spcBef>
                <a:spcPts val="0"/>
              </a:spcBef>
              <a:buSzTx/>
              <a:buNone/>
              <a:defRPr sz="2000">
                <a:solidFill>
                  <a:schemeClr val="accent3"/>
                </a:solidFill>
                <a:latin typeface="Acumin Pro" panose="020B0504020202020204" pitchFamily="34" charset="77"/>
                <a:ea typeface="Acumin Pro" panose="020B0504020202020204" pitchFamily="34" charset="77"/>
                <a:cs typeface="Acumin Pro" panose="020B0504020202020204" pitchFamily="34" charset="77"/>
                <a:sym typeface="Aptos Display"/>
              </a:defRPr>
            </a:lvl5pPr>
          </a:lstStyle>
          <a:p>
            <a:r>
              <a:t>Presentation Subtitle</a:t>
            </a:r>
          </a:p>
          <a:p>
            <a:pPr lvl="1"/>
            <a:endParaRPr/>
          </a:p>
          <a:p>
            <a:pPr lvl="2"/>
            <a:endParaRPr/>
          </a:p>
          <a:p>
            <a:pPr lvl="3"/>
            <a:endParaRPr/>
          </a:p>
          <a:p>
            <a:pPr lvl="4"/>
            <a:endParaRPr/>
          </a:p>
        </p:txBody>
      </p:sp>
      <p:sp>
        <p:nvSpPr>
          <p:cNvPr id="14" name="Image"/>
          <p:cNvSpPr>
            <a:spLocks noGrp="1"/>
          </p:cNvSpPr>
          <p:nvPr>
            <p:ph type="pic" idx="21"/>
          </p:nvPr>
        </p:nvSpPr>
        <p:spPr>
          <a:xfrm>
            <a:off x="4500407" y="-160158"/>
            <a:ext cx="10762093" cy="7178316"/>
          </a:xfrm>
          <a:prstGeom prst="rect">
            <a:avLst/>
          </a:prstGeom>
        </p:spPr>
        <p:txBody>
          <a:bodyPr lIns="91439" tIns="45719" rIns="91439" bIns="45719" numCol="1" spcCol="38100">
            <a:noAutofit/>
          </a:bodyPr>
          <a:lstStyle/>
          <a:p>
            <a:endParaRPr/>
          </a:p>
        </p:txBody>
      </p:sp>
      <p:sp>
        <p:nvSpPr>
          <p:cNvPr id="15" name="SIMCo triangle"/>
          <p:cNvSpPr>
            <a:spLocks noGrp="1"/>
          </p:cNvSpPr>
          <p:nvPr>
            <p:ph type="body" idx="22"/>
          </p:nvPr>
        </p:nvSpPr>
        <p:spPr>
          <a:xfrm>
            <a:off x="8912240" y="1172375"/>
            <a:ext cx="6553505" cy="56914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lnTo>
                  <a:pt x="10800" y="0"/>
                </a:lnTo>
                <a:close/>
              </a:path>
            </a:pathLst>
          </a:custGeom>
          <a:solidFill>
            <a:schemeClr val="accent6">
              <a:alpha val="50000"/>
            </a:schemeClr>
          </a:solidFill>
        </p:spPr>
        <p:txBody>
          <a:bodyPr numCol="1" spcCol="38100" anchor="ctr">
            <a:noAutofit/>
          </a:bodyPr>
          <a:lstStyle>
            <a:lvl1pPr marL="0" indent="0" algn="ctr" defTabSz="412750">
              <a:spcBef>
                <a:spcPts val="0"/>
              </a:spcBef>
              <a:buSzTx/>
              <a:buNone/>
              <a:defRPr sz="3200" b="0" i="0">
                <a:solidFill>
                  <a:srgbClr val="FFFFFF"/>
                </a:solidFill>
                <a:latin typeface="Acumin Pro" panose="020B0504020202020204" pitchFamily="34" charset="77"/>
                <a:ea typeface="Helvetica Neue Medium"/>
                <a:cs typeface="Helvetica Neue Medium"/>
                <a:sym typeface="Helvetica Neue Medium"/>
              </a:defRPr>
            </a:lvl1pPr>
          </a:lstStyle>
          <a:p>
            <a:pPr marL="0" indent="0" algn="ctr" defTabSz="825500">
              <a:spcBef>
                <a:spcPts val="0"/>
              </a:spcBef>
              <a:buSzTx/>
              <a:buNone/>
              <a:defRPr sz="3200">
                <a:solidFill>
                  <a:srgbClr val="FFFFFF"/>
                </a:solidFill>
                <a:latin typeface="Helvetica Neue Medium"/>
                <a:ea typeface="Helvetica Neue Medium"/>
                <a:cs typeface="Helvetica Neue Medium"/>
                <a:sym typeface="Helvetica Neue Medium"/>
              </a:defRPr>
            </a:pPr>
            <a:endParaRPr/>
          </a:p>
        </p:txBody>
      </p:sp>
      <p:sp>
        <p:nvSpPr>
          <p:cNvPr id="16" name="Slide Number"/>
          <p:cNvSpPr txBox="1">
            <a:spLocks noGrp="1"/>
          </p:cNvSpPr>
          <p:nvPr>
            <p:ph type="sldNum" sz="quarter" idx="2"/>
          </p:nvPr>
        </p:nvSpPr>
        <p:spPr>
          <a:xfrm>
            <a:off x="9370800" y="6356350"/>
            <a:ext cx="2743200" cy="365125"/>
          </a:xfrm>
          <a:prstGeom prst="rect">
            <a:avLst/>
          </a:prstGeom>
        </p:spPr>
        <p:txBody>
          <a:bodyPr/>
          <a:lstStyle>
            <a:lvl1pPr>
              <a:defRPr b="0" i="0">
                <a:latin typeface="Acumin Pro" panose="020B0504020202020204" pitchFamily="34" charset="77"/>
              </a:defRPr>
            </a:lvl1pPr>
          </a:lstStyle>
          <a:p>
            <a:fld id="{86CB4B4D-7CA3-9044-876B-883B54F8677D}" type="slidenum">
              <a:rPr lang="en-GB" smtClean="0"/>
              <a:pPr/>
              <a:t>‹#›</a:t>
            </a:fld>
            <a:endParaRPr lang="en-GB"/>
          </a:p>
        </p:txBody>
      </p:sp>
    </p:spTree>
    <p:extLst>
      <p:ext uri="{BB962C8B-B14F-4D97-AF65-F5344CB8AC3E}">
        <p14:creationId xmlns:p14="http://schemas.microsoft.com/office/powerpoint/2010/main" val="1189987279"/>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58EBE-DCDC-A400-643D-869AA4C16542}"/>
              </a:ext>
            </a:extLst>
          </p:cNvPr>
          <p:cNvSpPr>
            <a:spLocks noGrp="1"/>
          </p:cNvSpPr>
          <p:nvPr>
            <p:ph type="title"/>
          </p:nvPr>
        </p:nvSpPr>
        <p:spPr>
          <a:xfrm>
            <a:off x="1520395" y="2728258"/>
            <a:ext cx="6553505" cy="2593433"/>
          </a:xfrm>
        </p:spPr>
        <p:txBody>
          <a:bodyPr anchor="ctr">
            <a:noAutofit/>
          </a:bodyPr>
          <a:lstStyle>
            <a:lvl1pPr>
              <a:defRPr sz="5000">
                <a:solidFill>
                  <a:schemeClr val="tx2"/>
                </a:solidFill>
              </a:defRPr>
            </a:lvl1pPr>
          </a:lstStyle>
          <a:p>
            <a:r>
              <a:rPr lang="en-GB"/>
              <a:t>Click to edit Master title style</a:t>
            </a:r>
          </a:p>
        </p:txBody>
      </p:sp>
      <p:sp>
        <p:nvSpPr>
          <p:cNvPr id="3" name="Footer Placeholder 2">
            <a:extLst>
              <a:ext uri="{FF2B5EF4-FFF2-40B4-BE49-F238E27FC236}">
                <a16:creationId xmlns:a16="http://schemas.microsoft.com/office/drawing/2014/main" id="{5D137B2F-BB4B-6C4C-DEC8-0E2F134F97DE}"/>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52A8AAA9-153A-1655-8498-D030CAD1182C}"/>
              </a:ext>
            </a:extLst>
          </p:cNvPr>
          <p:cNvSpPr>
            <a:spLocks noGrp="1"/>
          </p:cNvSpPr>
          <p:nvPr>
            <p:ph type="sldNum" sz="quarter" idx="11"/>
          </p:nvPr>
        </p:nvSpPr>
        <p:spPr/>
        <p:txBody>
          <a:bodyPr/>
          <a:lstStyle/>
          <a:p>
            <a:fld id="{B61ABBA8-C554-CF46-A17D-BE89E52FA69A}" type="slidenum">
              <a:rPr lang="en-GB" smtClean="0"/>
              <a:pPr/>
              <a:t>‹#›</a:t>
            </a:fld>
            <a:endParaRPr lang="en-GB"/>
          </a:p>
        </p:txBody>
      </p:sp>
      <p:sp>
        <p:nvSpPr>
          <p:cNvPr id="5" name="SIMCo triangle">
            <a:extLst>
              <a:ext uri="{FF2B5EF4-FFF2-40B4-BE49-F238E27FC236}">
                <a16:creationId xmlns:a16="http://schemas.microsoft.com/office/drawing/2014/main" id="{530BFF80-F775-F7DC-AA80-8EDDCB3A6DF6}"/>
              </a:ext>
            </a:extLst>
          </p:cNvPr>
          <p:cNvSpPr/>
          <p:nvPr userDrawn="1"/>
        </p:nvSpPr>
        <p:spPr>
          <a:xfrm>
            <a:off x="6778196" y="-12700"/>
            <a:ext cx="7925993" cy="68834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lnTo>
                  <a:pt x="10800" y="0"/>
                </a:lnTo>
                <a:close/>
              </a:path>
            </a:pathLst>
          </a:custGeom>
          <a:solidFill>
            <a:schemeClr val="tx2">
              <a:lumMod val="50000"/>
            </a:schemeClr>
          </a:solidFill>
          <a:ln w="12700">
            <a:miter lim="400000"/>
          </a:ln>
        </p:spPr>
        <p:txBody>
          <a:bodyPr lIns="25400" tIns="25400" rIns="25400" bIns="25400" anchor="ctr"/>
          <a:lstStyle/>
          <a:p>
            <a:pPr defTabSz="412750">
              <a:spcBef>
                <a:spcPts val="0"/>
              </a:spcBef>
              <a:defRPr sz="3200">
                <a:solidFill>
                  <a:srgbClr val="FFFFFF"/>
                </a:solidFill>
                <a:latin typeface="Helvetica Neue Medium"/>
                <a:ea typeface="Helvetica Neue Medium"/>
                <a:cs typeface="Helvetica Neue Medium"/>
                <a:sym typeface="Helvetica Neue Medium"/>
              </a:defRPr>
            </a:pPr>
            <a:endParaRPr sz="1600" b="0" i="0">
              <a:latin typeface="Acumin Pro" panose="020B0504020202020204" pitchFamily="34" charset="77"/>
            </a:endParaRPr>
          </a:p>
        </p:txBody>
      </p:sp>
      <p:sp>
        <p:nvSpPr>
          <p:cNvPr id="6" name="SIMCo triangle">
            <a:extLst>
              <a:ext uri="{FF2B5EF4-FFF2-40B4-BE49-F238E27FC236}">
                <a16:creationId xmlns:a16="http://schemas.microsoft.com/office/drawing/2014/main" id="{31935F04-6468-D65A-F365-A6DFA5EBDC90}"/>
              </a:ext>
            </a:extLst>
          </p:cNvPr>
          <p:cNvSpPr/>
          <p:nvPr userDrawn="1"/>
        </p:nvSpPr>
        <p:spPr>
          <a:xfrm>
            <a:off x="8912240" y="1179250"/>
            <a:ext cx="6553505" cy="56914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lnTo>
                  <a:pt x="10800" y="0"/>
                </a:lnTo>
                <a:close/>
              </a:path>
            </a:pathLst>
          </a:custGeom>
          <a:solidFill>
            <a:schemeClr val="accent6"/>
          </a:solidFill>
          <a:ln w="12700">
            <a:miter lim="400000"/>
          </a:ln>
        </p:spPr>
        <p:txBody>
          <a:bodyPr lIns="25400" tIns="25400" rIns="25400" bIns="25400" anchor="ctr"/>
          <a:lstStyle/>
          <a:p>
            <a:pPr algn="ctr" defTabSz="412750">
              <a:spcBef>
                <a:spcPts val="0"/>
              </a:spcBef>
              <a:defRPr sz="3200">
                <a:solidFill>
                  <a:srgbClr val="FFFFFF"/>
                </a:solidFill>
                <a:latin typeface="Helvetica Neue Medium"/>
                <a:ea typeface="Helvetica Neue Medium"/>
                <a:cs typeface="Helvetica Neue Medium"/>
                <a:sym typeface="Helvetica Neue Medium"/>
              </a:defRPr>
            </a:pPr>
            <a:endParaRPr sz="1600" b="0" i="0">
              <a:latin typeface="Acumin Pro" panose="020B0504020202020204" pitchFamily="34" charset="77"/>
            </a:endParaRPr>
          </a:p>
        </p:txBody>
      </p:sp>
    </p:spTree>
    <p:extLst>
      <p:ext uri="{BB962C8B-B14F-4D97-AF65-F5344CB8AC3E}">
        <p14:creationId xmlns:p14="http://schemas.microsoft.com/office/powerpoint/2010/main" val="12182388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Subtitle +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C0EED-AF36-CCA6-07F0-73BFA493381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81F8AE5-C241-73BF-31C8-A4C9A7018E0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3575D3BC-846A-ED2D-1A2C-0160C5C764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3710AE-77A9-F9E7-FEDB-CEF9AC0A7BEB}"/>
              </a:ext>
            </a:extLst>
          </p:cNvPr>
          <p:cNvSpPr>
            <a:spLocks noGrp="1"/>
          </p:cNvSpPr>
          <p:nvPr>
            <p:ph type="sldNum" sz="quarter" idx="12"/>
          </p:nvPr>
        </p:nvSpPr>
        <p:spPr/>
        <p:txBody>
          <a:bodyPr/>
          <a:lstStyle/>
          <a:p>
            <a:fld id="{8A2F0340-834D-A34C-98FF-92ACFDED6CE1}" type="slidenum">
              <a:rPr lang="en-GB" smtClean="0"/>
              <a:t>‹#›</a:t>
            </a:fld>
            <a:endParaRPr lang="en-GB"/>
          </a:p>
        </p:txBody>
      </p:sp>
    </p:spTree>
    <p:extLst>
      <p:ext uri="{BB962C8B-B14F-4D97-AF65-F5344CB8AC3E}">
        <p14:creationId xmlns:p14="http://schemas.microsoft.com/office/powerpoint/2010/main" val="3011369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A6D20-D8A9-DDA4-F2FE-44E3301EEC5E}"/>
              </a:ext>
            </a:extLst>
          </p:cNvPr>
          <p:cNvSpPr>
            <a:spLocks noGrp="1"/>
          </p:cNvSpPr>
          <p:nvPr>
            <p:ph type="title"/>
          </p:nvPr>
        </p:nvSpPr>
        <p:spPr>
          <a:xfrm>
            <a:off x="831850" y="1709738"/>
            <a:ext cx="5264150" cy="2852737"/>
          </a:xfrm>
        </p:spPr>
        <p:txBody>
          <a:bodyPr anchor="b"/>
          <a:lstStyle>
            <a:lvl1pPr>
              <a:defRPr sz="6000">
                <a:solidFill>
                  <a:srgbClr val="19283A"/>
                </a:solidFill>
              </a:defRPr>
            </a:lvl1pPr>
          </a:lstStyle>
          <a:p>
            <a:r>
              <a:rPr lang="en-GB"/>
              <a:t>Click to edit Master title style</a:t>
            </a:r>
          </a:p>
        </p:txBody>
      </p:sp>
      <p:sp>
        <p:nvSpPr>
          <p:cNvPr id="3" name="Text Placeholder 2">
            <a:extLst>
              <a:ext uri="{FF2B5EF4-FFF2-40B4-BE49-F238E27FC236}">
                <a16:creationId xmlns:a16="http://schemas.microsoft.com/office/drawing/2014/main" id="{E7AD4608-6426-E367-1BBB-6686A891290F}"/>
              </a:ext>
            </a:extLst>
          </p:cNvPr>
          <p:cNvSpPr>
            <a:spLocks noGrp="1"/>
          </p:cNvSpPr>
          <p:nvPr>
            <p:ph type="body" idx="1"/>
          </p:nvPr>
        </p:nvSpPr>
        <p:spPr>
          <a:xfrm>
            <a:off x="831850" y="4589463"/>
            <a:ext cx="526415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5" name="Footer Placeholder 4">
            <a:extLst>
              <a:ext uri="{FF2B5EF4-FFF2-40B4-BE49-F238E27FC236}">
                <a16:creationId xmlns:a16="http://schemas.microsoft.com/office/drawing/2014/main" id="{029C8F86-F72D-809F-12BC-BCF77A1BBD8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0B4DDA-706B-01F1-B0A5-5801442BD189}"/>
              </a:ext>
            </a:extLst>
          </p:cNvPr>
          <p:cNvSpPr>
            <a:spLocks noGrp="1"/>
          </p:cNvSpPr>
          <p:nvPr>
            <p:ph type="sldNum" sz="quarter" idx="12"/>
          </p:nvPr>
        </p:nvSpPr>
        <p:spPr/>
        <p:txBody>
          <a:bodyPr/>
          <a:lstStyle/>
          <a:p>
            <a:fld id="{8A2F0340-834D-A34C-98FF-92ACFDED6CE1}" type="slidenum">
              <a:rPr lang="en-GB" smtClean="0"/>
              <a:t>‹#›</a:t>
            </a:fld>
            <a:endParaRPr lang="en-GB"/>
          </a:p>
        </p:txBody>
      </p:sp>
    </p:spTree>
    <p:extLst>
      <p:ext uri="{BB962C8B-B14F-4D97-AF65-F5344CB8AC3E}">
        <p14:creationId xmlns:p14="http://schemas.microsoft.com/office/powerpoint/2010/main" val="1785400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Case-Studi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C423D-428F-FEFB-B22A-DA4B9F69FF14}"/>
              </a:ext>
            </a:extLst>
          </p:cNvPr>
          <p:cNvSpPr>
            <a:spLocks noGrp="1"/>
          </p:cNvSpPr>
          <p:nvPr>
            <p:ph type="title"/>
          </p:nvPr>
        </p:nvSpPr>
        <p:spPr>
          <a:xfrm>
            <a:off x="838200" y="1127695"/>
            <a:ext cx="2944761" cy="395736"/>
          </a:xfrm>
          <a:solidFill>
            <a:schemeClr val="accent6">
              <a:lumMod val="60000"/>
              <a:lumOff val="40000"/>
            </a:schemeClr>
          </a:solidFill>
        </p:spPr>
        <p:txBody>
          <a:bodyPr anchor="ctr">
            <a:normAutofit/>
          </a:bodyPr>
          <a:lstStyle>
            <a:lvl1pPr algn="ctr">
              <a:defRPr sz="1400">
                <a:solidFill>
                  <a:schemeClr val="tx1"/>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325B0E42-BB18-6B19-8E40-A047116F7719}"/>
              </a:ext>
            </a:extLst>
          </p:cNvPr>
          <p:cNvSpPr>
            <a:spLocks noGrp="1"/>
          </p:cNvSpPr>
          <p:nvPr>
            <p:ph sz="half" idx="1"/>
          </p:nvPr>
        </p:nvSpPr>
        <p:spPr>
          <a:xfrm>
            <a:off x="838200" y="3586270"/>
            <a:ext cx="2944761" cy="2239144"/>
          </a:xfrm>
        </p:spPr>
        <p:txBody>
          <a:bodyPr>
            <a:normAutofit/>
          </a:bodyPr>
          <a:lstStyle>
            <a:lvl1pPr>
              <a:defRPr sz="1000"/>
            </a:lvl1pPr>
            <a:lvl2pPr>
              <a:defRPr sz="1000"/>
            </a:lvl2pPr>
            <a:lvl3pPr>
              <a:defRPr sz="1000"/>
            </a:lvl3pPr>
            <a:lvl4pPr>
              <a:defRPr sz="1000"/>
            </a:lvl4pPr>
            <a:lvl5pPr>
              <a:defRPr sz="1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a:extLst>
              <a:ext uri="{FF2B5EF4-FFF2-40B4-BE49-F238E27FC236}">
                <a16:creationId xmlns:a16="http://schemas.microsoft.com/office/drawing/2014/main" id="{E92B3543-2079-0BC0-40A6-4FED00B575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031A3C3-CCE9-95AF-396B-7D7B99087E28}"/>
              </a:ext>
            </a:extLst>
          </p:cNvPr>
          <p:cNvSpPr>
            <a:spLocks noGrp="1"/>
          </p:cNvSpPr>
          <p:nvPr>
            <p:ph type="sldNum" sz="quarter" idx="12"/>
          </p:nvPr>
        </p:nvSpPr>
        <p:spPr/>
        <p:txBody>
          <a:bodyPr/>
          <a:lstStyle/>
          <a:p>
            <a:fld id="{8A2F0340-834D-A34C-98FF-92ACFDED6CE1}" type="slidenum">
              <a:rPr lang="en-GB" smtClean="0"/>
              <a:t>‹#›</a:t>
            </a:fld>
            <a:endParaRPr lang="en-GB"/>
          </a:p>
        </p:txBody>
      </p:sp>
      <p:sp>
        <p:nvSpPr>
          <p:cNvPr id="9" name="Picture Placeholder 8">
            <a:extLst>
              <a:ext uri="{FF2B5EF4-FFF2-40B4-BE49-F238E27FC236}">
                <a16:creationId xmlns:a16="http://schemas.microsoft.com/office/drawing/2014/main" id="{4A297E42-EE6E-4CD5-56DF-D462317868BB}"/>
              </a:ext>
            </a:extLst>
          </p:cNvPr>
          <p:cNvSpPr>
            <a:spLocks noGrp="1"/>
          </p:cNvSpPr>
          <p:nvPr>
            <p:ph type="pic" sz="quarter" idx="13"/>
          </p:nvPr>
        </p:nvSpPr>
        <p:spPr>
          <a:xfrm>
            <a:off x="838200" y="1695450"/>
            <a:ext cx="2944813" cy="1733550"/>
          </a:xfrm>
          <a:ln w="6350">
            <a:solidFill>
              <a:schemeClr val="bg1">
                <a:lumMod val="75000"/>
              </a:schemeClr>
            </a:solidFill>
          </a:ln>
        </p:spPr>
        <p:txBody>
          <a:bodyPr/>
          <a:lstStyle/>
          <a:p>
            <a:endParaRPr lang="en-GB"/>
          </a:p>
        </p:txBody>
      </p:sp>
      <p:sp>
        <p:nvSpPr>
          <p:cNvPr id="10" name="Title 1">
            <a:extLst>
              <a:ext uri="{FF2B5EF4-FFF2-40B4-BE49-F238E27FC236}">
                <a16:creationId xmlns:a16="http://schemas.microsoft.com/office/drawing/2014/main" id="{11C7BE9C-1B18-4957-5D28-027CC6639E8D}"/>
              </a:ext>
            </a:extLst>
          </p:cNvPr>
          <p:cNvSpPr txBox="1">
            <a:spLocks/>
          </p:cNvSpPr>
          <p:nvPr userDrawn="1"/>
        </p:nvSpPr>
        <p:spPr>
          <a:xfrm>
            <a:off x="4623645" y="1127695"/>
            <a:ext cx="2944761" cy="395736"/>
          </a:xfrm>
          <a:prstGeom prst="rect">
            <a:avLst/>
          </a:prstGeom>
          <a:solidFill>
            <a:schemeClr val="accent6">
              <a:lumMod val="60000"/>
              <a:lumOff val="40000"/>
            </a:schemeClr>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1400" b="1" i="0" kern="1200">
                <a:solidFill>
                  <a:schemeClr val="tx2"/>
                </a:solidFill>
                <a:latin typeface="Avenir Medium" panose="02000503020000020003" pitchFamily="2" charset="0"/>
                <a:ea typeface="+mj-ea"/>
                <a:cs typeface="+mj-cs"/>
              </a:defRPr>
            </a:lvl1pPr>
          </a:lstStyle>
          <a:p>
            <a:r>
              <a:rPr lang="en-GB">
                <a:solidFill>
                  <a:schemeClr val="tx1"/>
                </a:solidFill>
              </a:rPr>
              <a:t>Click to edit Master title style</a:t>
            </a:r>
          </a:p>
        </p:txBody>
      </p:sp>
      <p:sp>
        <p:nvSpPr>
          <p:cNvPr id="11" name="Content Placeholder 2">
            <a:extLst>
              <a:ext uri="{FF2B5EF4-FFF2-40B4-BE49-F238E27FC236}">
                <a16:creationId xmlns:a16="http://schemas.microsoft.com/office/drawing/2014/main" id="{D368AD3A-AD24-F52B-2ED8-61DD64ADAD24}"/>
              </a:ext>
            </a:extLst>
          </p:cNvPr>
          <p:cNvSpPr>
            <a:spLocks noGrp="1"/>
          </p:cNvSpPr>
          <p:nvPr>
            <p:ph sz="half" idx="14"/>
          </p:nvPr>
        </p:nvSpPr>
        <p:spPr>
          <a:xfrm>
            <a:off x="4623645" y="3586270"/>
            <a:ext cx="2944761" cy="2239144"/>
          </a:xfrm>
        </p:spPr>
        <p:txBody>
          <a:bodyPr>
            <a:normAutofit/>
          </a:bodyPr>
          <a:lstStyle>
            <a:lvl1pPr>
              <a:defRPr sz="1000"/>
            </a:lvl1pPr>
            <a:lvl2pPr>
              <a:defRPr sz="1000"/>
            </a:lvl2pPr>
            <a:lvl3pPr>
              <a:defRPr sz="1000"/>
            </a:lvl3pPr>
            <a:lvl4pPr>
              <a:defRPr sz="1000"/>
            </a:lvl4pPr>
            <a:lvl5pPr>
              <a:defRPr sz="1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2" name="Picture Placeholder 8">
            <a:extLst>
              <a:ext uri="{FF2B5EF4-FFF2-40B4-BE49-F238E27FC236}">
                <a16:creationId xmlns:a16="http://schemas.microsoft.com/office/drawing/2014/main" id="{AB2D439B-EB20-ED02-76E7-385B4662917E}"/>
              </a:ext>
            </a:extLst>
          </p:cNvPr>
          <p:cNvSpPr>
            <a:spLocks noGrp="1"/>
          </p:cNvSpPr>
          <p:nvPr>
            <p:ph type="pic" sz="quarter" idx="15"/>
          </p:nvPr>
        </p:nvSpPr>
        <p:spPr>
          <a:xfrm>
            <a:off x="4623619" y="1695450"/>
            <a:ext cx="2944813" cy="1733550"/>
          </a:xfrm>
          <a:ln w="6350">
            <a:solidFill>
              <a:schemeClr val="bg1">
                <a:lumMod val="75000"/>
              </a:schemeClr>
            </a:solidFill>
          </a:ln>
        </p:spPr>
        <p:txBody>
          <a:bodyPr/>
          <a:lstStyle/>
          <a:p>
            <a:endParaRPr lang="en-GB"/>
          </a:p>
        </p:txBody>
      </p:sp>
      <p:sp>
        <p:nvSpPr>
          <p:cNvPr id="13" name="Title 1">
            <a:extLst>
              <a:ext uri="{FF2B5EF4-FFF2-40B4-BE49-F238E27FC236}">
                <a16:creationId xmlns:a16="http://schemas.microsoft.com/office/drawing/2014/main" id="{56A6D2DE-E31F-D443-846A-26049F835214}"/>
              </a:ext>
            </a:extLst>
          </p:cNvPr>
          <p:cNvSpPr txBox="1">
            <a:spLocks/>
          </p:cNvSpPr>
          <p:nvPr userDrawn="1"/>
        </p:nvSpPr>
        <p:spPr>
          <a:xfrm>
            <a:off x="8406607" y="1127695"/>
            <a:ext cx="2944761" cy="395736"/>
          </a:xfrm>
          <a:prstGeom prst="rect">
            <a:avLst/>
          </a:prstGeom>
          <a:solidFill>
            <a:schemeClr val="accent6">
              <a:lumMod val="60000"/>
              <a:lumOff val="40000"/>
            </a:schemeClr>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1400" b="1" i="0" kern="1200">
                <a:solidFill>
                  <a:schemeClr val="tx2"/>
                </a:solidFill>
                <a:latin typeface="Avenir Medium" panose="02000503020000020003" pitchFamily="2" charset="0"/>
                <a:ea typeface="+mj-ea"/>
                <a:cs typeface="+mj-cs"/>
              </a:defRPr>
            </a:lvl1pPr>
          </a:lstStyle>
          <a:p>
            <a:r>
              <a:rPr lang="en-GB">
                <a:solidFill>
                  <a:schemeClr val="tx1"/>
                </a:solidFill>
              </a:rPr>
              <a:t>Click to edit Master title style</a:t>
            </a:r>
          </a:p>
        </p:txBody>
      </p:sp>
      <p:sp>
        <p:nvSpPr>
          <p:cNvPr id="14" name="Content Placeholder 2">
            <a:extLst>
              <a:ext uri="{FF2B5EF4-FFF2-40B4-BE49-F238E27FC236}">
                <a16:creationId xmlns:a16="http://schemas.microsoft.com/office/drawing/2014/main" id="{F89AD9A8-000E-E66F-A4CF-8589BBF6EA8E}"/>
              </a:ext>
            </a:extLst>
          </p:cNvPr>
          <p:cNvSpPr>
            <a:spLocks noGrp="1"/>
          </p:cNvSpPr>
          <p:nvPr>
            <p:ph sz="half" idx="16"/>
          </p:nvPr>
        </p:nvSpPr>
        <p:spPr>
          <a:xfrm>
            <a:off x="8406607" y="3586270"/>
            <a:ext cx="2944761" cy="2239144"/>
          </a:xfrm>
        </p:spPr>
        <p:txBody>
          <a:bodyPr>
            <a:normAutofit/>
          </a:bodyPr>
          <a:lstStyle>
            <a:lvl1pPr>
              <a:defRPr sz="1000"/>
            </a:lvl1pPr>
            <a:lvl2pPr>
              <a:defRPr sz="1000"/>
            </a:lvl2pPr>
            <a:lvl3pPr>
              <a:defRPr sz="1000"/>
            </a:lvl3pPr>
            <a:lvl4pPr>
              <a:defRPr sz="1000"/>
            </a:lvl4pPr>
            <a:lvl5pPr>
              <a:defRPr sz="1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5" name="Picture Placeholder 8">
            <a:extLst>
              <a:ext uri="{FF2B5EF4-FFF2-40B4-BE49-F238E27FC236}">
                <a16:creationId xmlns:a16="http://schemas.microsoft.com/office/drawing/2014/main" id="{94BB561C-816F-52EB-1B26-B03D71E9EB66}"/>
              </a:ext>
            </a:extLst>
          </p:cNvPr>
          <p:cNvSpPr>
            <a:spLocks noGrp="1"/>
          </p:cNvSpPr>
          <p:nvPr>
            <p:ph type="pic" sz="quarter" idx="17"/>
          </p:nvPr>
        </p:nvSpPr>
        <p:spPr>
          <a:xfrm>
            <a:off x="8406581" y="1695450"/>
            <a:ext cx="2944813" cy="1733550"/>
          </a:xfrm>
          <a:ln w="6350">
            <a:solidFill>
              <a:schemeClr val="bg1">
                <a:lumMod val="75000"/>
              </a:schemeClr>
            </a:solidFill>
          </a:ln>
        </p:spPr>
        <p:txBody>
          <a:bodyPr/>
          <a:lstStyle/>
          <a:p>
            <a:endParaRPr lang="en-GB"/>
          </a:p>
        </p:txBody>
      </p:sp>
    </p:spTree>
    <p:extLst>
      <p:ext uri="{BB962C8B-B14F-4D97-AF65-F5344CB8AC3E}">
        <p14:creationId xmlns:p14="http://schemas.microsoft.com/office/powerpoint/2010/main" val="2095639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6F68E-A983-8ABC-7D5F-03C33F17D45A}"/>
              </a:ext>
            </a:extLst>
          </p:cNvPr>
          <p:cNvSpPr>
            <a:spLocks noGrp="1"/>
          </p:cNvSpPr>
          <p:nvPr>
            <p:ph type="title"/>
          </p:nvPr>
        </p:nvSpPr>
        <p:spPr>
          <a:xfrm>
            <a:off x="839788" y="1023042"/>
            <a:ext cx="10515600" cy="667646"/>
          </a:xfrm>
        </p:spPr>
        <p:txBody>
          <a:bodyPr/>
          <a:lstStyle/>
          <a:p>
            <a:r>
              <a:rPr lang="en-GB"/>
              <a:t>Click to edit Master title style</a:t>
            </a:r>
          </a:p>
        </p:txBody>
      </p:sp>
      <p:sp>
        <p:nvSpPr>
          <p:cNvPr id="3" name="Text Placeholder 2">
            <a:extLst>
              <a:ext uri="{FF2B5EF4-FFF2-40B4-BE49-F238E27FC236}">
                <a16:creationId xmlns:a16="http://schemas.microsoft.com/office/drawing/2014/main" id="{3DE26BDB-6E10-2A82-B2F4-2F09B162FED7}"/>
              </a:ext>
            </a:extLst>
          </p:cNvPr>
          <p:cNvSpPr>
            <a:spLocks noGrp="1"/>
          </p:cNvSpPr>
          <p:nvPr>
            <p:ph type="body" idx="1"/>
          </p:nvPr>
        </p:nvSpPr>
        <p:spPr>
          <a:xfrm>
            <a:off x="839788" y="1857375"/>
            <a:ext cx="5157787" cy="481013"/>
          </a:xfrm>
        </p:spPr>
        <p:txBody>
          <a:bodyPr anchor="t">
            <a:normAutofit/>
          </a:bodyPr>
          <a:lstStyle>
            <a:lvl1pPr marL="0" indent="0">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AD44303-83FA-50DA-8EAC-8C0F065A67B3}"/>
              </a:ext>
            </a:extLst>
          </p:cNvPr>
          <p:cNvSpPr>
            <a:spLocks noGrp="1"/>
          </p:cNvSpPr>
          <p:nvPr>
            <p:ph sz="half" idx="2"/>
          </p:nvPr>
        </p:nvSpPr>
        <p:spPr>
          <a:xfrm>
            <a:off x="839788" y="2441701"/>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74C4FD84-8560-D7B6-BF19-0357BE3623C5}"/>
              </a:ext>
            </a:extLst>
          </p:cNvPr>
          <p:cNvSpPr>
            <a:spLocks noGrp="1"/>
          </p:cNvSpPr>
          <p:nvPr>
            <p:ph type="body" sz="quarter" idx="3"/>
          </p:nvPr>
        </p:nvSpPr>
        <p:spPr>
          <a:xfrm>
            <a:off x="6172200" y="1857375"/>
            <a:ext cx="5183188" cy="481013"/>
          </a:xfrm>
        </p:spPr>
        <p:txBody>
          <a:bodyPr anchor="t">
            <a:normAutofit/>
          </a:bodyPr>
          <a:lstStyle>
            <a:lvl1pPr marL="0" indent="0">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C9F5A7B-74A0-FE07-B2B8-7E1A501427F8}"/>
              </a:ext>
            </a:extLst>
          </p:cNvPr>
          <p:cNvSpPr>
            <a:spLocks noGrp="1"/>
          </p:cNvSpPr>
          <p:nvPr>
            <p:ph sz="quarter" idx="4"/>
          </p:nvPr>
        </p:nvSpPr>
        <p:spPr>
          <a:xfrm>
            <a:off x="6172200" y="2441701"/>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Footer Placeholder 7">
            <a:extLst>
              <a:ext uri="{FF2B5EF4-FFF2-40B4-BE49-F238E27FC236}">
                <a16:creationId xmlns:a16="http://schemas.microsoft.com/office/drawing/2014/main" id="{BCE6433A-324E-6B66-B91B-507C32B8295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CD825C9-83FC-3272-E621-786D9C84AA37}"/>
              </a:ext>
            </a:extLst>
          </p:cNvPr>
          <p:cNvSpPr>
            <a:spLocks noGrp="1"/>
          </p:cNvSpPr>
          <p:nvPr>
            <p:ph type="sldNum" sz="quarter" idx="12"/>
          </p:nvPr>
        </p:nvSpPr>
        <p:spPr/>
        <p:txBody>
          <a:bodyPr/>
          <a:lstStyle/>
          <a:p>
            <a:fld id="{8A2F0340-834D-A34C-98FF-92ACFDED6CE1}" type="slidenum">
              <a:rPr lang="en-GB" smtClean="0"/>
              <a:t>‹#›</a:t>
            </a:fld>
            <a:endParaRPr lang="en-GB"/>
          </a:p>
        </p:txBody>
      </p:sp>
    </p:spTree>
    <p:extLst>
      <p:ext uri="{BB962C8B-B14F-4D97-AF65-F5344CB8AC3E}">
        <p14:creationId xmlns:p14="http://schemas.microsoft.com/office/powerpoint/2010/main" val="3929705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01">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06BDBB3-F026-6CF6-2E4B-B0B6ABDE921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66D6E8A-7474-90AC-71EF-FB3CF73344F2}"/>
              </a:ext>
            </a:extLst>
          </p:cNvPr>
          <p:cNvSpPr>
            <a:spLocks noGrp="1"/>
          </p:cNvSpPr>
          <p:nvPr>
            <p:ph type="sldNum" sz="quarter" idx="12"/>
          </p:nvPr>
        </p:nvSpPr>
        <p:spPr/>
        <p:txBody>
          <a:bodyPr/>
          <a:lstStyle/>
          <a:p>
            <a:fld id="{8A2F0340-834D-A34C-98FF-92ACFDED6CE1}" type="slidenum">
              <a:rPr lang="en-GB" smtClean="0"/>
              <a:t>‹#›</a:t>
            </a:fld>
            <a:endParaRPr lang="en-GB"/>
          </a:p>
        </p:txBody>
      </p:sp>
      <p:sp>
        <p:nvSpPr>
          <p:cNvPr id="3" name="SIMCo triangle">
            <a:extLst>
              <a:ext uri="{FF2B5EF4-FFF2-40B4-BE49-F238E27FC236}">
                <a16:creationId xmlns:a16="http://schemas.microsoft.com/office/drawing/2014/main" id="{6150688B-BF98-6B0F-8FA2-E3D34B1C8677}"/>
              </a:ext>
            </a:extLst>
          </p:cNvPr>
          <p:cNvSpPr/>
          <p:nvPr userDrawn="1"/>
        </p:nvSpPr>
        <p:spPr>
          <a:xfrm>
            <a:off x="6778196" y="-12700"/>
            <a:ext cx="7925993" cy="68834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lnTo>
                  <a:pt x="10800" y="0"/>
                </a:lnTo>
                <a:close/>
              </a:path>
            </a:pathLst>
          </a:custGeom>
          <a:solidFill>
            <a:schemeClr val="tx2">
              <a:lumMod val="50000"/>
            </a:schemeClr>
          </a:solidFill>
          <a:ln w="12700">
            <a:miter lim="400000"/>
          </a:ln>
        </p:spPr>
        <p:txBody>
          <a:bodyPr lIns="25400" tIns="25400" rIns="25400" bIns="25400" anchor="ctr"/>
          <a:lstStyle/>
          <a:p>
            <a:pPr defTabSz="412750">
              <a:spcBef>
                <a:spcPts val="0"/>
              </a:spcBef>
              <a:defRPr sz="3200">
                <a:solidFill>
                  <a:srgbClr val="FFFFFF"/>
                </a:solidFill>
                <a:latin typeface="Helvetica Neue Medium"/>
                <a:ea typeface="Helvetica Neue Medium"/>
                <a:cs typeface="Helvetica Neue Medium"/>
                <a:sym typeface="Helvetica Neue Medium"/>
              </a:defRPr>
            </a:pPr>
            <a:endParaRPr sz="1600" b="0" i="0">
              <a:latin typeface="Acumin Pro" panose="020B0504020202020204" pitchFamily="34" charset="77"/>
            </a:endParaRPr>
          </a:p>
        </p:txBody>
      </p:sp>
      <p:sp>
        <p:nvSpPr>
          <p:cNvPr id="9" name="SIMCo triangle">
            <a:extLst>
              <a:ext uri="{FF2B5EF4-FFF2-40B4-BE49-F238E27FC236}">
                <a16:creationId xmlns:a16="http://schemas.microsoft.com/office/drawing/2014/main" id="{FE52C0EC-34F7-B9F2-27EC-0B92F70EA51E}"/>
              </a:ext>
            </a:extLst>
          </p:cNvPr>
          <p:cNvSpPr/>
          <p:nvPr userDrawn="1"/>
        </p:nvSpPr>
        <p:spPr>
          <a:xfrm>
            <a:off x="8912240" y="1179250"/>
            <a:ext cx="6553505" cy="56914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lnTo>
                  <a:pt x="10800" y="0"/>
                </a:lnTo>
                <a:close/>
              </a:path>
            </a:pathLst>
          </a:custGeom>
          <a:solidFill>
            <a:schemeClr val="accent6"/>
          </a:solidFill>
          <a:ln w="12700">
            <a:miter lim="400000"/>
          </a:ln>
        </p:spPr>
        <p:txBody>
          <a:bodyPr lIns="25400" tIns="25400" rIns="25400" bIns="25400" anchor="ctr"/>
          <a:lstStyle/>
          <a:p>
            <a:pPr algn="ctr" defTabSz="412750">
              <a:spcBef>
                <a:spcPts val="0"/>
              </a:spcBef>
              <a:defRPr sz="3200">
                <a:solidFill>
                  <a:srgbClr val="FFFFFF"/>
                </a:solidFill>
                <a:latin typeface="Helvetica Neue Medium"/>
                <a:ea typeface="Helvetica Neue Medium"/>
                <a:cs typeface="Helvetica Neue Medium"/>
                <a:sym typeface="Helvetica Neue Medium"/>
              </a:defRPr>
            </a:pPr>
            <a:endParaRPr sz="1600" b="0" i="0">
              <a:latin typeface="Acumin Pro" panose="020B0504020202020204" pitchFamily="34" charset="77"/>
            </a:endParaRPr>
          </a:p>
        </p:txBody>
      </p:sp>
      <p:sp>
        <p:nvSpPr>
          <p:cNvPr id="2" name="Title 1">
            <a:extLst>
              <a:ext uri="{FF2B5EF4-FFF2-40B4-BE49-F238E27FC236}">
                <a16:creationId xmlns:a16="http://schemas.microsoft.com/office/drawing/2014/main" id="{A3A0C178-6D0E-F96D-1BEE-4F02CC532A41}"/>
              </a:ext>
            </a:extLst>
          </p:cNvPr>
          <p:cNvSpPr>
            <a:spLocks noGrp="1"/>
          </p:cNvSpPr>
          <p:nvPr>
            <p:ph type="title"/>
          </p:nvPr>
        </p:nvSpPr>
        <p:spPr>
          <a:xfrm>
            <a:off x="838200" y="2000816"/>
            <a:ext cx="6643978" cy="2869948"/>
          </a:xfrm>
        </p:spPr>
        <p:txBody>
          <a:bodyPr anchor="ctr">
            <a:noAutofit/>
          </a:bodyPr>
          <a:lstStyle>
            <a:lvl1pPr>
              <a:defRPr sz="5000"/>
            </a:lvl1pPr>
          </a:lstStyle>
          <a:p>
            <a:r>
              <a:rPr lang="en-GB"/>
              <a:t>Click to edit Master title style</a:t>
            </a:r>
          </a:p>
        </p:txBody>
      </p:sp>
    </p:spTree>
    <p:extLst>
      <p:ext uri="{BB962C8B-B14F-4D97-AF65-F5344CB8AC3E}">
        <p14:creationId xmlns:p14="http://schemas.microsoft.com/office/powerpoint/2010/main" val="96470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02">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98531EB-A9A7-2A6C-129E-CAD19D0ED9D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3570037-2839-FD5E-A325-F5D6120BFF1C}"/>
              </a:ext>
            </a:extLst>
          </p:cNvPr>
          <p:cNvSpPr>
            <a:spLocks noGrp="1"/>
          </p:cNvSpPr>
          <p:nvPr>
            <p:ph type="sldNum" sz="quarter" idx="12"/>
          </p:nvPr>
        </p:nvSpPr>
        <p:spPr/>
        <p:txBody>
          <a:bodyPr/>
          <a:lstStyle/>
          <a:p>
            <a:fld id="{8A2F0340-834D-A34C-98FF-92ACFDED6CE1}" type="slidenum">
              <a:rPr lang="en-GB" smtClean="0"/>
              <a:t>‹#›</a:t>
            </a:fld>
            <a:endParaRPr lang="en-GB"/>
          </a:p>
        </p:txBody>
      </p:sp>
      <p:sp>
        <p:nvSpPr>
          <p:cNvPr id="2" name="SIMCo triangle">
            <a:extLst>
              <a:ext uri="{FF2B5EF4-FFF2-40B4-BE49-F238E27FC236}">
                <a16:creationId xmlns:a16="http://schemas.microsoft.com/office/drawing/2014/main" id="{A2A60774-FAD3-6CB5-C7C1-E2DE8505C062}"/>
              </a:ext>
            </a:extLst>
          </p:cNvPr>
          <p:cNvSpPr/>
          <p:nvPr userDrawn="1"/>
        </p:nvSpPr>
        <p:spPr>
          <a:xfrm>
            <a:off x="5815013" y="4476750"/>
            <a:ext cx="2416175" cy="23939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lnTo>
                  <a:pt x="10800" y="0"/>
                </a:lnTo>
                <a:close/>
              </a:path>
            </a:pathLst>
          </a:custGeom>
          <a:solidFill>
            <a:schemeClr val="accent6"/>
          </a:solidFill>
          <a:ln w="12700">
            <a:miter lim="400000"/>
          </a:ln>
        </p:spPr>
        <p:txBody>
          <a:bodyPr lIns="25400" tIns="25400" rIns="25400" bIns="25400" anchor="ctr"/>
          <a:lstStyle/>
          <a:p>
            <a:pPr defTabSz="412750">
              <a:spcBef>
                <a:spcPts val="0"/>
              </a:spcBef>
              <a:defRPr sz="3200">
                <a:solidFill>
                  <a:srgbClr val="FFFFFF"/>
                </a:solidFill>
                <a:latin typeface="Helvetica Neue Medium"/>
                <a:ea typeface="Helvetica Neue Medium"/>
                <a:cs typeface="Helvetica Neue Medium"/>
                <a:sym typeface="Helvetica Neue Medium"/>
              </a:defRPr>
            </a:pPr>
            <a:endParaRPr sz="1600"/>
          </a:p>
        </p:txBody>
      </p:sp>
      <p:sp>
        <p:nvSpPr>
          <p:cNvPr id="8" name="SIMCo triangle">
            <a:extLst>
              <a:ext uri="{FF2B5EF4-FFF2-40B4-BE49-F238E27FC236}">
                <a16:creationId xmlns:a16="http://schemas.microsoft.com/office/drawing/2014/main" id="{D68A902A-F221-C62B-6153-B4BAF6F8B527}"/>
              </a:ext>
            </a:extLst>
          </p:cNvPr>
          <p:cNvSpPr/>
          <p:nvPr userDrawn="1"/>
        </p:nvSpPr>
        <p:spPr>
          <a:xfrm>
            <a:off x="9305926" y="1179250"/>
            <a:ext cx="5715000" cy="56914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lnTo>
                  <a:pt x="10800" y="0"/>
                </a:lnTo>
                <a:close/>
              </a:path>
            </a:pathLst>
          </a:custGeom>
          <a:solidFill>
            <a:srgbClr val="19283A"/>
          </a:solidFill>
          <a:ln w="12700">
            <a:miter lim="400000"/>
          </a:ln>
        </p:spPr>
        <p:txBody>
          <a:bodyPr lIns="25400" tIns="25400" rIns="25400" bIns="25400" anchor="ctr"/>
          <a:lstStyle/>
          <a:p>
            <a:pPr algn="ctr" defTabSz="412750">
              <a:spcBef>
                <a:spcPts val="0"/>
              </a:spcBef>
              <a:defRPr sz="3200">
                <a:solidFill>
                  <a:srgbClr val="FFFFFF"/>
                </a:solidFill>
                <a:latin typeface="Helvetica Neue Medium"/>
                <a:ea typeface="Helvetica Neue Medium"/>
                <a:cs typeface="Helvetica Neue Medium"/>
                <a:sym typeface="Helvetica Neue Medium"/>
              </a:defRPr>
            </a:pPr>
            <a:endParaRPr sz="1600"/>
          </a:p>
        </p:txBody>
      </p:sp>
      <p:sp>
        <p:nvSpPr>
          <p:cNvPr id="9" name="Picture Placeholder 3">
            <a:extLst>
              <a:ext uri="{FF2B5EF4-FFF2-40B4-BE49-F238E27FC236}">
                <a16:creationId xmlns:a16="http://schemas.microsoft.com/office/drawing/2014/main" id="{AEF79DED-A93B-9769-3F2C-6B9B7A1FF7EC}"/>
              </a:ext>
            </a:extLst>
          </p:cNvPr>
          <p:cNvSpPr>
            <a:spLocks noGrp="1"/>
          </p:cNvSpPr>
          <p:nvPr>
            <p:ph type="pic" sz="quarter" idx="23"/>
          </p:nvPr>
        </p:nvSpPr>
        <p:spPr>
          <a:xfrm>
            <a:off x="6543675" y="0"/>
            <a:ext cx="6870701" cy="6870701"/>
          </a:xfrm>
          <a:prstGeom prst="triangle">
            <a:avLst/>
          </a:prstGeom>
        </p:spPr>
        <p:txBody>
          <a:bodyPr/>
          <a:lstStyle>
            <a:lvl1pPr>
              <a:defRPr lang="uk-UA"/>
            </a:lvl1pPr>
          </a:lstStyle>
          <a:p>
            <a:endParaRPr lang="uk-UA"/>
          </a:p>
        </p:txBody>
      </p:sp>
      <p:sp>
        <p:nvSpPr>
          <p:cNvPr id="10" name="Title 1">
            <a:extLst>
              <a:ext uri="{FF2B5EF4-FFF2-40B4-BE49-F238E27FC236}">
                <a16:creationId xmlns:a16="http://schemas.microsoft.com/office/drawing/2014/main" id="{5A14A99E-3BAD-9D2D-0AD0-F8735C0C017E}"/>
              </a:ext>
            </a:extLst>
          </p:cNvPr>
          <p:cNvSpPr>
            <a:spLocks noGrp="1"/>
          </p:cNvSpPr>
          <p:nvPr>
            <p:ph type="title"/>
          </p:nvPr>
        </p:nvSpPr>
        <p:spPr>
          <a:xfrm>
            <a:off x="870005" y="2686471"/>
            <a:ext cx="6612171" cy="1497757"/>
          </a:xfrm>
        </p:spPr>
        <p:txBody>
          <a:bodyPr anchor="ctr">
            <a:noAutofit/>
          </a:bodyPr>
          <a:lstStyle>
            <a:lvl1pPr>
              <a:defRPr sz="5000"/>
            </a:lvl1pPr>
          </a:lstStyle>
          <a:p>
            <a:r>
              <a:rPr lang="en-GB"/>
              <a:t>Click to edit Master title style</a:t>
            </a:r>
          </a:p>
        </p:txBody>
      </p:sp>
    </p:spTree>
    <p:extLst>
      <p:ext uri="{BB962C8B-B14F-4D97-AF65-F5344CB8AC3E}">
        <p14:creationId xmlns:p14="http://schemas.microsoft.com/office/powerpoint/2010/main" val="1719085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btitle + Text 01">
    <p:spTree>
      <p:nvGrpSpPr>
        <p:cNvPr id="1" name=""/>
        <p:cNvGrpSpPr/>
        <p:nvPr/>
      </p:nvGrpSpPr>
      <p:grpSpPr>
        <a:xfrm>
          <a:off x="0" y="0"/>
          <a:ext cx="0" cy="0"/>
          <a:chOff x="0" y="0"/>
          <a:chExt cx="0" cy="0"/>
        </a:xfrm>
      </p:grpSpPr>
      <p:sp>
        <p:nvSpPr>
          <p:cNvPr id="6" name="Picture Placeholder 11">
            <a:extLst>
              <a:ext uri="{FF2B5EF4-FFF2-40B4-BE49-F238E27FC236}">
                <a16:creationId xmlns:a16="http://schemas.microsoft.com/office/drawing/2014/main" id="{8AC32A8A-EC82-27FF-2A5A-232219DE67F3}"/>
              </a:ext>
            </a:extLst>
          </p:cNvPr>
          <p:cNvSpPr>
            <a:spLocks noGrp="1"/>
          </p:cNvSpPr>
          <p:nvPr>
            <p:ph type="pic" sz="quarter" idx="23"/>
          </p:nvPr>
        </p:nvSpPr>
        <p:spPr>
          <a:xfrm>
            <a:off x="6000750" y="0"/>
            <a:ext cx="6191251" cy="6858000"/>
          </a:xfrm>
          <a:custGeom>
            <a:avLst/>
            <a:gdLst>
              <a:gd name="connsiteX0" fmla="*/ 1762888 w 5625503"/>
              <a:gd name="connsiteY0" fmla="*/ 0 h 6858000"/>
              <a:gd name="connsiteX1" fmla="*/ 5625503 w 5625503"/>
              <a:gd name="connsiteY1" fmla="*/ 0 h 6858000"/>
              <a:gd name="connsiteX2" fmla="*/ 5625503 w 5625503"/>
              <a:gd name="connsiteY2" fmla="*/ 6858000 h 6858000"/>
              <a:gd name="connsiteX3" fmla="*/ 0 w 562550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625503" h="6858000">
                <a:moveTo>
                  <a:pt x="1762888" y="0"/>
                </a:moveTo>
                <a:lnTo>
                  <a:pt x="5625503" y="0"/>
                </a:lnTo>
                <a:lnTo>
                  <a:pt x="5625503" y="6858000"/>
                </a:lnTo>
                <a:lnTo>
                  <a:pt x="0" y="6858000"/>
                </a:lnTo>
                <a:close/>
              </a:path>
            </a:pathLst>
          </a:custGeom>
        </p:spPr>
        <p:txBody>
          <a:bodyPr wrap="square">
            <a:noAutofit/>
          </a:bodyPr>
          <a:lstStyle>
            <a:lvl1pPr>
              <a:defRPr lang="uk-UA"/>
            </a:lvl1pPr>
          </a:lstStyle>
          <a:p>
            <a:endParaRPr lang="uk-UA"/>
          </a:p>
        </p:txBody>
      </p:sp>
      <p:sp>
        <p:nvSpPr>
          <p:cNvPr id="7" name="SIMCo triangle">
            <a:extLst>
              <a:ext uri="{FF2B5EF4-FFF2-40B4-BE49-F238E27FC236}">
                <a16:creationId xmlns:a16="http://schemas.microsoft.com/office/drawing/2014/main" id="{3E46F7AC-C6F7-83DC-A002-21F99665E094}"/>
              </a:ext>
            </a:extLst>
          </p:cNvPr>
          <p:cNvSpPr/>
          <p:nvPr userDrawn="1"/>
        </p:nvSpPr>
        <p:spPr>
          <a:xfrm rot="10800000">
            <a:off x="6911340" y="-2"/>
            <a:ext cx="1318260" cy="274910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lnTo>
                  <a:pt x="10800" y="0"/>
                </a:lnTo>
                <a:close/>
              </a:path>
            </a:pathLst>
          </a:custGeom>
          <a:solidFill>
            <a:srgbClr val="19283A"/>
          </a:solidFill>
          <a:ln w="12700">
            <a:miter lim="400000"/>
          </a:ln>
        </p:spPr>
        <p:txBody>
          <a:bodyPr lIns="25400" tIns="25400" rIns="25400" bIns="25400" anchor="ctr"/>
          <a:lstStyle/>
          <a:p>
            <a:pPr defTabSz="412750">
              <a:spcBef>
                <a:spcPts val="0"/>
              </a:spcBef>
              <a:defRPr sz="3200">
                <a:solidFill>
                  <a:srgbClr val="FFFFFF"/>
                </a:solidFill>
                <a:latin typeface="Helvetica Neue Medium"/>
                <a:ea typeface="Helvetica Neue Medium"/>
                <a:cs typeface="Helvetica Neue Medium"/>
                <a:sym typeface="Helvetica Neue Medium"/>
              </a:defRPr>
            </a:pPr>
            <a:endParaRPr sz="1600" b="0" i="0">
              <a:latin typeface="Acumin Pro" panose="020B0504020202020204" pitchFamily="34" charset="77"/>
            </a:endParaRPr>
          </a:p>
        </p:txBody>
      </p:sp>
      <p:sp>
        <p:nvSpPr>
          <p:cNvPr id="8" name="SIMCo triangle">
            <a:extLst>
              <a:ext uri="{FF2B5EF4-FFF2-40B4-BE49-F238E27FC236}">
                <a16:creationId xmlns:a16="http://schemas.microsoft.com/office/drawing/2014/main" id="{AC0F446B-5693-839D-DA28-703921776E73}"/>
              </a:ext>
            </a:extLst>
          </p:cNvPr>
          <p:cNvSpPr/>
          <p:nvPr userDrawn="1"/>
        </p:nvSpPr>
        <p:spPr>
          <a:xfrm>
            <a:off x="4969185" y="1789694"/>
            <a:ext cx="5105399" cy="506830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lnTo>
                  <a:pt x="10800" y="0"/>
                </a:lnTo>
                <a:close/>
              </a:path>
            </a:pathLst>
          </a:custGeom>
          <a:solidFill>
            <a:schemeClr val="accent6"/>
          </a:solidFill>
          <a:ln w="12700">
            <a:miter lim="400000"/>
          </a:ln>
        </p:spPr>
        <p:txBody>
          <a:bodyPr lIns="25400" tIns="25400" rIns="25400" bIns="25400" anchor="ctr"/>
          <a:lstStyle/>
          <a:p>
            <a:pPr defTabSz="412750">
              <a:spcBef>
                <a:spcPts val="0"/>
              </a:spcBef>
              <a:defRPr sz="3200">
                <a:solidFill>
                  <a:srgbClr val="FFFFFF"/>
                </a:solidFill>
                <a:latin typeface="Helvetica Neue Medium"/>
                <a:ea typeface="Helvetica Neue Medium"/>
                <a:cs typeface="Helvetica Neue Medium"/>
                <a:sym typeface="Helvetica Neue Medium"/>
              </a:defRPr>
            </a:pPr>
            <a:endParaRPr sz="1600" b="0" i="0">
              <a:latin typeface="Acumin Pro" panose="020B0504020202020204" pitchFamily="34" charset="77"/>
            </a:endParaRPr>
          </a:p>
        </p:txBody>
      </p:sp>
      <p:sp>
        <p:nvSpPr>
          <p:cNvPr id="4" name="Footer Placeholder 3">
            <a:extLst>
              <a:ext uri="{FF2B5EF4-FFF2-40B4-BE49-F238E27FC236}">
                <a16:creationId xmlns:a16="http://schemas.microsoft.com/office/drawing/2014/main" id="{906BDBB3-F026-6CF6-2E4B-B0B6ABDE921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66D6E8A-7474-90AC-71EF-FB3CF73344F2}"/>
              </a:ext>
            </a:extLst>
          </p:cNvPr>
          <p:cNvSpPr>
            <a:spLocks noGrp="1"/>
          </p:cNvSpPr>
          <p:nvPr>
            <p:ph type="sldNum" sz="quarter" idx="12"/>
          </p:nvPr>
        </p:nvSpPr>
        <p:spPr/>
        <p:txBody>
          <a:bodyPr/>
          <a:lstStyle/>
          <a:p>
            <a:fld id="{8A2F0340-834D-A34C-98FF-92ACFDED6CE1}" type="slidenum">
              <a:rPr lang="en-GB" smtClean="0"/>
              <a:t>‹#›</a:t>
            </a:fld>
            <a:endParaRPr lang="en-GB"/>
          </a:p>
        </p:txBody>
      </p:sp>
      <p:sp>
        <p:nvSpPr>
          <p:cNvPr id="3" name="Title 1">
            <a:extLst>
              <a:ext uri="{FF2B5EF4-FFF2-40B4-BE49-F238E27FC236}">
                <a16:creationId xmlns:a16="http://schemas.microsoft.com/office/drawing/2014/main" id="{F4E9FEEB-A351-B7CA-7A6B-E6165B2EAA64}"/>
              </a:ext>
            </a:extLst>
          </p:cNvPr>
          <p:cNvSpPr>
            <a:spLocks noGrp="1"/>
          </p:cNvSpPr>
          <p:nvPr>
            <p:ph type="title"/>
          </p:nvPr>
        </p:nvSpPr>
        <p:spPr>
          <a:xfrm>
            <a:off x="933616" y="1221589"/>
            <a:ext cx="5257800" cy="365125"/>
          </a:xfrm>
        </p:spPr>
        <p:txBody>
          <a:bodyPr anchor="t">
            <a:noAutofit/>
          </a:bodyPr>
          <a:lstStyle>
            <a:lvl1pPr>
              <a:defRPr sz="1800"/>
            </a:lvl1pPr>
          </a:lstStyle>
          <a:p>
            <a:r>
              <a:rPr lang="en-GB"/>
              <a:t>Click to edit Master title style</a:t>
            </a:r>
          </a:p>
        </p:txBody>
      </p:sp>
      <p:sp>
        <p:nvSpPr>
          <p:cNvPr id="9" name="Text Placeholder 7">
            <a:extLst>
              <a:ext uri="{FF2B5EF4-FFF2-40B4-BE49-F238E27FC236}">
                <a16:creationId xmlns:a16="http://schemas.microsoft.com/office/drawing/2014/main" id="{84FCAE06-E111-FE8C-45FB-3E9BA26D26F0}"/>
              </a:ext>
            </a:extLst>
          </p:cNvPr>
          <p:cNvSpPr>
            <a:spLocks noGrp="1"/>
          </p:cNvSpPr>
          <p:nvPr>
            <p:ph type="body" sz="quarter" idx="24"/>
          </p:nvPr>
        </p:nvSpPr>
        <p:spPr>
          <a:xfrm>
            <a:off x="930275" y="1773238"/>
            <a:ext cx="4046538" cy="4206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782386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btitle + Text 02">
    <p:spTree>
      <p:nvGrpSpPr>
        <p:cNvPr id="1" name=""/>
        <p:cNvGrpSpPr/>
        <p:nvPr/>
      </p:nvGrpSpPr>
      <p:grpSpPr>
        <a:xfrm>
          <a:off x="0" y="0"/>
          <a:ext cx="0" cy="0"/>
          <a:chOff x="0" y="0"/>
          <a:chExt cx="0" cy="0"/>
        </a:xfrm>
      </p:grpSpPr>
      <p:sp>
        <p:nvSpPr>
          <p:cNvPr id="5" name="Picture Placeholder 11">
            <a:extLst>
              <a:ext uri="{FF2B5EF4-FFF2-40B4-BE49-F238E27FC236}">
                <a16:creationId xmlns:a16="http://schemas.microsoft.com/office/drawing/2014/main" id="{B0659E66-DCDD-E8DB-AF10-FE50E49685C9}"/>
              </a:ext>
            </a:extLst>
          </p:cNvPr>
          <p:cNvSpPr>
            <a:spLocks noGrp="1"/>
          </p:cNvSpPr>
          <p:nvPr>
            <p:ph type="pic" sz="quarter" idx="23"/>
          </p:nvPr>
        </p:nvSpPr>
        <p:spPr>
          <a:xfrm>
            <a:off x="6000750" y="0"/>
            <a:ext cx="6191251" cy="6858000"/>
          </a:xfrm>
          <a:custGeom>
            <a:avLst/>
            <a:gdLst>
              <a:gd name="connsiteX0" fmla="*/ 1762888 w 5625503"/>
              <a:gd name="connsiteY0" fmla="*/ 0 h 6858000"/>
              <a:gd name="connsiteX1" fmla="*/ 5625503 w 5625503"/>
              <a:gd name="connsiteY1" fmla="*/ 0 h 6858000"/>
              <a:gd name="connsiteX2" fmla="*/ 5625503 w 5625503"/>
              <a:gd name="connsiteY2" fmla="*/ 6858000 h 6858000"/>
              <a:gd name="connsiteX3" fmla="*/ 0 w 562550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625503" h="6858000">
                <a:moveTo>
                  <a:pt x="1762888" y="0"/>
                </a:moveTo>
                <a:lnTo>
                  <a:pt x="5625503" y="0"/>
                </a:lnTo>
                <a:lnTo>
                  <a:pt x="5625503" y="6858000"/>
                </a:lnTo>
                <a:lnTo>
                  <a:pt x="0" y="6858000"/>
                </a:lnTo>
                <a:close/>
              </a:path>
            </a:pathLst>
          </a:custGeom>
        </p:spPr>
        <p:txBody>
          <a:bodyPr wrap="square">
            <a:noAutofit/>
          </a:bodyPr>
          <a:lstStyle>
            <a:lvl1pPr>
              <a:defRPr lang="uk-UA"/>
            </a:lvl1pPr>
          </a:lstStyle>
          <a:p>
            <a:endParaRPr lang="uk-UA"/>
          </a:p>
        </p:txBody>
      </p:sp>
      <p:sp>
        <p:nvSpPr>
          <p:cNvPr id="6" name="SIMCo triangle">
            <a:extLst>
              <a:ext uri="{FF2B5EF4-FFF2-40B4-BE49-F238E27FC236}">
                <a16:creationId xmlns:a16="http://schemas.microsoft.com/office/drawing/2014/main" id="{E79A7F97-7910-085C-A11C-8B9E920FFDEB}"/>
              </a:ext>
            </a:extLst>
          </p:cNvPr>
          <p:cNvSpPr/>
          <p:nvPr userDrawn="1"/>
        </p:nvSpPr>
        <p:spPr>
          <a:xfrm>
            <a:off x="5260838" y="4533900"/>
            <a:ext cx="2831601" cy="232410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lnTo>
                  <a:pt x="10800" y="0"/>
                </a:lnTo>
                <a:close/>
              </a:path>
            </a:pathLst>
          </a:custGeom>
          <a:solidFill>
            <a:schemeClr val="accent6"/>
          </a:solidFill>
          <a:ln w="12700">
            <a:miter lim="400000"/>
          </a:ln>
        </p:spPr>
        <p:txBody>
          <a:bodyPr lIns="25400" tIns="25400" rIns="25400" bIns="25400" anchor="ctr"/>
          <a:lstStyle/>
          <a:p>
            <a:pPr defTabSz="412750">
              <a:spcBef>
                <a:spcPts val="0"/>
              </a:spcBef>
              <a:defRPr sz="3200">
                <a:solidFill>
                  <a:srgbClr val="FFFFFF"/>
                </a:solidFill>
                <a:latin typeface="Helvetica Neue Medium"/>
                <a:ea typeface="Helvetica Neue Medium"/>
                <a:cs typeface="Helvetica Neue Medium"/>
                <a:sym typeface="Helvetica Neue Medium"/>
              </a:defRPr>
            </a:pPr>
            <a:endParaRPr sz="1600" b="0" i="0">
              <a:latin typeface="Acumin Pro" panose="020B0504020202020204" pitchFamily="34" charset="77"/>
            </a:endParaRPr>
          </a:p>
        </p:txBody>
      </p:sp>
      <p:sp>
        <p:nvSpPr>
          <p:cNvPr id="3" name="Footer Placeholder 2">
            <a:extLst>
              <a:ext uri="{FF2B5EF4-FFF2-40B4-BE49-F238E27FC236}">
                <a16:creationId xmlns:a16="http://schemas.microsoft.com/office/drawing/2014/main" id="{798531EB-A9A7-2A6C-129E-CAD19D0ED9D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3570037-2839-FD5E-A325-F5D6120BFF1C}"/>
              </a:ext>
            </a:extLst>
          </p:cNvPr>
          <p:cNvSpPr>
            <a:spLocks noGrp="1"/>
          </p:cNvSpPr>
          <p:nvPr>
            <p:ph type="sldNum" sz="quarter" idx="12"/>
          </p:nvPr>
        </p:nvSpPr>
        <p:spPr/>
        <p:txBody>
          <a:bodyPr/>
          <a:lstStyle/>
          <a:p>
            <a:fld id="{8A2F0340-834D-A34C-98FF-92ACFDED6CE1}" type="slidenum">
              <a:rPr lang="en-GB" smtClean="0"/>
              <a:t>‹#›</a:t>
            </a:fld>
            <a:endParaRPr lang="en-GB"/>
          </a:p>
        </p:txBody>
      </p:sp>
      <p:sp>
        <p:nvSpPr>
          <p:cNvPr id="7" name="Title 1">
            <a:extLst>
              <a:ext uri="{FF2B5EF4-FFF2-40B4-BE49-F238E27FC236}">
                <a16:creationId xmlns:a16="http://schemas.microsoft.com/office/drawing/2014/main" id="{708B17CB-7FB4-B417-B419-51D100C1409F}"/>
              </a:ext>
            </a:extLst>
          </p:cNvPr>
          <p:cNvSpPr>
            <a:spLocks noGrp="1"/>
          </p:cNvSpPr>
          <p:nvPr>
            <p:ph type="title"/>
          </p:nvPr>
        </p:nvSpPr>
        <p:spPr>
          <a:xfrm>
            <a:off x="933616" y="1221589"/>
            <a:ext cx="5257800" cy="365125"/>
          </a:xfrm>
        </p:spPr>
        <p:txBody>
          <a:bodyPr anchor="t">
            <a:noAutofit/>
          </a:bodyPr>
          <a:lstStyle>
            <a:lvl1pPr>
              <a:defRPr sz="1800"/>
            </a:lvl1pPr>
          </a:lstStyle>
          <a:p>
            <a:r>
              <a:rPr lang="en-GB"/>
              <a:t>Click to edit Master title style</a:t>
            </a:r>
          </a:p>
        </p:txBody>
      </p:sp>
      <p:sp>
        <p:nvSpPr>
          <p:cNvPr id="8" name="Text Placeholder 7">
            <a:extLst>
              <a:ext uri="{FF2B5EF4-FFF2-40B4-BE49-F238E27FC236}">
                <a16:creationId xmlns:a16="http://schemas.microsoft.com/office/drawing/2014/main" id="{E1C10A69-553A-E1D1-DFD3-31B1FFAC5E20}"/>
              </a:ext>
            </a:extLst>
          </p:cNvPr>
          <p:cNvSpPr>
            <a:spLocks noGrp="1"/>
          </p:cNvSpPr>
          <p:nvPr>
            <p:ph type="body" sz="quarter" idx="24"/>
          </p:nvPr>
        </p:nvSpPr>
        <p:spPr>
          <a:xfrm>
            <a:off x="930275" y="1773238"/>
            <a:ext cx="4046538" cy="4206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0193165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BCA14-111C-1C6B-FAC7-4F6F81B21840}"/>
              </a:ext>
            </a:extLst>
          </p:cNvPr>
          <p:cNvSpPr>
            <a:spLocks noGrp="1"/>
          </p:cNvSpPr>
          <p:nvPr>
            <p:ph type="title"/>
          </p:nvPr>
        </p:nvSpPr>
        <p:spPr>
          <a:xfrm>
            <a:off x="839788" y="987425"/>
            <a:ext cx="3932237" cy="582614"/>
          </a:xfrm>
        </p:spPr>
        <p:txBody>
          <a:bodyPr anchor="t">
            <a:normAutofit/>
          </a:bodyPr>
          <a:lstStyle>
            <a:lvl1pPr>
              <a:defRPr sz="2000"/>
            </a:lvl1pPr>
          </a:lstStyle>
          <a:p>
            <a:r>
              <a:rPr lang="en-GB"/>
              <a:t>Click to edit Master title style</a:t>
            </a:r>
          </a:p>
        </p:txBody>
      </p:sp>
      <p:sp>
        <p:nvSpPr>
          <p:cNvPr id="3" name="Content Placeholder 2">
            <a:extLst>
              <a:ext uri="{FF2B5EF4-FFF2-40B4-BE49-F238E27FC236}">
                <a16:creationId xmlns:a16="http://schemas.microsoft.com/office/drawing/2014/main" id="{AAB71628-4768-E2FC-0457-3BAA14AC684F}"/>
              </a:ext>
            </a:extLst>
          </p:cNvPr>
          <p:cNvSpPr>
            <a:spLocks noGrp="1"/>
          </p:cNvSpPr>
          <p:nvPr>
            <p:ph idx="1"/>
          </p:nvPr>
        </p:nvSpPr>
        <p:spPr>
          <a:xfrm>
            <a:off x="5183188" y="987425"/>
            <a:ext cx="6172200" cy="4873625"/>
          </a:xfrm>
        </p:spPr>
        <p:txBody>
          <a:bodyPr>
            <a:normAutofit/>
          </a:bodyPr>
          <a:lstStyle>
            <a:lvl1pPr>
              <a:defRPr sz="1200"/>
            </a:lvl1pPr>
            <a:lvl2pPr>
              <a:defRPr sz="1200"/>
            </a:lvl2pPr>
            <a:lvl3pPr>
              <a:defRPr sz="1200"/>
            </a:lvl3pPr>
            <a:lvl4pPr>
              <a:defRPr sz="1200"/>
            </a:lvl4pPr>
            <a:lvl5pPr>
              <a:defRPr sz="12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A4251804-67FA-E808-0E05-B12C268E1D51}"/>
              </a:ext>
            </a:extLst>
          </p:cNvPr>
          <p:cNvSpPr>
            <a:spLocks noGrp="1"/>
          </p:cNvSpPr>
          <p:nvPr>
            <p:ph type="body" sz="half" idx="2"/>
          </p:nvPr>
        </p:nvSpPr>
        <p:spPr>
          <a:xfrm>
            <a:off x="839788" y="1740529"/>
            <a:ext cx="3932237" cy="413004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6" name="Footer Placeholder 5">
            <a:extLst>
              <a:ext uri="{FF2B5EF4-FFF2-40B4-BE49-F238E27FC236}">
                <a16:creationId xmlns:a16="http://schemas.microsoft.com/office/drawing/2014/main" id="{50E00C52-45F4-F502-87CD-0D54032750D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371C8EA-CCFC-2AD0-E8F7-E0C1CCCCF0CE}"/>
              </a:ext>
            </a:extLst>
          </p:cNvPr>
          <p:cNvSpPr>
            <a:spLocks noGrp="1"/>
          </p:cNvSpPr>
          <p:nvPr>
            <p:ph type="sldNum" sz="quarter" idx="12"/>
          </p:nvPr>
        </p:nvSpPr>
        <p:spPr/>
        <p:txBody>
          <a:bodyPr/>
          <a:lstStyle/>
          <a:p>
            <a:fld id="{8A2F0340-834D-A34C-98FF-92ACFDED6CE1}" type="slidenum">
              <a:rPr lang="en-GB" smtClean="0"/>
              <a:t>‹#›</a:t>
            </a:fld>
            <a:endParaRPr lang="en-GB"/>
          </a:p>
        </p:txBody>
      </p:sp>
    </p:spTree>
    <p:extLst>
      <p:ext uri="{BB962C8B-B14F-4D97-AF65-F5344CB8AC3E}">
        <p14:creationId xmlns:p14="http://schemas.microsoft.com/office/powerpoint/2010/main" val="512534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6F1ED-2030-D2AC-69E9-71B8904833AD}"/>
              </a:ext>
            </a:extLst>
          </p:cNvPr>
          <p:cNvSpPr>
            <a:spLocks noGrp="1"/>
          </p:cNvSpPr>
          <p:nvPr>
            <p:ph type="title"/>
          </p:nvPr>
        </p:nvSpPr>
        <p:spPr>
          <a:xfrm>
            <a:off x="839788" y="987425"/>
            <a:ext cx="3932237" cy="678414"/>
          </a:xfrm>
        </p:spPr>
        <p:txBody>
          <a:bodyPr anchor="t">
            <a:normAutofit/>
          </a:bodyPr>
          <a:lstStyle>
            <a:lvl1pPr>
              <a:defRPr sz="2000"/>
            </a:lvl1pPr>
          </a:lstStyle>
          <a:p>
            <a:r>
              <a:rPr lang="en-GB"/>
              <a:t>Click to edit Master title style</a:t>
            </a:r>
          </a:p>
        </p:txBody>
      </p:sp>
      <p:sp>
        <p:nvSpPr>
          <p:cNvPr id="3" name="Picture Placeholder 2">
            <a:extLst>
              <a:ext uri="{FF2B5EF4-FFF2-40B4-BE49-F238E27FC236}">
                <a16:creationId xmlns:a16="http://schemas.microsoft.com/office/drawing/2014/main" id="{BCF6185C-A7B8-554B-03CB-4EB63F1243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5FF38BF-34A6-488E-7469-D2FD968243EB}"/>
              </a:ext>
            </a:extLst>
          </p:cNvPr>
          <p:cNvSpPr>
            <a:spLocks noGrp="1"/>
          </p:cNvSpPr>
          <p:nvPr>
            <p:ph type="body" sz="half" idx="2"/>
          </p:nvPr>
        </p:nvSpPr>
        <p:spPr>
          <a:xfrm>
            <a:off x="839788" y="1984972"/>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6" name="Footer Placeholder 5">
            <a:extLst>
              <a:ext uri="{FF2B5EF4-FFF2-40B4-BE49-F238E27FC236}">
                <a16:creationId xmlns:a16="http://schemas.microsoft.com/office/drawing/2014/main" id="{683E77ED-6A6B-A1FE-34BD-677848FE694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7899BD1-433E-2C0C-A355-86F9B4EA44A4}"/>
              </a:ext>
            </a:extLst>
          </p:cNvPr>
          <p:cNvSpPr>
            <a:spLocks noGrp="1"/>
          </p:cNvSpPr>
          <p:nvPr>
            <p:ph type="sldNum" sz="quarter" idx="12"/>
          </p:nvPr>
        </p:nvSpPr>
        <p:spPr/>
        <p:txBody>
          <a:bodyPr/>
          <a:lstStyle/>
          <a:p>
            <a:fld id="{8A2F0340-834D-A34C-98FF-92ACFDED6CE1}" type="slidenum">
              <a:rPr lang="en-GB" smtClean="0"/>
              <a:t>‹#›</a:t>
            </a:fld>
            <a:endParaRPr lang="en-GB"/>
          </a:p>
        </p:txBody>
      </p:sp>
    </p:spTree>
    <p:extLst>
      <p:ext uri="{BB962C8B-B14F-4D97-AF65-F5344CB8AC3E}">
        <p14:creationId xmlns:p14="http://schemas.microsoft.com/office/powerpoint/2010/main" val="34036984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D8DFF-4910-C56C-C50C-26D0CC1B0DE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B6A0796-43D6-679D-BC44-52E14F736E1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8735C9B9-3A2F-AF94-3FE6-40D8C860BF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4B9794-D81B-D942-01F7-693B45ABF0C9}"/>
              </a:ext>
            </a:extLst>
          </p:cNvPr>
          <p:cNvSpPr>
            <a:spLocks noGrp="1"/>
          </p:cNvSpPr>
          <p:nvPr>
            <p:ph type="sldNum" sz="quarter" idx="12"/>
          </p:nvPr>
        </p:nvSpPr>
        <p:spPr/>
        <p:txBody>
          <a:bodyPr/>
          <a:lstStyle/>
          <a:p>
            <a:fld id="{64910AEB-456F-F747-A2E7-6BF44D9D06D9}" type="slidenum">
              <a:rPr lang="en-GB" smtClean="0"/>
              <a:t>‹#›</a:t>
            </a:fld>
            <a:endParaRPr lang="en-GB"/>
          </a:p>
        </p:txBody>
      </p:sp>
    </p:spTree>
    <p:extLst>
      <p:ext uri="{BB962C8B-B14F-4D97-AF65-F5344CB8AC3E}">
        <p14:creationId xmlns:p14="http://schemas.microsoft.com/office/powerpoint/2010/main" val="6386786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122D0-92FF-335C-EC95-4BD4EE56BB8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5BC58FA-7A02-97AA-8E9F-64F0A4167F1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CDF4B60-7F46-2B81-1297-4517D3C950C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a:extLst>
              <a:ext uri="{FF2B5EF4-FFF2-40B4-BE49-F238E27FC236}">
                <a16:creationId xmlns:a16="http://schemas.microsoft.com/office/drawing/2014/main" id="{62800300-1C95-58BF-8A3D-9F9449AD8E8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2597BAC-2152-23DE-2452-2C3628781BB5}"/>
              </a:ext>
            </a:extLst>
          </p:cNvPr>
          <p:cNvSpPr>
            <a:spLocks noGrp="1"/>
          </p:cNvSpPr>
          <p:nvPr>
            <p:ph type="sldNum" sz="quarter" idx="12"/>
          </p:nvPr>
        </p:nvSpPr>
        <p:spPr/>
        <p:txBody>
          <a:bodyPr/>
          <a:lstStyle/>
          <a:p>
            <a:fld id="{64910AEB-456F-F747-A2E7-6BF44D9D06D9}" type="slidenum">
              <a:rPr lang="en-GB" smtClean="0"/>
              <a:t>‹#›</a:t>
            </a:fld>
            <a:endParaRPr lang="en-GB"/>
          </a:p>
        </p:txBody>
      </p:sp>
    </p:spTree>
    <p:extLst>
      <p:ext uri="{BB962C8B-B14F-4D97-AF65-F5344CB8AC3E}">
        <p14:creationId xmlns:p14="http://schemas.microsoft.com/office/powerpoint/2010/main" val="173143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85048-211F-5A64-25AC-9F7C314CF687}"/>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DF3E67F1-2C39-C0AB-59D3-D92F9F37F0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67B11EE-7220-0E7F-2AA2-9B4BF7B808C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5E5D1A71-BCA7-2942-1075-61CACC848B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7259F70-AA7A-69AE-12F0-6C8A15A6F3F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Footer Placeholder 7">
            <a:extLst>
              <a:ext uri="{FF2B5EF4-FFF2-40B4-BE49-F238E27FC236}">
                <a16:creationId xmlns:a16="http://schemas.microsoft.com/office/drawing/2014/main" id="{E2CF9729-7FFD-B059-CFEE-F0460994464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E398D20-DDF0-C200-035F-470639B497D3}"/>
              </a:ext>
            </a:extLst>
          </p:cNvPr>
          <p:cNvSpPr>
            <a:spLocks noGrp="1"/>
          </p:cNvSpPr>
          <p:nvPr>
            <p:ph type="sldNum" sz="quarter" idx="12"/>
          </p:nvPr>
        </p:nvSpPr>
        <p:spPr/>
        <p:txBody>
          <a:bodyPr/>
          <a:lstStyle/>
          <a:p>
            <a:fld id="{64910AEB-456F-F747-A2E7-6BF44D9D06D9}" type="slidenum">
              <a:rPr lang="en-GB" smtClean="0"/>
              <a:t>‹#›</a:t>
            </a:fld>
            <a:endParaRPr lang="en-GB"/>
          </a:p>
        </p:txBody>
      </p:sp>
    </p:spTree>
    <p:extLst>
      <p:ext uri="{BB962C8B-B14F-4D97-AF65-F5344CB8AC3E}">
        <p14:creationId xmlns:p14="http://schemas.microsoft.com/office/powerpoint/2010/main" val="183847437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ase Studi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D81DC-DA8F-5D6D-B122-177B14711DF9}"/>
              </a:ext>
            </a:extLst>
          </p:cNvPr>
          <p:cNvSpPr>
            <a:spLocks noGrp="1"/>
          </p:cNvSpPr>
          <p:nvPr>
            <p:ph type="title"/>
          </p:nvPr>
        </p:nvSpPr>
        <p:spPr/>
        <p:txBody>
          <a:bodyPr/>
          <a:lstStyle/>
          <a:p>
            <a:r>
              <a:rPr lang="en-GB"/>
              <a:t>Click to edit Master title style</a:t>
            </a:r>
          </a:p>
        </p:txBody>
      </p:sp>
      <p:sp>
        <p:nvSpPr>
          <p:cNvPr id="4" name="Footer Placeholder 3">
            <a:extLst>
              <a:ext uri="{FF2B5EF4-FFF2-40B4-BE49-F238E27FC236}">
                <a16:creationId xmlns:a16="http://schemas.microsoft.com/office/drawing/2014/main" id="{D964AB4F-8442-E640-D5F1-D2AED186FE6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8F847E4-0A16-081C-9DF3-8ACEF389608F}"/>
              </a:ext>
            </a:extLst>
          </p:cNvPr>
          <p:cNvSpPr>
            <a:spLocks noGrp="1"/>
          </p:cNvSpPr>
          <p:nvPr>
            <p:ph type="sldNum" sz="quarter" idx="12"/>
          </p:nvPr>
        </p:nvSpPr>
        <p:spPr/>
        <p:txBody>
          <a:bodyPr/>
          <a:lstStyle/>
          <a:p>
            <a:fld id="{64910AEB-456F-F747-A2E7-6BF44D9D06D9}" type="slidenum">
              <a:rPr lang="en-GB" smtClean="0"/>
              <a:t>‹#›</a:t>
            </a:fld>
            <a:endParaRPr lang="en-GB"/>
          </a:p>
        </p:txBody>
      </p:sp>
      <p:sp>
        <p:nvSpPr>
          <p:cNvPr id="7" name="Content Placeholder 2">
            <a:extLst>
              <a:ext uri="{FF2B5EF4-FFF2-40B4-BE49-F238E27FC236}">
                <a16:creationId xmlns:a16="http://schemas.microsoft.com/office/drawing/2014/main" id="{B563F77E-3EED-EEA8-BAB1-FCA56756CC6E}"/>
              </a:ext>
            </a:extLst>
          </p:cNvPr>
          <p:cNvSpPr>
            <a:spLocks noGrp="1"/>
          </p:cNvSpPr>
          <p:nvPr>
            <p:ph sz="half" idx="1"/>
          </p:nvPr>
        </p:nvSpPr>
        <p:spPr>
          <a:xfrm>
            <a:off x="838200" y="3586270"/>
            <a:ext cx="2944761" cy="2239144"/>
          </a:xfrm>
        </p:spPr>
        <p:txBody>
          <a:bodyPr>
            <a:norm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Picture Placeholder 8">
            <a:extLst>
              <a:ext uri="{FF2B5EF4-FFF2-40B4-BE49-F238E27FC236}">
                <a16:creationId xmlns:a16="http://schemas.microsoft.com/office/drawing/2014/main" id="{EFB81B34-7838-5C3B-2475-50C24505BF06}"/>
              </a:ext>
            </a:extLst>
          </p:cNvPr>
          <p:cNvSpPr>
            <a:spLocks noGrp="1"/>
          </p:cNvSpPr>
          <p:nvPr>
            <p:ph type="pic" sz="quarter" idx="13"/>
          </p:nvPr>
        </p:nvSpPr>
        <p:spPr>
          <a:xfrm>
            <a:off x="838200" y="1695450"/>
            <a:ext cx="2944813" cy="1733550"/>
          </a:xfrm>
          <a:ln w="6350">
            <a:solidFill>
              <a:schemeClr val="bg1">
                <a:lumMod val="75000"/>
              </a:schemeClr>
            </a:solidFill>
          </a:ln>
        </p:spPr>
        <p:txBody>
          <a:bodyPr/>
          <a:lstStyle/>
          <a:p>
            <a:endParaRPr lang="en-GB"/>
          </a:p>
        </p:txBody>
      </p:sp>
      <p:sp>
        <p:nvSpPr>
          <p:cNvPr id="10" name="Content Placeholder 2">
            <a:extLst>
              <a:ext uri="{FF2B5EF4-FFF2-40B4-BE49-F238E27FC236}">
                <a16:creationId xmlns:a16="http://schemas.microsoft.com/office/drawing/2014/main" id="{3D4445A8-BA88-67EC-D596-361B372DD978}"/>
              </a:ext>
            </a:extLst>
          </p:cNvPr>
          <p:cNvSpPr>
            <a:spLocks noGrp="1"/>
          </p:cNvSpPr>
          <p:nvPr>
            <p:ph sz="half" idx="14"/>
          </p:nvPr>
        </p:nvSpPr>
        <p:spPr>
          <a:xfrm>
            <a:off x="4623645" y="3586270"/>
            <a:ext cx="2944761" cy="2239144"/>
          </a:xfrm>
        </p:spPr>
        <p:txBody>
          <a:bodyPr>
            <a:norm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Picture Placeholder 8">
            <a:extLst>
              <a:ext uri="{FF2B5EF4-FFF2-40B4-BE49-F238E27FC236}">
                <a16:creationId xmlns:a16="http://schemas.microsoft.com/office/drawing/2014/main" id="{4957F418-73E5-E9AB-31D9-C2A4066B4283}"/>
              </a:ext>
            </a:extLst>
          </p:cNvPr>
          <p:cNvSpPr>
            <a:spLocks noGrp="1"/>
          </p:cNvSpPr>
          <p:nvPr>
            <p:ph type="pic" sz="quarter" idx="15"/>
          </p:nvPr>
        </p:nvSpPr>
        <p:spPr>
          <a:xfrm>
            <a:off x="4623619" y="1695450"/>
            <a:ext cx="2944813" cy="1733550"/>
          </a:xfrm>
          <a:ln w="6350">
            <a:solidFill>
              <a:schemeClr val="bg1">
                <a:lumMod val="75000"/>
              </a:schemeClr>
            </a:solidFill>
          </a:ln>
        </p:spPr>
        <p:txBody>
          <a:bodyPr/>
          <a:lstStyle/>
          <a:p>
            <a:endParaRPr lang="en-GB"/>
          </a:p>
        </p:txBody>
      </p:sp>
      <p:sp>
        <p:nvSpPr>
          <p:cNvPr id="13" name="Content Placeholder 2">
            <a:extLst>
              <a:ext uri="{FF2B5EF4-FFF2-40B4-BE49-F238E27FC236}">
                <a16:creationId xmlns:a16="http://schemas.microsoft.com/office/drawing/2014/main" id="{E9E2C1F6-1EBF-B3CE-5836-D5855E6C5D77}"/>
              </a:ext>
            </a:extLst>
          </p:cNvPr>
          <p:cNvSpPr>
            <a:spLocks noGrp="1"/>
          </p:cNvSpPr>
          <p:nvPr>
            <p:ph sz="half" idx="16"/>
          </p:nvPr>
        </p:nvSpPr>
        <p:spPr>
          <a:xfrm>
            <a:off x="8406607" y="3586270"/>
            <a:ext cx="2944761" cy="2239144"/>
          </a:xfrm>
        </p:spPr>
        <p:txBody>
          <a:bodyPr>
            <a:norm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4" name="Picture Placeholder 8">
            <a:extLst>
              <a:ext uri="{FF2B5EF4-FFF2-40B4-BE49-F238E27FC236}">
                <a16:creationId xmlns:a16="http://schemas.microsoft.com/office/drawing/2014/main" id="{21D0AB07-CF3B-B5A3-391C-EC342A391113}"/>
              </a:ext>
            </a:extLst>
          </p:cNvPr>
          <p:cNvSpPr>
            <a:spLocks noGrp="1"/>
          </p:cNvSpPr>
          <p:nvPr>
            <p:ph type="pic" sz="quarter" idx="17"/>
          </p:nvPr>
        </p:nvSpPr>
        <p:spPr>
          <a:xfrm>
            <a:off x="8406581" y="1695450"/>
            <a:ext cx="2944813" cy="1733550"/>
          </a:xfrm>
          <a:ln w="6350">
            <a:solidFill>
              <a:schemeClr val="bg1">
                <a:lumMod val="75000"/>
              </a:schemeClr>
            </a:solidFill>
          </a:ln>
        </p:spPr>
        <p:txBody>
          <a:bodyPr/>
          <a:lstStyle/>
          <a:p>
            <a:endParaRPr lang="en-GB"/>
          </a:p>
        </p:txBody>
      </p:sp>
      <p:sp>
        <p:nvSpPr>
          <p:cNvPr id="16" name="Text Placeholder 15">
            <a:extLst>
              <a:ext uri="{FF2B5EF4-FFF2-40B4-BE49-F238E27FC236}">
                <a16:creationId xmlns:a16="http://schemas.microsoft.com/office/drawing/2014/main" id="{D0ACB274-03AC-6F44-CCF6-FA4111F54DCE}"/>
              </a:ext>
            </a:extLst>
          </p:cNvPr>
          <p:cNvSpPr>
            <a:spLocks noGrp="1"/>
          </p:cNvSpPr>
          <p:nvPr>
            <p:ph type="body" sz="quarter" idx="18"/>
          </p:nvPr>
        </p:nvSpPr>
        <p:spPr>
          <a:xfrm>
            <a:off x="838200" y="1141305"/>
            <a:ext cx="2944813" cy="396875"/>
          </a:xfrm>
          <a:solidFill>
            <a:schemeClr val="accent6">
              <a:lumMod val="60000"/>
              <a:lumOff val="40000"/>
            </a:schemeClr>
          </a:solidFill>
        </p:spPr>
        <p:txBody>
          <a:bodyPr anchor="ctr"/>
          <a:lstStyle>
            <a:lvl1pPr marL="0" indent="0" algn="ctr">
              <a:buNone/>
              <a:defRPr b="1" i="0">
                <a:latin typeface="Avenir Medium" panose="02000503020000020003" pitchFamily="2" charset="0"/>
              </a:defRPr>
            </a:lvl1pPr>
            <a:lvl2pPr marL="457200" indent="0" algn="ctr">
              <a:buNone/>
              <a:defRPr b="1" i="0">
                <a:latin typeface="Avenir Medium" panose="02000503020000020003" pitchFamily="2" charset="0"/>
              </a:defRPr>
            </a:lvl2pPr>
            <a:lvl3pPr marL="914400" indent="0" algn="ctr">
              <a:buNone/>
              <a:defRPr b="1" i="0">
                <a:latin typeface="Avenir Medium" panose="02000503020000020003" pitchFamily="2" charset="0"/>
              </a:defRPr>
            </a:lvl3pPr>
            <a:lvl4pPr marL="1371600" indent="0" algn="ctr">
              <a:buNone/>
              <a:defRPr b="1" i="0">
                <a:latin typeface="Avenir Medium" panose="02000503020000020003" pitchFamily="2" charset="0"/>
              </a:defRPr>
            </a:lvl4pPr>
            <a:lvl5pPr marL="1828800" indent="0" algn="ctr">
              <a:buNone/>
              <a:defRPr b="1" i="0">
                <a:latin typeface="Avenir Medium" panose="02000503020000020003"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8" name="Text Placeholder 17">
            <a:extLst>
              <a:ext uri="{FF2B5EF4-FFF2-40B4-BE49-F238E27FC236}">
                <a16:creationId xmlns:a16="http://schemas.microsoft.com/office/drawing/2014/main" id="{004117E7-5818-EC87-54A2-53CEE5589B09}"/>
              </a:ext>
            </a:extLst>
          </p:cNvPr>
          <p:cNvSpPr>
            <a:spLocks noGrp="1"/>
          </p:cNvSpPr>
          <p:nvPr>
            <p:ph type="body" sz="quarter" idx="19"/>
          </p:nvPr>
        </p:nvSpPr>
        <p:spPr>
          <a:xfrm>
            <a:off x="4624388" y="1141305"/>
            <a:ext cx="2943225" cy="396983"/>
          </a:xfrm>
          <a:solidFill>
            <a:schemeClr val="accent6">
              <a:lumMod val="60000"/>
              <a:lumOff val="40000"/>
            </a:schemeClr>
          </a:solidFill>
        </p:spPr>
        <p:txBody>
          <a:bodyPr anchor="ctr"/>
          <a:lstStyle>
            <a:lvl1pPr marL="0" indent="0" algn="ctr">
              <a:buNone/>
              <a:defRPr b="1" i="0">
                <a:latin typeface="Avenir Medium" panose="02000503020000020003" pitchFamily="2" charset="0"/>
              </a:defRPr>
            </a:lvl1pPr>
            <a:lvl2pPr marL="457200" indent="0" algn="ctr">
              <a:buNone/>
              <a:defRPr b="1" i="0">
                <a:latin typeface="Avenir Medium" panose="02000503020000020003" pitchFamily="2" charset="0"/>
              </a:defRPr>
            </a:lvl2pPr>
            <a:lvl3pPr marL="914400" indent="0" algn="ctr">
              <a:buNone/>
              <a:defRPr b="1" i="0">
                <a:latin typeface="Avenir Medium" panose="02000503020000020003" pitchFamily="2" charset="0"/>
              </a:defRPr>
            </a:lvl3pPr>
            <a:lvl4pPr marL="1371600" indent="0" algn="ctr">
              <a:buNone/>
              <a:defRPr b="1" i="0">
                <a:latin typeface="Avenir Medium" panose="02000503020000020003" pitchFamily="2" charset="0"/>
              </a:defRPr>
            </a:lvl4pPr>
            <a:lvl5pPr marL="1828800" indent="0" algn="ctr">
              <a:buNone/>
              <a:defRPr b="1" i="0">
                <a:latin typeface="Avenir Medium" panose="02000503020000020003"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0" name="Text Placeholder 19">
            <a:extLst>
              <a:ext uri="{FF2B5EF4-FFF2-40B4-BE49-F238E27FC236}">
                <a16:creationId xmlns:a16="http://schemas.microsoft.com/office/drawing/2014/main" id="{371C5102-682D-F6B5-3B8A-3229ED26FB1D}"/>
              </a:ext>
            </a:extLst>
          </p:cNvPr>
          <p:cNvSpPr>
            <a:spLocks noGrp="1"/>
          </p:cNvSpPr>
          <p:nvPr>
            <p:ph type="body" sz="quarter" idx="20"/>
          </p:nvPr>
        </p:nvSpPr>
        <p:spPr>
          <a:xfrm>
            <a:off x="8405813" y="1141413"/>
            <a:ext cx="2944812" cy="396875"/>
          </a:xfrm>
          <a:solidFill>
            <a:schemeClr val="accent6">
              <a:lumMod val="60000"/>
              <a:lumOff val="40000"/>
            </a:schemeClr>
          </a:solidFill>
        </p:spPr>
        <p:txBody>
          <a:bodyPr anchor="ctr"/>
          <a:lstStyle>
            <a:lvl1pPr marL="0" indent="0" algn="ctr">
              <a:buNone/>
              <a:defRPr b="1" i="0">
                <a:latin typeface="Avenir Medium" panose="02000503020000020003" pitchFamily="2" charset="0"/>
              </a:defRPr>
            </a:lvl1pPr>
            <a:lvl2pPr marL="457200" indent="0" algn="ctr">
              <a:buNone/>
              <a:defRPr b="1" i="0">
                <a:latin typeface="Avenir Medium" panose="02000503020000020003" pitchFamily="2" charset="0"/>
              </a:defRPr>
            </a:lvl2pPr>
            <a:lvl3pPr marL="914400" indent="0" algn="ctr">
              <a:buNone/>
              <a:defRPr b="1" i="0">
                <a:latin typeface="Avenir Medium" panose="02000503020000020003" pitchFamily="2" charset="0"/>
              </a:defRPr>
            </a:lvl3pPr>
            <a:lvl4pPr marL="1371600" indent="0" algn="ctr">
              <a:buNone/>
              <a:defRPr b="1" i="0">
                <a:latin typeface="Avenir Medium" panose="02000503020000020003" pitchFamily="2" charset="0"/>
              </a:defRPr>
            </a:lvl4pPr>
            <a:lvl5pPr marL="1828800" indent="0" algn="ctr">
              <a:buNone/>
              <a:defRPr b="1" i="0">
                <a:latin typeface="Avenir Medium" panose="02000503020000020003"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7146301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Subtitle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5085294-AB01-8A9A-CCCF-6B935A9A928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504F6B4-F822-B459-8BCD-F0F98073B504}"/>
              </a:ext>
            </a:extLst>
          </p:cNvPr>
          <p:cNvSpPr>
            <a:spLocks noGrp="1"/>
          </p:cNvSpPr>
          <p:nvPr>
            <p:ph type="sldNum" sz="quarter" idx="12"/>
          </p:nvPr>
        </p:nvSpPr>
        <p:spPr/>
        <p:txBody>
          <a:bodyPr/>
          <a:lstStyle/>
          <a:p>
            <a:fld id="{64910AEB-456F-F747-A2E7-6BF44D9D06D9}" type="slidenum">
              <a:rPr lang="en-GB" smtClean="0"/>
              <a:t>‹#›</a:t>
            </a:fld>
            <a:endParaRPr lang="en-GB"/>
          </a:p>
        </p:txBody>
      </p:sp>
      <p:sp>
        <p:nvSpPr>
          <p:cNvPr id="5" name="Title 1">
            <a:extLst>
              <a:ext uri="{FF2B5EF4-FFF2-40B4-BE49-F238E27FC236}">
                <a16:creationId xmlns:a16="http://schemas.microsoft.com/office/drawing/2014/main" id="{8AD1B13C-65F5-EFDA-BB21-04AEA8EB1A8E}"/>
              </a:ext>
            </a:extLst>
          </p:cNvPr>
          <p:cNvSpPr>
            <a:spLocks noGrp="1"/>
          </p:cNvSpPr>
          <p:nvPr>
            <p:ph type="title"/>
          </p:nvPr>
        </p:nvSpPr>
        <p:spPr>
          <a:xfrm>
            <a:off x="644400" y="226800"/>
            <a:ext cx="9060915" cy="560851"/>
          </a:xfrm>
        </p:spPr>
        <p:txBody>
          <a:bodyPr/>
          <a:lstStyle/>
          <a:p>
            <a:r>
              <a:rPr lang="en-GB"/>
              <a:t>Click to edit Master title style</a:t>
            </a:r>
          </a:p>
        </p:txBody>
      </p:sp>
      <p:sp>
        <p:nvSpPr>
          <p:cNvPr id="6" name="Text Placeholder 7">
            <a:extLst>
              <a:ext uri="{FF2B5EF4-FFF2-40B4-BE49-F238E27FC236}">
                <a16:creationId xmlns:a16="http://schemas.microsoft.com/office/drawing/2014/main" id="{735C2889-DDC6-15C1-1905-651725600A8F}"/>
              </a:ext>
            </a:extLst>
          </p:cNvPr>
          <p:cNvSpPr>
            <a:spLocks noGrp="1"/>
          </p:cNvSpPr>
          <p:nvPr>
            <p:ph type="body" sz="quarter" idx="24"/>
          </p:nvPr>
        </p:nvSpPr>
        <p:spPr>
          <a:xfrm>
            <a:off x="644400" y="1773238"/>
            <a:ext cx="4046538" cy="4206875"/>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ext Placeholder 7">
            <a:extLst>
              <a:ext uri="{FF2B5EF4-FFF2-40B4-BE49-F238E27FC236}">
                <a16:creationId xmlns:a16="http://schemas.microsoft.com/office/drawing/2014/main" id="{ABDC7135-C56D-6FED-4BDE-470CCDD17476}"/>
              </a:ext>
            </a:extLst>
          </p:cNvPr>
          <p:cNvSpPr>
            <a:spLocks noGrp="1"/>
          </p:cNvSpPr>
          <p:nvPr>
            <p:ph type="body" sz="quarter" idx="25"/>
          </p:nvPr>
        </p:nvSpPr>
        <p:spPr>
          <a:xfrm>
            <a:off x="644400" y="1163985"/>
            <a:ext cx="5430837" cy="468312"/>
          </a:xfrm>
        </p:spPr>
        <p:txBody>
          <a:bodyPr>
            <a:noAutofit/>
          </a:bodyPr>
          <a:lstStyle>
            <a:lvl1pPr marL="0" indent="0">
              <a:buFontTx/>
              <a:buNone/>
              <a:defRPr sz="1800" b="1" i="0">
                <a:latin typeface="Avenir Medium" panose="02000503020000020003" pitchFamily="2" charset="0"/>
              </a:defRPr>
            </a:lvl1pPr>
            <a:lvl2pPr marL="457200" indent="0">
              <a:buFontTx/>
              <a:buNone/>
              <a:defRPr sz="1800" b="1" i="0">
                <a:latin typeface="Avenir Medium" panose="02000503020000020003" pitchFamily="2" charset="0"/>
              </a:defRPr>
            </a:lvl2pPr>
            <a:lvl3pPr marL="914400" indent="0">
              <a:buFontTx/>
              <a:buNone/>
              <a:defRPr sz="1800" b="1" i="0">
                <a:latin typeface="Avenir Medium" panose="02000503020000020003" pitchFamily="2" charset="0"/>
              </a:defRPr>
            </a:lvl3pPr>
            <a:lvl4pPr marL="1371600" indent="0">
              <a:buFontTx/>
              <a:buNone/>
              <a:defRPr sz="1800" b="1" i="0">
                <a:latin typeface="Avenir Medium" panose="02000503020000020003" pitchFamily="2" charset="0"/>
              </a:defRPr>
            </a:lvl4pPr>
            <a:lvl5pPr marL="1828800" indent="0">
              <a:buFontTx/>
              <a:buNone/>
              <a:defRPr sz="1800" b="1" i="0">
                <a:latin typeface="Avenir Medium" panose="02000503020000020003"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3140502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5085294-AB01-8A9A-CCCF-6B935A9A928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504F6B4-F822-B459-8BCD-F0F98073B504}"/>
              </a:ext>
            </a:extLst>
          </p:cNvPr>
          <p:cNvSpPr>
            <a:spLocks noGrp="1"/>
          </p:cNvSpPr>
          <p:nvPr>
            <p:ph type="sldNum" sz="quarter" idx="12"/>
          </p:nvPr>
        </p:nvSpPr>
        <p:spPr/>
        <p:txBody>
          <a:bodyPr/>
          <a:lstStyle/>
          <a:p>
            <a:fld id="{64910AEB-456F-F747-A2E7-6BF44D9D06D9}" type="slidenum">
              <a:rPr lang="en-GB" smtClean="0"/>
              <a:t>‹#›</a:t>
            </a:fld>
            <a:endParaRPr lang="en-GB"/>
          </a:p>
        </p:txBody>
      </p:sp>
      <p:sp>
        <p:nvSpPr>
          <p:cNvPr id="5" name="Title 1">
            <a:extLst>
              <a:ext uri="{FF2B5EF4-FFF2-40B4-BE49-F238E27FC236}">
                <a16:creationId xmlns:a16="http://schemas.microsoft.com/office/drawing/2014/main" id="{8AD1B13C-65F5-EFDA-BB21-04AEA8EB1A8E}"/>
              </a:ext>
            </a:extLst>
          </p:cNvPr>
          <p:cNvSpPr>
            <a:spLocks noGrp="1"/>
          </p:cNvSpPr>
          <p:nvPr>
            <p:ph type="title"/>
          </p:nvPr>
        </p:nvSpPr>
        <p:spPr>
          <a:xfrm>
            <a:off x="644400" y="226800"/>
            <a:ext cx="9060915" cy="560851"/>
          </a:xfrm>
        </p:spPr>
        <p:txBody>
          <a:bodyPr/>
          <a:lstStyle/>
          <a:p>
            <a:r>
              <a:rPr lang="en-GB"/>
              <a:t>Click to edit Master title style</a:t>
            </a:r>
          </a:p>
        </p:txBody>
      </p:sp>
    </p:spTree>
    <p:extLst>
      <p:ext uri="{BB962C8B-B14F-4D97-AF65-F5344CB8AC3E}">
        <p14:creationId xmlns:p14="http://schemas.microsoft.com/office/powerpoint/2010/main" val="4901943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rofile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254027F-10B2-1AFF-A5A9-7AECE9FCC6B8}"/>
              </a:ext>
            </a:extLst>
          </p:cNvPr>
          <p:cNvSpPr>
            <a:spLocks noGrp="1"/>
          </p:cNvSpPr>
          <p:nvPr>
            <p:ph type="body" sz="half" idx="2"/>
          </p:nvPr>
        </p:nvSpPr>
        <p:spPr>
          <a:xfrm>
            <a:off x="1799456" y="1466989"/>
            <a:ext cx="4114800" cy="1301302"/>
          </a:xfrm>
        </p:spPr>
        <p:txBody>
          <a:bodyPr>
            <a:normAutofit/>
          </a:bodyPr>
          <a:lstStyle>
            <a:lvl1pPr marL="171450" indent="-171450">
              <a:spcBef>
                <a:spcPts val="0"/>
              </a:spcBef>
              <a:spcAft>
                <a:spcPts val="300"/>
              </a:spcAft>
              <a:buFont typeface="Arial" panose="020B0604020202020204" pitchFamily="34" charset="0"/>
              <a:buChar char="•"/>
              <a:defRPr sz="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6" name="Footer Placeholder 5">
            <a:extLst>
              <a:ext uri="{FF2B5EF4-FFF2-40B4-BE49-F238E27FC236}">
                <a16:creationId xmlns:a16="http://schemas.microsoft.com/office/drawing/2014/main" id="{BDD883F1-D119-65B3-335D-E14911BC28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78A9E97-F24C-BDFC-BD20-1D3858EE8B4E}"/>
              </a:ext>
            </a:extLst>
          </p:cNvPr>
          <p:cNvSpPr>
            <a:spLocks noGrp="1"/>
          </p:cNvSpPr>
          <p:nvPr>
            <p:ph type="sldNum" sz="quarter" idx="12"/>
          </p:nvPr>
        </p:nvSpPr>
        <p:spPr/>
        <p:txBody>
          <a:bodyPr/>
          <a:lstStyle/>
          <a:p>
            <a:fld id="{64910AEB-456F-F747-A2E7-6BF44D9D06D9}" type="slidenum">
              <a:rPr lang="en-GB" smtClean="0"/>
              <a:t>‹#›</a:t>
            </a:fld>
            <a:endParaRPr lang="en-GB"/>
          </a:p>
        </p:txBody>
      </p:sp>
      <p:sp>
        <p:nvSpPr>
          <p:cNvPr id="8" name="Title 1">
            <a:extLst>
              <a:ext uri="{FF2B5EF4-FFF2-40B4-BE49-F238E27FC236}">
                <a16:creationId xmlns:a16="http://schemas.microsoft.com/office/drawing/2014/main" id="{9217C346-8C41-9E6C-BCA5-CA21A24A8800}"/>
              </a:ext>
            </a:extLst>
          </p:cNvPr>
          <p:cNvSpPr txBox="1">
            <a:spLocks/>
          </p:cNvSpPr>
          <p:nvPr userDrawn="1"/>
        </p:nvSpPr>
        <p:spPr>
          <a:xfrm>
            <a:off x="644400" y="226800"/>
            <a:ext cx="9060915" cy="56085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600" b="1" i="0" kern="1200">
                <a:solidFill>
                  <a:schemeClr val="tx1"/>
                </a:solidFill>
                <a:latin typeface="Avenir Medium" panose="02000503020000020003" pitchFamily="2" charset="0"/>
                <a:ea typeface="+mj-ea"/>
                <a:cs typeface="+mj-cs"/>
              </a:defRPr>
            </a:lvl1pPr>
          </a:lstStyle>
          <a:p>
            <a:r>
              <a:rPr lang="en-GB"/>
              <a:t>Click to edit Master title style</a:t>
            </a:r>
          </a:p>
        </p:txBody>
      </p:sp>
      <p:sp>
        <p:nvSpPr>
          <p:cNvPr id="10" name="Text Placeholder 3">
            <a:extLst>
              <a:ext uri="{FF2B5EF4-FFF2-40B4-BE49-F238E27FC236}">
                <a16:creationId xmlns:a16="http://schemas.microsoft.com/office/drawing/2014/main" id="{3DC6CFD6-103C-13C6-866A-3B3DF8C4ABAC}"/>
              </a:ext>
            </a:extLst>
          </p:cNvPr>
          <p:cNvSpPr>
            <a:spLocks noGrp="1"/>
          </p:cNvSpPr>
          <p:nvPr>
            <p:ph type="body" sz="half" idx="13"/>
          </p:nvPr>
        </p:nvSpPr>
        <p:spPr>
          <a:xfrm>
            <a:off x="1799456" y="3215862"/>
            <a:ext cx="4114800" cy="1301302"/>
          </a:xfrm>
        </p:spPr>
        <p:txBody>
          <a:bodyPr>
            <a:normAutofit/>
          </a:bodyPr>
          <a:lstStyle>
            <a:lvl1pPr marL="171450" indent="-171450">
              <a:spcBef>
                <a:spcPts val="0"/>
              </a:spcBef>
              <a:spcAft>
                <a:spcPts val="300"/>
              </a:spcAft>
              <a:buFont typeface="Arial" panose="020B0604020202020204" pitchFamily="34" charset="0"/>
              <a:buChar char="•"/>
              <a:defRPr sz="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2" name="Text Placeholder 3">
            <a:extLst>
              <a:ext uri="{FF2B5EF4-FFF2-40B4-BE49-F238E27FC236}">
                <a16:creationId xmlns:a16="http://schemas.microsoft.com/office/drawing/2014/main" id="{AA417325-8A3E-F4DD-1B94-07F78478905C}"/>
              </a:ext>
            </a:extLst>
          </p:cNvPr>
          <p:cNvSpPr>
            <a:spLocks noGrp="1"/>
          </p:cNvSpPr>
          <p:nvPr>
            <p:ph type="body" sz="half" idx="14"/>
          </p:nvPr>
        </p:nvSpPr>
        <p:spPr>
          <a:xfrm>
            <a:off x="1799456" y="4997604"/>
            <a:ext cx="4114800" cy="1301302"/>
          </a:xfrm>
        </p:spPr>
        <p:txBody>
          <a:bodyPr>
            <a:normAutofit/>
          </a:bodyPr>
          <a:lstStyle>
            <a:lvl1pPr marL="171450" indent="-171450">
              <a:spcBef>
                <a:spcPts val="0"/>
              </a:spcBef>
              <a:spcAft>
                <a:spcPts val="300"/>
              </a:spcAft>
              <a:buFont typeface="Arial" panose="020B0604020202020204" pitchFamily="34" charset="0"/>
              <a:buChar char="•"/>
              <a:defRPr sz="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6" name="Text Placeholder 15">
            <a:extLst>
              <a:ext uri="{FF2B5EF4-FFF2-40B4-BE49-F238E27FC236}">
                <a16:creationId xmlns:a16="http://schemas.microsoft.com/office/drawing/2014/main" id="{68E38714-7A05-05F5-0251-2B6777C2FFBB}"/>
              </a:ext>
            </a:extLst>
          </p:cNvPr>
          <p:cNvSpPr>
            <a:spLocks noGrp="1"/>
          </p:cNvSpPr>
          <p:nvPr>
            <p:ph type="body" sz="quarter" idx="15"/>
          </p:nvPr>
        </p:nvSpPr>
        <p:spPr>
          <a:xfrm>
            <a:off x="1800224" y="2853957"/>
            <a:ext cx="4114801" cy="271463"/>
          </a:xfrm>
        </p:spPr>
        <p:txBody>
          <a:bodyPr>
            <a:noAutofit/>
          </a:bodyPr>
          <a:lstStyle>
            <a:lvl1pPr marL="0" indent="0">
              <a:buNone/>
              <a:defRPr sz="1000" b="1"/>
            </a:lvl1pPr>
            <a:lvl2pPr marL="457200" indent="0">
              <a:buNone/>
              <a:defRPr sz="1000" b="1"/>
            </a:lvl2pPr>
            <a:lvl3pPr marL="914400" indent="0">
              <a:buNone/>
              <a:defRPr sz="1000" b="1"/>
            </a:lvl3pPr>
            <a:lvl4pPr marL="1371600" indent="0">
              <a:buNone/>
              <a:defRPr sz="1000" b="1"/>
            </a:lvl4pPr>
            <a:lvl5pPr marL="1828800" indent="0">
              <a:buNone/>
              <a:defRPr sz="1000" b="1"/>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8" name="Text Placeholder 17">
            <a:extLst>
              <a:ext uri="{FF2B5EF4-FFF2-40B4-BE49-F238E27FC236}">
                <a16:creationId xmlns:a16="http://schemas.microsoft.com/office/drawing/2014/main" id="{33A581DF-DDA9-2D42-630D-24920949736F}"/>
              </a:ext>
            </a:extLst>
          </p:cNvPr>
          <p:cNvSpPr>
            <a:spLocks noGrp="1"/>
          </p:cNvSpPr>
          <p:nvPr>
            <p:ph type="body" sz="quarter" idx="16"/>
          </p:nvPr>
        </p:nvSpPr>
        <p:spPr>
          <a:xfrm>
            <a:off x="1800225" y="4635500"/>
            <a:ext cx="4113995" cy="288925"/>
          </a:xfrm>
        </p:spPr>
        <p:txBody>
          <a:bodyPr>
            <a:noAutofit/>
          </a:bodyPr>
          <a:lstStyle>
            <a:lvl1pPr marL="0" indent="0">
              <a:buNone/>
              <a:defRPr sz="1000" b="1"/>
            </a:lvl1pPr>
            <a:lvl2pPr marL="457200" indent="0">
              <a:buNone/>
              <a:defRPr sz="1000" b="1"/>
            </a:lvl2pPr>
            <a:lvl3pPr marL="914400" indent="0">
              <a:buNone/>
              <a:defRPr sz="1000" b="1"/>
            </a:lvl3pPr>
            <a:lvl4pPr marL="1371600" indent="0">
              <a:buNone/>
              <a:defRPr sz="1000" b="1"/>
            </a:lvl4pPr>
            <a:lvl5pPr marL="1828800" indent="0">
              <a:buNone/>
              <a:defRPr sz="1000" b="1"/>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0" name="Picture Placeholder 19">
            <a:extLst>
              <a:ext uri="{FF2B5EF4-FFF2-40B4-BE49-F238E27FC236}">
                <a16:creationId xmlns:a16="http://schemas.microsoft.com/office/drawing/2014/main" id="{E21509C9-F5F1-4F1D-6166-0C8CD757D4B0}"/>
              </a:ext>
            </a:extLst>
          </p:cNvPr>
          <p:cNvSpPr>
            <a:spLocks noGrp="1"/>
          </p:cNvSpPr>
          <p:nvPr>
            <p:ph type="pic" sz="quarter" idx="17"/>
          </p:nvPr>
        </p:nvSpPr>
        <p:spPr>
          <a:xfrm>
            <a:off x="361950" y="987425"/>
            <a:ext cx="1195388" cy="1193800"/>
          </a:xfrm>
        </p:spPr>
        <p:txBody>
          <a:bodyPr/>
          <a:lstStyle/>
          <a:p>
            <a:endParaRPr lang="en-GB"/>
          </a:p>
        </p:txBody>
      </p:sp>
      <p:sp>
        <p:nvSpPr>
          <p:cNvPr id="21" name="Picture Placeholder 19">
            <a:extLst>
              <a:ext uri="{FF2B5EF4-FFF2-40B4-BE49-F238E27FC236}">
                <a16:creationId xmlns:a16="http://schemas.microsoft.com/office/drawing/2014/main" id="{6399A03C-F377-7136-A84F-65D55E637F0D}"/>
              </a:ext>
            </a:extLst>
          </p:cNvPr>
          <p:cNvSpPr>
            <a:spLocks noGrp="1"/>
          </p:cNvSpPr>
          <p:nvPr>
            <p:ph type="pic" sz="quarter" idx="18"/>
          </p:nvPr>
        </p:nvSpPr>
        <p:spPr>
          <a:xfrm>
            <a:off x="361950" y="2852439"/>
            <a:ext cx="1195388" cy="1193800"/>
          </a:xfrm>
        </p:spPr>
        <p:txBody>
          <a:bodyPr/>
          <a:lstStyle/>
          <a:p>
            <a:endParaRPr lang="en-GB"/>
          </a:p>
        </p:txBody>
      </p:sp>
      <p:sp>
        <p:nvSpPr>
          <p:cNvPr id="22" name="Picture Placeholder 19">
            <a:extLst>
              <a:ext uri="{FF2B5EF4-FFF2-40B4-BE49-F238E27FC236}">
                <a16:creationId xmlns:a16="http://schemas.microsoft.com/office/drawing/2014/main" id="{2CDFF430-4BBB-691C-56A5-CD72C4F0AFAF}"/>
              </a:ext>
            </a:extLst>
          </p:cNvPr>
          <p:cNvSpPr>
            <a:spLocks noGrp="1"/>
          </p:cNvSpPr>
          <p:nvPr>
            <p:ph type="pic" sz="quarter" idx="19"/>
          </p:nvPr>
        </p:nvSpPr>
        <p:spPr>
          <a:xfrm>
            <a:off x="361950" y="4635972"/>
            <a:ext cx="1195388" cy="1193800"/>
          </a:xfrm>
        </p:spPr>
        <p:txBody>
          <a:bodyPr/>
          <a:lstStyle/>
          <a:p>
            <a:endParaRPr lang="en-GB"/>
          </a:p>
        </p:txBody>
      </p:sp>
      <p:sp>
        <p:nvSpPr>
          <p:cNvPr id="24" name="Text Placeholder 3">
            <a:extLst>
              <a:ext uri="{FF2B5EF4-FFF2-40B4-BE49-F238E27FC236}">
                <a16:creationId xmlns:a16="http://schemas.microsoft.com/office/drawing/2014/main" id="{B0779E67-B6D1-D36F-39DD-E29D17D2A8CC}"/>
              </a:ext>
            </a:extLst>
          </p:cNvPr>
          <p:cNvSpPr>
            <a:spLocks noGrp="1"/>
          </p:cNvSpPr>
          <p:nvPr>
            <p:ph type="body" sz="half" idx="20"/>
          </p:nvPr>
        </p:nvSpPr>
        <p:spPr>
          <a:xfrm>
            <a:off x="7715250" y="1466989"/>
            <a:ext cx="4114800" cy="1301302"/>
          </a:xfrm>
        </p:spPr>
        <p:txBody>
          <a:bodyPr>
            <a:normAutofit/>
          </a:bodyPr>
          <a:lstStyle>
            <a:lvl1pPr marL="171450" indent="-171450">
              <a:spcBef>
                <a:spcPts val="0"/>
              </a:spcBef>
              <a:spcAft>
                <a:spcPts val="300"/>
              </a:spcAft>
              <a:buFont typeface="Arial" panose="020B0604020202020204" pitchFamily="34" charset="0"/>
              <a:buChar char="•"/>
              <a:defRPr sz="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25" name="Text Placeholder 3">
            <a:extLst>
              <a:ext uri="{FF2B5EF4-FFF2-40B4-BE49-F238E27FC236}">
                <a16:creationId xmlns:a16="http://schemas.microsoft.com/office/drawing/2014/main" id="{94BF3608-098D-1B1A-88B3-8803C068F9FF}"/>
              </a:ext>
            </a:extLst>
          </p:cNvPr>
          <p:cNvSpPr>
            <a:spLocks noGrp="1"/>
          </p:cNvSpPr>
          <p:nvPr>
            <p:ph type="body" sz="half" idx="21"/>
          </p:nvPr>
        </p:nvSpPr>
        <p:spPr>
          <a:xfrm>
            <a:off x="7715250" y="3215862"/>
            <a:ext cx="4114800" cy="1301302"/>
          </a:xfrm>
        </p:spPr>
        <p:txBody>
          <a:bodyPr>
            <a:normAutofit/>
          </a:bodyPr>
          <a:lstStyle>
            <a:lvl1pPr marL="171450" indent="-171450">
              <a:spcBef>
                <a:spcPts val="0"/>
              </a:spcBef>
              <a:spcAft>
                <a:spcPts val="300"/>
              </a:spcAft>
              <a:buFont typeface="Arial" panose="020B0604020202020204" pitchFamily="34" charset="0"/>
              <a:buChar char="•"/>
              <a:defRPr sz="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26" name="Text Placeholder 3">
            <a:extLst>
              <a:ext uri="{FF2B5EF4-FFF2-40B4-BE49-F238E27FC236}">
                <a16:creationId xmlns:a16="http://schemas.microsoft.com/office/drawing/2014/main" id="{9D064679-3937-6185-1D58-118700A53F80}"/>
              </a:ext>
            </a:extLst>
          </p:cNvPr>
          <p:cNvSpPr>
            <a:spLocks noGrp="1"/>
          </p:cNvSpPr>
          <p:nvPr>
            <p:ph type="body" sz="half" idx="22"/>
          </p:nvPr>
        </p:nvSpPr>
        <p:spPr>
          <a:xfrm>
            <a:off x="7715250" y="4997604"/>
            <a:ext cx="4114800" cy="1301302"/>
          </a:xfrm>
        </p:spPr>
        <p:txBody>
          <a:bodyPr>
            <a:normAutofit/>
          </a:bodyPr>
          <a:lstStyle>
            <a:lvl1pPr marL="171450" indent="-171450">
              <a:spcBef>
                <a:spcPts val="0"/>
              </a:spcBef>
              <a:spcAft>
                <a:spcPts val="300"/>
              </a:spcAft>
              <a:buFont typeface="Arial" panose="020B0604020202020204" pitchFamily="34" charset="0"/>
              <a:buChar char="•"/>
              <a:defRPr sz="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27" name="Text Placeholder 15">
            <a:extLst>
              <a:ext uri="{FF2B5EF4-FFF2-40B4-BE49-F238E27FC236}">
                <a16:creationId xmlns:a16="http://schemas.microsoft.com/office/drawing/2014/main" id="{196329E9-C804-BB4B-06DB-9A0E3C9E1A6A}"/>
              </a:ext>
            </a:extLst>
          </p:cNvPr>
          <p:cNvSpPr>
            <a:spLocks noGrp="1"/>
          </p:cNvSpPr>
          <p:nvPr>
            <p:ph type="body" sz="quarter" idx="23"/>
          </p:nvPr>
        </p:nvSpPr>
        <p:spPr>
          <a:xfrm>
            <a:off x="7716018" y="2853957"/>
            <a:ext cx="4114801" cy="271463"/>
          </a:xfrm>
        </p:spPr>
        <p:txBody>
          <a:bodyPr>
            <a:noAutofit/>
          </a:bodyPr>
          <a:lstStyle>
            <a:lvl1pPr marL="0" indent="0">
              <a:buNone/>
              <a:defRPr sz="1000" b="1"/>
            </a:lvl1pPr>
            <a:lvl2pPr marL="457200" indent="0">
              <a:buNone/>
              <a:defRPr sz="1000" b="1"/>
            </a:lvl2pPr>
            <a:lvl3pPr marL="914400" indent="0">
              <a:buNone/>
              <a:defRPr sz="1000" b="1"/>
            </a:lvl3pPr>
            <a:lvl4pPr marL="1371600" indent="0">
              <a:buNone/>
              <a:defRPr sz="1000" b="1"/>
            </a:lvl4pPr>
            <a:lvl5pPr marL="1828800" indent="0">
              <a:buNone/>
              <a:defRPr sz="1000" b="1"/>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8" name="Text Placeholder 17">
            <a:extLst>
              <a:ext uri="{FF2B5EF4-FFF2-40B4-BE49-F238E27FC236}">
                <a16:creationId xmlns:a16="http://schemas.microsoft.com/office/drawing/2014/main" id="{278BB6D2-B48F-5E4B-D2F0-0D0968E30206}"/>
              </a:ext>
            </a:extLst>
          </p:cNvPr>
          <p:cNvSpPr>
            <a:spLocks noGrp="1"/>
          </p:cNvSpPr>
          <p:nvPr>
            <p:ph type="body" sz="quarter" idx="24"/>
          </p:nvPr>
        </p:nvSpPr>
        <p:spPr>
          <a:xfrm>
            <a:off x="7716019" y="4635500"/>
            <a:ext cx="4113995" cy="288925"/>
          </a:xfrm>
        </p:spPr>
        <p:txBody>
          <a:bodyPr>
            <a:noAutofit/>
          </a:bodyPr>
          <a:lstStyle>
            <a:lvl1pPr marL="0" indent="0">
              <a:buNone/>
              <a:defRPr sz="1000" b="1"/>
            </a:lvl1pPr>
            <a:lvl2pPr marL="457200" indent="0">
              <a:buNone/>
              <a:defRPr sz="1000" b="1"/>
            </a:lvl2pPr>
            <a:lvl3pPr marL="914400" indent="0">
              <a:buNone/>
              <a:defRPr sz="1000" b="1"/>
            </a:lvl3pPr>
            <a:lvl4pPr marL="1371600" indent="0">
              <a:buNone/>
              <a:defRPr sz="1000" b="1"/>
            </a:lvl4pPr>
            <a:lvl5pPr marL="1828800" indent="0">
              <a:buNone/>
              <a:defRPr sz="1000" b="1"/>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9" name="Picture Placeholder 19">
            <a:extLst>
              <a:ext uri="{FF2B5EF4-FFF2-40B4-BE49-F238E27FC236}">
                <a16:creationId xmlns:a16="http://schemas.microsoft.com/office/drawing/2014/main" id="{3BB75947-E23C-6229-4B9D-F1A604B49185}"/>
              </a:ext>
            </a:extLst>
          </p:cNvPr>
          <p:cNvSpPr>
            <a:spLocks noGrp="1"/>
          </p:cNvSpPr>
          <p:nvPr>
            <p:ph type="pic" sz="quarter" idx="25"/>
          </p:nvPr>
        </p:nvSpPr>
        <p:spPr>
          <a:xfrm>
            <a:off x="6277744" y="987425"/>
            <a:ext cx="1195388" cy="1193800"/>
          </a:xfrm>
        </p:spPr>
        <p:txBody>
          <a:bodyPr/>
          <a:lstStyle/>
          <a:p>
            <a:endParaRPr lang="en-GB"/>
          </a:p>
        </p:txBody>
      </p:sp>
      <p:sp>
        <p:nvSpPr>
          <p:cNvPr id="30" name="Picture Placeholder 19">
            <a:extLst>
              <a:ext uri="{FF2B5EF4-FFF2-40B4-BE49-F238E27FC236}">
                <a16:creationId xmlns:a16="http://schemas.microsoft.com/office/drawing/2014/main" id="{DDDD7D28-FE45-F39F-FA04-D090366C667C}"/>
              </a:ext>
            </a:extLst>
          </p:cNvPr>
          <p:cNvSpPr>
            <a:spLocks noGrp="1"/>
          </p:cNvSpPr>
          <p:nvPr>
            <p:ph type="pic" sz="quarter" idx="26"/>
          </p:nvPr>
        </p:nvSpPr>
        <p:spPr>
          <a:xfrm>
            <a:off x="6277744" y="2852439"/>
            <a:ext cx="1195388" cy="1193800"/>
          </a:xfrm>
        </p:spPr>
        <p:txBody>
          <a:bodyPr/>
          <a:lstStyle/>
          <a:p>
            <a:endParaRPr lang="en-GB"/>
          </a:p>
        </p:txBody>
      </p:sp>
      <p:sp>
        <p:nvSpPr>
          <p:cNvPr id="31" name="Picture Placeholder 19">
            <a:extLst>
              <a:ext uri="{FF2B5EF4-FFF2-40B4-BE49-F238E27FC236}">
                <a16:creationId xmlns:a16="http://schemas.microsoft.com/office/drawing/2014/main" id="{D6EF8CC8-D30F-7224-5065-01A31B149C89}"/>
              </a:ext>
            </a:extLst>
          </p:cNvPr>
          <p:cNvSpPr>
            <a:spLocks noGrp="1"/>
          </p:cNvSpPr>
          <p:nvPr>
            <p:ph type="pic" sz="quarter" idx="27"/>
          </p:nvPr>
        </p:nvSpPr>
        <p:spPr>
          <a:xfrm>
            <a:off x="6277744" y="4635972"/>
            <a:ext cx="1195388" cy="1193800"/>
          </a:xfrm>
        </p:spPr>
        <p:txBody>
          <a:bodyPr/>
          <a:lstStyle/>
          <a:p>
            <a:endParaRPr lang="en-GB"/>
          </a:p>
        </p:txBody>
      </p:sp>
      <p:sp>
        <p:nvSpPr>
          <p:cNvPr id="33" name="Text Placeholder 32">
            <a:extLst>
              <a:ext uri="{FF2B5EF4-FFF2-40B4-BE49-F238E27FC236}">
                <a16:creationId xmlns:a16="http://schemas.microsoft.com/office/drawing/2014/main" id="{AA9A8049-CD29-9BE9-8563-A7B40246AD93}"/>
              </a:ext>
            </a:extLst>
          </p:cNvPr>
          <p:cNvSpPr>
            <a:spLocks noGrp="1"/>
          </p:cNvSpPr>
          <p:nvPr>
            <p:ph type="body" sz="quarter" idx="28"/>
          </p:nvPr>
        </p:nvSpPr>
        <p:spPr>
          <a:xfrm>
            <a:off x="7715250" y="987425"/>
            <a:ext cx="4114800" cy="406400"/>
          </a:xfrm>
        </p:spPr>
        <p:txBody>
          <a:bodyPr>
            <a:noAutofit/>
          </a:bodyPr>
          <a:lstStyle>
            <a:lvl1pPr marL="0" indent="0">
              <a:buNone/>
              <a:defRPr sz="1000" b="1"/>
            </a:lvl1pPr>
            <a:lvl2pPr marL="457200" indent="0">
              <a:buNone/>
              <a:defRPr sz="1000" b="1"/>
            </a:lvl2pPr>
            <a:lvl3pPr marL="914400" indent="0">
              <a:buNone/>
              <a:defRPr sz="1000" b="1"/>
            </a:lvl3pPr>
            <a:lvl4pPr marL="1371600" indent="0">
              <a:buNone/>
              <a:defRPr sz="1000" b="1"/>
            </a:lvl4pPr>
            <a:lvl5pPr marL="1828800" indent="0">
              <a:buNone/>
              <a:defRPr sz="1000" b="1"/>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5" name="Text Placeholder 34">
            <a:extLst>
              <a:ext uri="{FF2B5EF4-FFF2-40B4-BE49-F238E27FC236}">
                <a16:creationId xmlns:a16="http://schemas.microsoft.com/office/drawing/2014/main" id="{975C9DC4-E899-F509-D979-494062616EF7}"/>
              </a:ext>
            </a:extLst>
          </p:cNvPr>
          <p:cNvSpPr>
            <a:spLocks noGrp="1"/>
          </p:cNvSpPr>
          <p:nvPr>
            <p:ph type="body" sz="quarter" idx="29"/>
          </p:nvPr>
        </p:nvSpPr>
        <p:spPr>
          <a:xfrm>
            <a:off x="1800225" y="987425"/>
            <a:ext cx="4113213" cy="406400"/>
          </a:xfrm>
        </p:spPr>
        <p:txBody>
          <a:bodyPr>
            <a:noAutofit/>
          </a:bodyPr>
          <a:lstStyle>
            <a:lvl1pPr marL="0" indent="0">
              <a:buNone/>
              <a:defRPr sz="1000" b="1"/>
            </a:lvl1pPr>
            <a:lvl2pPr marL="457200" indent="0">
              <a:buNone/>
              <a:defRPr sz="1000" b="1"/>
            </a:lvl2pPr>
            <a:lvl3pPr marL="914400" indent="0">
              <a:buNone/>
              <a:defRPr sz="1000" b="1"/>
            </a:lvl3pPr>
            <a:lvl4pPr marL="1371600" indent="0">
              <a:buNone/>
              <a:defRPr sz="1000" b="1"/>
            </a:lvl4pPr>
            <a:lvl5pPr marL="1828800" indent="0">
              <a:buNone/>
              <a:defRPr sz="1000" b="1"/>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406091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22BDE-3E21-29B8-92F3-0F42EA8E64EA}"/>
              </a:ext>
            </a:extLst>
          </p:cNvPr>
          <p:cNvSpPr>
            <a:spLocks noGrp="1"/>
          </p:cNvSpPr>
          <p:nvPr>
            <p:ph type="title"/>
          </p:nvPr>
        </p:nvSpPr>
        <p:spPr>
          <a:xfrm>
            <a:off x="644399" y="226800"/>
            <a:ext cx="9060915" cy="760625"/>
          </a:xfrm>
        </p:spPr>
        <p:txBody>
          <a:bodyPr anchor="t">
            <a:normAutofit/>
          </a:bodyPr>
          <a:lstStyle>
            <a:lvl1pPr>
              <a:defRPr sz="2600"/>
            </a:lvl1pPr>
          </a:lstStyle>
          <a:p>
            <a:r>
              <a:rPr lang="en-GB"/>
              <a:t>Click to edit Master title style</a:t>
            </a:r>
          </a:p>
        </p:txBody>
      </p:sp>
      <p:sp>
        <p:nvSpPr>
          <p:cNvPr id="3" name="Picture Placeholder 2">
            <a:extLst>
              <a:ext uri="{FF2B5EF4-FFF2-40B4-BE49-F238E27FC236}">
                <a16:creationId xmlns:a16="http://schemas.microsoft.com/office/drawing/2014/main" id="{2B54E621-52D9-066B-5735-5F5E884BAC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A63D488-32D6-BE89-0B9E-F268F09579FE}"/>
              </a:ext>
            </a:extLst>
          </p:cNvPr>
          <p:cNvSpPr>
            <a:spLocks noGrp="1"/>
          </p:cNvSpPr>
          <p:nvPr>
            <p:ph type="body" sz="half" idx="2"/>
          </p:nvPr>
        </p:nvSpPr>
        <p:spPr>
          <a:xfrm>
            <a:off x="839788" y="995363"/>
            <a:ext cx="3932237" cy="48736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6" name="Footer Placeholder 5">
            <a:extLst>
              <a:ext uri="{FF2B5EF4-FFF2-40B4-BE49-F238E27FC236}">
                <a16:creationId xmlns:a16="http://schemas.microsoft.com/office/drawing/2014/main" id="{7392A809-F1C5-225C-64BA-C1BA70FB5B6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C15857B-88F0-BC3E-74C3-9C82B2FD9EC1}"/>
              </a:ext>
            </a:extLst>
          </p:cNvPr>
          <p:cNvSpPr>
            <a:spLocks noGrp="1"/>
          </p:cNvSpPr>
          <p:nvPr>
            <p:ph type="sldNum" sz="quarter" idx="12"/>
          </p:nvPr>
        </p:nvSpPr>
        <p:spPr/>
        <p:txBody>
          <a:bodyPr/>
          <a:lstStyle/>
          <a:p>
            <a:fld id="{64910AEB-456F-F747-A2E7-6BF44D9D06D9}" type="slidenum">
              <a:rPr lang="en-GB" smtClean="0"/>
              <a:t>‹#›</a:t>
            </a:fld>
            <a:endParaRPr lang="en-GB"/>
          </a:p>
        </p:txBody>
      </p:sp>
    </p:spTree>
    <p:extLst>
      <p:ext uri="{BB962C8B-B14F-4D97-AF65-F5344CB8AC3E}">
        <p14:creationId xmlns:p14="http://schemas.microsoft.com/office/powerpoint/2010/main" val="1949087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theme" Target="../theme/theme3.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10" Type="http://schemas.openxmlformats.org/officeDocument/2006/relationships/image" Target="../media/image1.png"/><Relationship Id="rId4" Type="http://schemas.openxmlformats.org/officeDocument/2006/relationships/slideLayout" Target="../slideLayouts/slideLayout19.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67553" y="6356350"/>
            <a:ext cx="4114800" cy="365125"/>
          </a:xfrm>
          <a:prstGeom prst="rect">
            <a:avLst/>
          </a:prstGeom>
        </p:spPr>
        <p:txBody>
          <a:bodyPr vert="horz" lIns="91440" tIns="45720" rIns="91440" bIns="45720" rtlCol="0" anchor="ctr"/>
          <a:lstStyle>
            <a:lvl1pPr algn="l">
              <a:defRPr sz="1200" b="0" i="0">
                <a:solidFill>
                  <a:schemeClr val="tx1">
                    <a:tint val="75000"/>
                  </a:schemeClr>
                </a:solidFill>
                <a:latin typeface="Acumin Pro" panose="020B0504020202020204" pitchFamily="34" charset="77"/>
              </a:defRPr>
            </a:lvl1pPr>
          </a:lstStyle>
          <a:p>
            <a:endParaRPr lang="en-US"/>
          </a:p>
        </p:txBody>
      </p:sp>
      <p:sp>
        <p:nvSpPr>
          <p:cNvPr id="6" name="Slide Number Placeholder 5"/>
          <p:cNvSpPr>
            <a:spLocks noGrp="1"/>
          </p:cNvSpPr>
          <p:nvPr>
            <p:ph type="sldNum" sz="quarter" idx="4"/>
          </p:nvPr>
        </p:nvSpPr>
        <p:spPr>
          <a:xfrm>
            <a:off x="9081247"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cumin Pro" panose="020B0504020202020204" pitchFamily="34" charset="77"/>
              </a:defRPr>
            </a:lvl1pPr>
          </a:lstStyle>
          <a:p>
            <a:fld id="{54959FF8-3480-4B91-A1F5-6DD3930E12FE}" type="slidenum">
              <a:rPr lang="en-US" altLang="en-US" smtClean="0"/>
              <a:pPr/>
              <a:t>‹#›</a:t>
            </a:fld>
            <a:endParaRPr lang="en-US" altLang="en-US"/>
          </a:p>
        </p:txBody>
      </p:sp>
    </p:spTree>
    <p:extLst>
      <p:ext uri="{BB962C8B-B14F-4D97-AF65-F5344CB8AC3E}">
        <p14:creationId xmlns:p14="http://schemas.microsoft.com/office/powerpoint/2010/main" val="229080859"/>
      </p:ext>
    </p:extLst>
  </p:cSld>
  <p:clrMap bg1="lt1" tx1="dk1" bg2="lt2" tx2="dk2" accent1="accent1" accent2="accent2" accent3="accent3" accent4="accent4" accent5="accent5" accent6="accent6" hlink="hlink" folHlink="folHlink"/>
  <p:sldLayoutIdLst>
    <p:sldLayoutId id="2147483954" r:id="rId1"/>
    <p:sldLayoutId id="2147483990" r:id="rId2"/>
    <p:sldLayoutId id="2147483991" r:id="rId3"/>
  </p:sldLayoutIdLst>
  <p:hf hdr="0" dt="0"/>
  <p:txStyles>
    <p:titleStyle>
      <a:lvl1pPr algn="l" defTabSz="914400" rtl="0" eaLnBrk="1" latinLnBrk="0" hangingPunct="1">
        <a:lnSpc>
          <a:spcPct val="90000"/>
        </a:lnSpc>
        <a:spcBef>
          <a:spcPct val="0"/>
        </a:spcBef>
        <a:buNone/>
        <a:defRPr sz="4400" b="0" i="0" kern="1200">
          <a:solidFill>
            <a:schemeClr val="tx1"/>
          </a:solidFill>
          <a:latin typeface="Avenir Medium" panose="02000503020000020003" pitchFamily="2" charset="0"/>
          <a:ea typeface="Noto Sans" panose="020B0502040504020204" pitchFamily="34" charset="0"/>
          <a:cs typeface="Noto Sans" panose="020B0502040504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b="0" i="0" kern="1200">
          <a:solidFill>
            <a:schemeClr val="tx1"/>
          </a:solidFill>
          <a:latin typeface="Acumin Pro" panose="020B0504020202020204" pitchFamily="34" charset="77"/>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b="0" i="0" kern="1200">
          <a:solidFill>
            <a:schemeClr val="tx1"/>
          </a:solidFill>
          <a:latin typeface="Acumin Pro" panose="020B0504020202020204" pitchFamily="34" charset="77"/>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b="0" i="0" kern="1200">
          <a:solidFill>
            <a:schemeClr val="tx1"/>
          </a:solidFill>
          <a:latin typeface="Acumin Pro" panose="020B0504020202020204" pitchFamily="34" charset="77"/>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cumin Pro" panose="020B0504020202020204" pitchFamily="34" charset="77"/>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D5F2FC-F322-2270-C04C-7B5264ADF820}"/>
              </a:ext>
            </a:extLst>
          </p:cNvPr>
          <p:cNvSpPr>
            <a:spLocks noGrp="1"/>
          </p:cNvSpPr>
          <p:nvPr>
            <p:ph type="title"/>
          </p:nvPr>
        </p:nvSpPr>
        <p:spPr>
          <a:xfrm>
            <a:off x="838200" y="365125"/>
            <a:ext cx="10515600" cy="1325563"/>
          </a:xfrm>
          <a:prstGeom prst="rect">
            <a:avLst/>
          </a:prstGeom>
        </p:spPr>
        <p:txBody>
          <a:bodyPr vert="horz" lIns="91440" tIns="45720" rIns="91440" bIns="45720" rtlCol="0" anchor="t">
            <a:normAutofit/>
          </a:bodyPr>
          <a:lstStyle/>
          <a:p>
            <a:r>
              <a:rPr lang="en-GB"/>
              <a:t>Click to edit Master title style</a:t>
            </a:r>
          </a:p>
        </p:txBody>
      </p:sp>
      <p:sp>
        <p:nvSpPr>
          <p:cNvPr id="3" name="Text Placeholder 2">
            <a:extLst>
              <a:ext uri="{FF2B5EF4-FFF2-40B4-BE49-F238E27FC236}">
                <a16:creationId xmlns:a16="http://schemas.microsoft.com/office/drawing/2014/main" id="{22910996-48EA-30A8-C312-B5545A7F02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8052389A-0849-E249-0928-53AE630A7539}"/>
              </a:ext>
            </a:extLst>
          </p:cNvPr>
          <p:cNvSpPr>
            <a:spLocks noGrp="1"/>
          </p:cNvSpPr>
          <p:nvPr>
            <p:ph type="ftr" sz="quarter" idx="3"/>
          </p:nvPr>
        </p:nvSpPr>
        <p:spPr>
          <a:xfrm>
            <a:off x="255639" y="6356350"/>
            <a:ext cx="4114800" cy="365125"/>
          </a:xfrm>
          <a:prstGeom prst="rect">
            <a:avLst/>
          </a:prstGeom>
        </p:spPr>
        <p:txBody>
          <a:bodyPr vert="horz" lIns="91440" tIns="45720" rIns="91440" bIns="45720" rtlCol="0" anchor="ctr"/>
          <a:lstStyle>
            <a:lvl1pPr algn="l">
              <a:defRPr sz="800">
                <a:solidFill>
                  <a:schemeClr val="tx1">
                    <a:tint val="82000"/>
                  </a:schemeClr>
                </a:solidFill>
                <a:latin typeface="Acumin Pro" panose="020B0504020202020204" pitchFamily="34" charset="77"/>
              </a:defRPr>
            </a:lvl1pPr>
          </a:lstStyle>
          <a:p>
            <a:endParaRPr lang="en-GB"/>
          </a:p>
        </p:txBody>
      </p:sp>
      <p:sp>
        <p:nvSpPr>
          <p:cNvPr id="6" name="Slide Number Placeholder 5">
            <a:extLst>
              <a:ext uri="{FF2B5EF4-FFF2-40B4-BE49-F238E27FC236}">
                <a16:creationId xmlns:a16="http://schemas.microsoft.com/office/drawing/2014/main" id="{760F96DA-BD23-531D-E726-2B66CF25A126}"/>
              </a:ext>
            </a:extLst>
          </p:cNvPr>
          <p:cNvSpPr>
            <a:spLocks noGrp="1"/>
          </p:cNvSpPr>
          <p:nvPr>
            <p:ph type="sldNum" sz="quarter" idx="4"/>
          </p:nvPr>
        </p:nvSpPr>
        <p:spPr>
          <a:xfrm>
            <a:off x="9193161" y="6356350"/>
            <a:ext cx="2743200" cy="365125"/>
          </a:xfrm>
          <a:prstGeom prst="rect">
            <a:avLst/>
          </a:prstGeom>
        </p:spPr>
        <p:txBody>
          <a:bodyPr vert="horz" lIns="91440" tIns="45720" rIns="91440" bIns="45720" rtlCol="0" anchor="ctr"/>
          <a:lstStyle>
            <a:lvl1pPr algn="r">
              <a:defRPr sz="800">
                <a:solidFill>
                  <a:schemeClr val="tx1">
                    <a:tint val="82000"/>
                  </a:schemeClr>
                </a:solidFill>
                <a:latin typeface="Acumin Pro" panose="020B0504020202020204" pitchFamily="34" charset="77"/>
              </a:defRPr>
            </a:lvl1pPr>
          </a:lstStyle>
          <a:p>
            <a:fld id="{B61ABBA8-C554-CF46-A17D-BE89E52FA69A}" type="slidenum">
              <a:rPr lang="en-GB" smtClean="0"/>
              <a:pPr/>
              <a:t>‹#›</a:t>
            </a:fld>
            <a:endParaRPr lang="en-GB"/>
          </a:p>
        </p:txBody>
      </p:sp>
    </p:spTree>
    <p:extLst>
      <p:ext uri="{BB962C8B-B14F-4D97-AF65-F5344CB8AC3E}">
        <p14:creationId xmlns:p14="http://schemas.microsoft.com/office/powerpoint/2010/main" val="1426247857"/>
      </p:ext>
    </p:extLst>
  </p:cSld>
  <p:clrMap bg1="lt1" tx1="dk1" bg2="lt2" tx2="dk2" accent1="accent1" accent2="accent2" accent3="accent3" accent4="accent4" accent5="accent5" accent6="accent6" hlink="hlink" folHlink="folHlink"/>
  <p:sldLayoutIdLst>
    <p:sldLayoutId id="2147483977" r:id="rId1"/>
    <p:sldLayoutId id="2147483978" r:id="rId2"/>
  </p:sldLayoutIdLst>
  <p:hf hdr="0" dt="0"/>
  <p:txStyles>
    <p:titleStyle>
      <a:lvl1pPr algn="l" defTabSz="914400" rtl="0" eaLnBrk="1" latinLnBrk="0" hangingPunct="1">
        <a:lnSpc>
          <a:spcPct val="90000"/>
        </a:lnSpc>
        <a:spcBef>
          <a:spcPct val="0"/>
        </a:spcBef>
        <a:buNone/>
        <a:defRPr sz="2600" b="1" i="0" kern="1200">
          <a:solidFill>
            <a:schemeClr val="tx1"/>
          </a:solidFill>
          <a:latin typeface="Avenir Medium" panose="02000503020000020003" pitchFamily="2" charset="0"/>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Acumin Pro" panose="020B0504020202020204" pitchFamily="34" charset="77"/>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Acumin Pro" panose="020B0504020202020204" pitchFamily="34" charset="77"/>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Acumin Pro" panose="020B0504020202020204" pitchFamily="34" charset="77"/>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Acumin Pro" panose="020B0504020202020204" pitchFamily="34" charset="77"/>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3CA394-6541-46C1-2DD9-E440E6C06A20}"/>
              </a:ext>
            </a:extLst>
          </p:cNvPr>
          <p:cNvSpPr>
            <a:spLocks noGrp="1"/>
          </p:cNvSpPr>
          <p:nvPr>
            <p:ph type="title"/>
          </p:nvPr>
        </p:nvSpPr>
        <p:spPr>
          <a:xfrm>
            <a:off x="838200" y="1294952"/>
            <a:ext cx="5257800" cy="395736"/>
          </a:xfrm>
          <a:prstGeom prst="rect">
            <a:avLst/>
          </a:prstGeom>
        </p:spPr>
        <p:txBody>
          <a:bodyPr vert="horz" lIns="91440" tIns="45720" rIns="91440" bIns="45720" rtlCol="0" anchor="t">
            <a:noAutofit/>
          </a:bodyPr>
          <a:lstStyle/>
          <a:p>
            <a:r>
              <a:rPr lang="en-GB"/>
              <a:t>Click to edit Master title style</a:t>
            </a:r>
          </a:p>
        </p:txBody>
      </p:sp>
      <p:sp>
        <p:nvSpPr>
          <p:cNvPr id="3" name="Text Placeholder 2">
            <a:extLst>
              <a:ext uri="{FF2B5EF4-FFF2-40B4-BE49-F238E27FC236}">
                <a16:creationId xmlns:a16="http://schemas.microsoft.com/office/drawing/2014/main" id="{3EA20665-5B52-5B10-EA10-36CEF4C8E3A7}"/>
              </a:ext>
            </a:extLst>
          </p:cNvPr>
          <p:cNvSpPr>
            <a:spLocks noGrp="1"/>
          </p:cNvSpPr>
          <p:nvPr>
            <p:ph type="body" idx="1"/>
          </p:nvPr>
        </p:nvSpPr>
        <p:spPr>
          <a:xfrm>
            <a:off x="838200" y="1825625"/>
            <a:ext cx="52578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24903BF1-E844-7665-603B-EA735DDB1F1D}"/>
              </a:ext>
            </a:extLst>
          </p:cNvPr>
          <p:cNvSpPr>
            <a:spLocks noGrp="1"/>
          </p:cNvSpPr>
          <p:nvPr>
            <p:ph type="ftr" sz="quarter" idx="3"/>
          </p:nvPr>
        </p:nvSpPr>
        <p:spPr>
          <a:xfrm>
            <a:off x="262800" y="6356350"/>
            <a:ext cx="4114800" cy="365125"/>
          </a:xfrm>
          <a:prstGeom prst="rect">
            <a:avLst/>
          </a:prstGeom>
        </p:spPr>
        <p:txBody>
          <a:bodyPr vert="horz" lIns="91440" tIns="45720" rIns="91440" bIns="45720" rtlCol="0" anchor="ctr"/>
          <a:lstStyle>
            <a:lvl1pPr algn="l">
              <a:defRPr sz="800">
                <a:solidFill>
                  <a:schemeClr val="tx1">
                    <a:tint val="82000"/>
                  </a:schemeClr>
                </a:solidFill>
                <a:latin typeface="Acumin Pro" panose="020B0504020202020204" pitchFamily="34" charset="77"/>
              </a:defRPr>
            </a:lvl1pPr>
          </a:lstStyle>
          <a:p>
            <a:endParaRPr lang="en-GB"/>
          </a:p>
        </p:txBody>
      </p:sp>
      <p:sp>
        <p:nvSpPr>
          <p:cNvPr id="6" name="Slide Number Placeholder 5">
            <a:extLst>
              <a:ext uri="{FF2B5EF4-FFF2-40B4-BE49-F238E27FC236}">
                <a16:creationId xmlns:a16="http://schemas.microsoft.com/office/drawing/2014/main" id="{9B94AD14-0C51-1A63-144D-63C137D32F74}"/>
              </a:ext>
            </a:extLst>
          </p:cNvPr>
          <p:cNvSpPr>
            <a:spLocks noGrp="1"/>
          </p:cNvSpPr>
          <p:nvPr>
            <p:ph type="sldNum" sz="quarter" idx="4"/>
          </p:nvPr>
        </p:nvSpPr>
        <p:spPr>
          <a:xfrm>
            <a:off x="9200535" y="6356350"/>
            <a:ext cx="2743200" cy="365125"/>
          </a:xfrm>
          <a:prstGeom prst="rect">
            <a:avLst/>
          </a:prstGeom>
        </p:spPr>
        <p:txBody>
          <a:bodyPr vert="horz" lIns="91440" tIns="45720" rIns="91440" bIns="45720" rtlCol="0" anchor="ctr"/>
          <a:lstStyle>
            <a:lvl1pPr algn="r">
              <a:defRPr sz="800">
                <a:solidFill>
                  <a:schemeClr val="tx1">
                    <a:tint val="82000"/>
                  </a:schemeClr>
                </a:solidFill>
                <a:latin typeface="Acumin Pro" panose="020B0504020202020204" pitchFamily="34" charset="77"/>
              </a:defRPr>
            </a:lvl1pPr>
          </a:lstStyle>
          <a:p>
            <a:fld id="{8A2F0340-834D-A34C-98FF-92ACFDED6CE1}" type="slidenum">
              <a:rPr lang="en-GB" smtClean="0"/>
              <a:pPr/>
              <a:t>‹#›</a:t>
            </a:fld>
            <a:endParaRPr lang="en-GB"/>
          </a:p>
        </p:txBody>
      </p:sp>
      <p:pic>
        <p:nvPicPr>
          <p:cNvPr id="7" name="Graphic 6">
            <a:extLst>
              <a:ext uri="{FF2B5EF4-FFF2-40B4-BE49-F238E27FC236}">
                <a16:creationId xmlns:a16="http://schemas.microsoft.com/office/drawing/2014/main" id="{C2CCE22C-CCA1-99FB-C698-80767AA40651}"/>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442800" y="262112"/>
            <a:ext cx="1695912" cy="359357"/>
          </a:xfrm>
          <a:prstGeom prst="rect">
            <a:avLst/>
          </a:prstGeom>
        </p:spPr>
      </p:pic>
    </p:spTree>
    <p:extLst>
      <p:ext uri="{BB962C8B-B14F-4D97-AF65-F5344CB8AC3E}">
        <p14:creationId xmlns:p14="http://schemas.microsoft.com/office/powerpoint/2010/main" val="3703547626"/>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9" r:id="rId6"/>
    <p:sldLayoutId id="2147483972" r:id="rId7"/>
    <p:sldLayoutId id="2147483973" r:id="rId8"/>
    <p:sldLayoutId id="2147483974" r:id="rId9"/>
    <p:sldLayoutId id="2147483975" r:id="rId10"/>
  </p:sldLayoutIdLst>
  <p:hf hdr="0" dt="0"/>
  <p:txStyles>
    <p:titleStyle>
      <a:lvl1pPr algn="l" defTabSz="914400" rtl="0" eaLnBrk="1" latinLnBrk="0" hangingPunct="1">
        <a:lnSpc>
          <a:spcPct val="90000"/>
        </a:lnSpc>
        <a:spcBef>
          <a:spcPct val="0"/>
        </a:spcBef>
        <a:buNone/>
        <a:defRPr sz="2400" b="1" i="0" kern="1200">
          <a:solidFill>
            <a:srgbClr val="19283A"/>
          </a:solidFill>
          <a:latin typeface="Avenir Medium" panose="02000503020000020003" pitchFamily="2" charset="0"/>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Acumin Pro" panose="020B0504020202020204" pitchFamily="34" charset="77"/>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Acumin Pro" panose="020B0504020202020204" pitchFamily="34" charset="77"/>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Acumin Pro" panose="020B0504020202020204" pitchFamily="34" charset="77"/>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Acumin Pro" panose="020B0504020202020204" pitchFamily="34" charset="77"/>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6F8782-3C59-58EC-B5F8-9AD035ADC955}"/>
              </a:ext>
            </a:extLst>
          </p:cNvPr>
          <p:cNvSpPr>
            <a:spLocks noGrp="1"/>
          </p:cNvSpPr>
          <p:nvPr>
            <p:ph type="title"/>
          </p:nvPr>
        </p:nvSpPr>
        <p:spPr>
          <a:xfrm>
            <a:off x="644400" y="226800"/>
            <a:ext cx="9060915" cy="560851"/>
          </a:xfrm>
          <a:prstGeom prst="rect">
            <a:avLst/>
          </a:prstGeom>
        </p:spPr>
        <p:txBody>
          <a:bodyPr vert="horz" lIns="91440" tIns="45720" rIns="91440" bIns="45720" rtlCol="0" anchor="t">
            <a:normAutofit/>
          </a:bodyPr>
          <a:lstStyle/>
          <a:p>
            <a:r>
              <a:rPr lang="en-GB"/>
              <a:t>Click to edit Master title style</a:t>
            </a:r>
          </a:p>
        </p:txBody>
      </p:sp>
      <p:sp>
        <p:nvSpPr>
          <p:cNvPr id="3" name="Text Placeholder 2">
            <a:extLst>
              <a:ext uri="{FF2B5EF4-FFF2-40B4-BE49-F238E27FC236}">
                <a16:creationId xmlns:a16="http://schemas.microsoft.com/office/drawing/2014/main" id="{4E6C818F-7A05-0E0E-C6A5-B0F215449BDF}"/>
              </a:ext>
            </a:extLst>
          </p:cNvPr>
          <p:cNvSpPr>
            <a:spLocks noGrp="1"/>
          </p:cNvSpPr>
          <p:nvPr>
            <p:ph type="body" idx="1"/>
          </p:nvPr>
        </p:nvSpPr>
        <p:spPr>
          <a:xfrm>
            <a:off x="6444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E186B29F-387A-EC10-44EA-75FCD77F3D76}"/>
              </a:ext>
            </a:extLst>
          </p:cNvPr>
          <p:cNvSpPr>
            <a:spLocks noGrp="1"/>
          </p:cNvSpPr>
          <p:nvPr>
            <p:ph type="ftr" sz="quarter" idx="3"/>
          </p:nvPr>
        </p:nvSpPr>
        <p:spPr>
          <a:xfrm>
            <a:off x="263305" y="6356350"/>
            <a:ext cx="4114800" cy="365125"/>
          </a:xfrm>
          <a:prstGeom prst="rect">
            <a:avLst/>
          </a:prstGeom>
        </p:spPr>
        <p:txBody>
          <a:bodyPr vert="horz" lIns="91440" tIns="45720" rIns="91440" bIns="45720" rtlCol="0" anchor="ctr"/>
          <a:lstStyle>
            <a:lvl1pPr algn="l">
              <a:defRPr sz="800" b="0" i="0">
                <a:solidFill>
                  <a:schemeClr val="tx1">
                    <a:tint val="82000"/>
                  </a:schemeClr>
                </a:solidFill>
                <a:latin typeface="Acumin Pro" panose="020B0504020202020204" pitchFamily="34" charset="77"/>
              </a:defRPr>
            </a:lvl1pPr>
          </a:lstStyle>
          <a:p>
            <a:endParaRPr lang="en-GB"/>
          </a:p>
        </p:txBody>
      </p:sp>
      <p:sp>
        <p:nvSpPr>
          <p:cNvPr id="6" name="Slide Number Placeholder 5">
            <a:extLst>
              <a:ext uri="{FF2B5EF4-FFF2-40B4-BE49-F238E27FC236}">
                <a16:creationId xmlns:a16="http://schemas.microsoft.com/office/drawing/2014/main" id="{323FC1F6-5B7C-6FE4-3AF8-6EA0A95622B7}"/>
              </a:ext>
            </a:extLst>
          </p:cNvPr>
          <p:cNvSpPr>
            <a:spLocks noGrp="1"/>
          </p:cNvSpPr>
          <p:nvPr>
            <p:ph type="sldNum" sz="quarter" idx="4"/>
          </p:nvPr>
        </p:nvSpPr>
        <p:spPr>
          <a:xfrm>
            <a:off x="9220947" y="6356350"/>
            <a:ext cx="2743200" cy="365125"/>
          </a:xfrm>
          <a:prstGeom prst="rect">
            <a:avLst/>
          </a:prstGeom>
        </p:spPr>
        <p:txBody>
          <a:bodyPr vert="horz" lIns="91440" tIns="45720" rIns="91440" bIns="45720" rtlCol="0" anchor="ctr"/>
          <a:lstStyle>
            <a:lvl1pPr algn="r">
              <a:defRPr sz="800" b="0" i="0">
                <a:solidFill>
                  <a:schemeClr val="tx1">
                    <a:tint val="82000"/>
                  </a:schemeClr>
                </a:solidFill>
                <a:latin typeface="Acumin Pro" panose="020B0504020202020204" pitchFamily="34" charset="77"/>
              </a:defRPr>
            </a:lvl1pPr>
          </a:lstStyle>
          <a:p>
            <a:fld id="{64910AEB-456F-F747-A2E7-6BF44D9D06D9}" type="slidenum">
              <a:rPr lang="en-GB" smtClean="0"/>
              <a:pPr/>
              <a:t>‹#›</a:t>
            </a:fld>
            <a:endParaRPr lang="en-GB"/>
          </a:p>
        </p:txBody>
      </p:sp>
      <p:sp>
        <p:nvSpPr>
          <p:cNvPr id="7" name="Parallelogram 6">
            <a:extLst>
              <a:ext uri="{FF2B5EF4-FFF2-40B4-BE49-F238E27FC236}">
                <a16:creationId xmlns:a16="http://schemas.microsoft.com/office/drawing/2014/main" id="{6CD3D175-B234-7B0F-1116-CD9BA227A6FF}"/>
              </a:ext>
            </a:extLst>
          </p:cNvPr>
          <p:cNvSpPr/>
          <p:nvPr userDrawn="1"/>
        </p:nvSpPr>
        <p:spPr>
          <a:xfrm>
            <a:off x="470958" y="207444"/>
            <a:ext cx="104228" cy="354363"/>
          </a:xfrm>
          <a:prstGeom prst="parallelogram">
            <a:avLst>
              <a:gd name="adj" fmla="val 57312"/>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b="0" i="0"/>
          </a:p>
        </p:txBody>
      </p:sp>
      <p:sp>
        <p:nvSpPr>
          <p:cNvPr id="8" name="Parallelogram 7">
            <a:extLst>
              <a:ext uri="{FF2B5EF4-FFF2-40B4-BE49-F238E27FC236}">
                <a16:creationId xmlns:a16="http://schemas.microsoft.com/office/drawing/2014/main" id="{1429463F-5E27-C33C-F61F-EE1EB65886C7}"/>
              </a:ext>
            </a:extLst>
          </p:cNvPr>
          <p:cNvSpPr/>
          <p:nvPr userDrawn="1"/>
        </p:nvSpPr>
        <p:spPr>
          <a:xfrm>
            <a:off x="353124" y="367890"/>
            <a:ext cx="104228" cy="354363"/>
          </a:xfrm>
          <a:prstGeom prst="parallelogram">
            <a:avLst>
              <a:gd name="adj" fmla="val 57312"/>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b="0" i="0"/>
          </a:p>
        </p:txBody>
      </p:sp>
      <p:pic>
        <p:nvPicPr>
          <p:cNvPr id="9" name="Graphic 8">
            <a:extLst>
              <a:ext uri="{FF2B5EF4-FFF2-40B4-BE49-F238E27FC236}">
                <a16:creationId xmlns:a16="http://schemas.microsoft.com/office/drawing/2014/main" id="{A74B94AB-7A90-D5E4-78E6-40E8DC3A58BC}"/>
              </a:ext>
            </a:extLst>
          </p:cNvPr>
          <p:cNvPicPr>
            <a:picLocks noChangeAspect="1"/>
          </p:cNvPicPr>
          <p:nvPr userDrawn="1"/>
        </p:nvPicPr>
        <p:blipFill>
          <a:blip r:embed="rId10">
            <a:extLst>
              <a:ext uri="{28A0092B-C50C-407E-A947-70E740481C1C}">
                <a14:useLocalDpi xmlns:a14="http://schemas.microsoft.com/office/drawing/2010/main" val="0"/>
              </a:ext>
            </a:extLst>
          </a:blip>
          <a:srcRect/>
          <a:stretch/>
        </p:blipFill>
        <p:spPr>
          <a:xfrm>
            <a:off x="10143738" y="236720"/>
            <a:ext cx="1695138" cy="359193"/>
          </a:xfrm>
          <a:prstGeom prst="rect">
            <a:avLst/>
          </a:prstGeom>
        </p:spPr>
      </p:pic>
    </p:spTree>
    <p:extLst>
      <p:ext uri="{BB962C8B-B14F-4D97-AF65-F5344CB8AC3E}">
        <p14:creationId xmlns:p14="http://schemas.microsoft.com/office/powerpoint/2010/main" val="304643847"/>
      </p:ext>
    </p:extLst>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8" r:id="rId5"/>
    <p:sldLayoutId id="2147483985" r:id="rId6"/>
    <p:sldLayoutId id="2147483986" r:id="rId7"/>
    <p:sldLayoutId id="2147483987" r:id="rId8"/>
  </p:sldLayoutIdLst>
  <p:hf hdr="0" dt="0"/>
  <p:txStyles>
    <p:titleStyle>
      <a:lvl1pPr algn="l" defTabSz="914400" rtl="0" eaLnBrk="1" latinLnBrk="0" hangingPunct="1">
        <a:lnSpc>
          <a:spcPct val="90000"/>
        </a:lnSpc>
        <a:spcBef>
          <a:spcPct val="0"/>
        </a:spcBef>
        <a:buNone/>
        <a:defRPr sz="2600" b="1" i="0" kern="1200">
          <a:solidFill>
            <a:schemeClr val="tx1"/>
          </a:solidFill>
          <a:latin typeface="Avenir Medium" panose="02000503020000020003"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cumin Pro" panose="020B0504020202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cumin Pro" panose="020B0504020202020204"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cumin Pro" panose="020B0504020202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cumin Pro" panose="020B050402020202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cumin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0.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20.xml"/><Relationship Id="rId4" Type="http://schemas.openxmlformats.org/officeDocument/2006/relationships/chart" Target="../charts/chart6.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chart" Target="../charts/chart8.xml"/></Relationships>
</file>

<file path=ppt/slides/_rels/slide1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8.xml"/><Relationship Id="rId1" Type="http://schemas.openxmlformats.org/officeDocument/2006/relationships/slideLayout" Target="../slideLayouts/slideLayout20.xml"/><Relationship Id="rId4" Type="http://schemas.openxmlformats.org/officeDocument/2006/relationships/chart" Target="../charts/chart10.xml"/></Relationships>
</file>

<file path=ppt/slides/_rels/slide14.xml.rels><?xml version="1.0" encoding="UTF-8" standalone="yes"?>
<Relationships xmlns="http://schemas.openxmlformats.org/package/2006/relationships"><Relationship Id="rId3" Type="http://schemas.openxmlformats.org/officeDocument/2006/relationships/hyperlink" Target="mailto:r.sandstrom@SIMCoFunds.com"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hyperlink" Target="mailto:m.mady@SIMCoFund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58B83-DF44-B913-E87D-ADCB227B2A6B}"/>
            </a:ext>
          </a:extLst>
        </p:cNvPr>
        <p:cNvGrpSpPr/>
        <p:nvPr/>
      </p:nvGrpSpPr>
      <p:grpSpPr>
        <a:xfrm>
          <a:off x="0" y="0"/>
          <a:ext cx="0" cy="0"/>
          <a:chOff x="0" y="0"/>
          <a:chExt cx="0" cy="0"/>
        </a:xfrm>
      </p:grpSpPr>
      <p:sp>
        <p:nvSpPr>
          <p:cNvPr id="193" name="Presentation Title: Lorem ipsum dolor  sit amet">
            <a:extLst>
              <a:ext uri="{FF2B5EF4-FFF2-40B4-BE49-F238E27FC236}">
                <a16:creationId xmlns:a16="http://schemas.microsoft.com/office/drawing/2014/main" id="{C913321A-556B-8A0A-741A-D43226DA65DF}"/>
              </a:ext>
            </a:extLst>
          </p:cNvPr>
          <p:cNvSpPr txBox="1">
            <a:spLocks noGrp="1"/>
          </p:cNvSpPr>
          <p:nvPr>
            <p:ph type="title"/>
          </p:nvPr>
        </p:nvSpPr>
        <p:spPr>
          <a:xfrm>
            <a:off x="886929" y="2114892"/>
            <a:ext cx="6021472" cy="2459306"/>
          </a:xfrm>
          <a:prstGeom prst="rect">
            <a:avLst/>
          </a:prstGeom>
        </p:spPr>
        <p:txBody>
          <a:bodyPr/>
          <a:lstStyle/>
          <a:p>
            <a:r>
              <a:rPr lang="en-GB" sz="4500" b="1" dirty="0"/>
              <a:t>SIMCo 2026-27</a:t>
            </a:r>
            <a:br>
              <a:rPr lang="en-GB" sz="4500" dirty="0"/>
            </a:br>
            <a:r>
              <a:rPr lang="en-GB" sz="4500" b="1" dirty="0"/>
              <a:t>Economic and Market Outlook</a:t>
            </a:r>
            <a:endParaRPr lang="en-GB" sz="4500" dirty="0"/>
          </a:p>
        </p:txBody>
      </p:sp>
      <p:pic>
        <p:nvPicPr>
          <p:cNvPr id="25" name="Picture Placeholder 24" descr="A ship in the water&#10;&#10;AI-generated content may be incorrect.">
            <a:extLst>
              <a:ext uri="{FF2B5EF4-FFF2-40B4-BE49-F238E27FC236}">
                <a16:creationId xmlns:a16="http://schemas.microsoft.com/office/drawing/2014/main" id="{73377CE2-3077-C65A-0126-9CDF7FB95022}"/>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2187" r="12187"/>
          <a:stretch>
            <a:fillRect/>
          </a:stretch>
        </p:blipFill>
        <p:spPr/>
      </p:pic>
      <p:sp>
        <p:nvSpPr>
          <p:cNvPr id="3" name="TextBox 2">
            <a:extLst>
              <a:ext uri="{FF2B5EF4-FFF2-40B4-BE49-F238E27FC236}">
                <a16:creationId xmlns:a16="http://schemas.microsoft.com/office/drawing/2014/main" id="{C87AB5CF-050E-53A8-EF2A-95C83FA9CD4C}"/>
              </a:ext>
            </a:extLst>
          </p:cNvPr>
          <p:cNvSpPr txBox="1"/>
          <p:nvPr/>
        </p:nvSpPr>
        <p:spPr>
          <a:xfrm>
            <a:off x="886928" y="5640061"/>
            <a:ext cx="4750079" cy="507831"/>
          </a:xfrm>
          <a:prstGeom prst="rect">
            <a:avLst/>
          </a:prstGeom>
          <a:noFill/>
        </p:spPr>
        <p:txBody>
          <a:bodyPr wrap="square">
            <a:spAutoFit/>
          </a:bodyPr>
          <a:lstStyle/>
          <a:p>
            <a:pPr marL="0" indent="0">
              <a:buNone/>
            </a:pPr>
            <a:r>
              <a:rPr lang="en-GB" sz="900" dirty="0">
                <a:solidFill>
                  <a:srgbClr val="667684"/>
                </a:solidFill>
              </a:rPr>
              <a:t>Sources: Bank Credit Analyst, Bureau of Economic Analysis (BEA), Bureau of Labor Statistics (BLS), Capital Economics, Federal Reserve Bank, Goldman Sachs, IMF, Morgan Stanley, OECD, Office for National Statistics (ONS), S&amp;P.</a:t>
            </a:r>
          </a:p>
        </p:txBody>
      </p:sp>
    </p:spTree>
    <p:extLst>
      <p:ext uri="{BB962C8B-B14F-4D97-AF65-F5344CB8AC3E}">
        <p14:creationId xmlns:p14="http://schemas.microsoft.com/office/powerpoint/2010/main" val="1045436312"/>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1560B-CC3F-1EB9-8A18-EC79A649D635}"/>
            </a:ext>
          </a:extLst>
        </p:cNvPr>
        <p:cNvGrpSpPr/>
        <p:nvPr/>
      </p:nvGrpSpPr>
      <p:grpSpPr>
        <a:xfrm>
          <a:off x="0" y="0"/>
          <a:ext cx="0" cy="0"/>
          <a:chOff x="0" y="0"/>
          <a:chExt cx="0" cy="0"/>
        </a:xfrm>
      </p:grpSpPr>
      <p:sp>
        <p:nvSpPr>
          <p:cNvPr id="76" name="Rectangle: Rounded Corners 75">
            <a:extLst>
              <a:ext uri="{FF2B5EF4-FFF2-40B4-BE49-F238E27FC236}">
                <a16:creationId xmlns:a16="http://schemas.microsoft.com/office/drawing/2014/main" id="{9FB62759-54E4-610A-1D49-3B341589A654}"/>
              </a:ext>
            </a:extLst>
          </p:cNvPr>
          <p:cNvSpPr/>
          <p:nvPr/>
        </p:nvSpPr>
        <p:spPr>
          <a:xfrm>
            <a:off x="512737" y="860515"/>
            <a:ext cx="11298122" cy="868766"/>
          </a:xfrm>
          <a:prstGeom prst="roundRect">
            <a:avLst/>
          </a:prstGeom>
          <a:solidFill>
            <a:schemeClr val="bg2"/>
          </a:solidFill>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69BC2FFB-D227-FD73-4353-CE67C85B9192}"/>
              </a:ext>
            </a:extLst>
          </p:cNvPr>
          <p:cNvSpPr>
            <a:spLocks noGrp="1"/>
          </p:cNvSpPr>
          <p:nvPr>
            <p:ph type="ftr" sz="quarter" idx="11"/>
          </p:nvPr>
        </p:nvSpPr>
        <p:spPr>
          <a:xfrm>
            <a:off x="493284" y="6245003"/>
            <a:ext cx="11297946" cy="365125"/>
          </a:xfrm>
        </p:spPr>
        <p:txBody>
          <a:bodyPr/>
          <a:lstStyle/>
          <a:p>
            <a:pPr marL="228600" indent="-228600">
              <a:buAutoNum type="arabicParenBoth"/>
            </a:pPr>
            <a:r>
              <a:rPr lang="en-GB" sz="850" i="1" dirty="0">
                <a:solidFill>
                  <a:srgbClr val="6D7884"/>
                </a:solidFill>
              </a:rPr>
              <a:t>IMF World Economic Outlook Update (WEO), July 2026. According to WEO, core inflation has remained relatively stable in most countries despite the headline shock and is expected to return to target gradually in major economies: </a:t>
            </a:r>
            <a:r>
              <a:rPr lang="en-GB" sz="850" b="1" i="1" dirty="0">
                <a:solidFill>
                  <a:srgbClr val="6D7884"/>
                </a:solidFill>
              </a:rPr>
              <a:t>mid-2027 in the UK, end-2027 in Japan and the US, and end-2028 in the Euro area</a:t>
            </a:r>
            <a:r>
              <a:rPr lang="en-GB" sz="850" i="1" dirty="0">
                <a:solidFill>
                  <a:srgbClr val="6D7884"/>
                </a:solidFill>
              </a:rPr>
              <a:t>. Base case on Middle East conflict: gradual resumption of traffic in Strait of Hormuz by end-1Q27 but elevated energy prices ($89/</a:t>
            </a:r>
            <a:r>
              <a:rPr lang="en-GB" sz="850" i="1" dirty="0" err="1">
                <a:solidFill>
                  <a:srgbClr val="6D7884"/>
                </a:solidFill>
              </a:rPr>
              <a:t>bbl</a:t>
            </a:r>
            <a:r>
              <a:rPr lang="en-GB" sz="850" i="1" dirty="0">
                <a:solidFill>
                  <a:srgbClr val="6D7884"/>
                </a:solidFill>
              </a:rPr>
              <a:t> Brent by 4Q26E).</a:t>
            </a:r>
          </a:p>
          <a:p>
            <a:pPr marL="228600" indent="-228600">
              <a:buAutoNum type="arabicParenBoth"/>
            </a:pPr>
            <a:r>
              <a:rPr lang="en-GB" sz="850" i="1" dirty="0">
                <a:solidFill>
                  <a:srgbClr val="6D7884"/>
                </a:solidFill>
              </a:rPr>
              <a:t>Asian Development Bank (ADB) Newly industrialized economies index covering Hong Kong, South Korea, Singapore and Taiwan.  2025 4%, 2026E 4.7%, 2027E 2.7% and post-2000 average 3.8%.</a:t>
            </a:r>
          </a:p>
          <a:p>
            <a:pPr marL="228600" indent="-228600">
              <a:buAutoNum type="arabicParenBoth"/>
            </a:pPr>
            <a:r>
              <a:rPr lang="en-GB" sz="850" i="1" dirty="0">
                <a:solidFill>
                  <a:srgbClr val="6D7884"/>
                </a:solidFill>
              </a:rPr>
              <a:t>See alternative valuation measures in footnote 2, page 5.  </a:t>
            </a:r>
          </a:p>
        </p:txBody>
      </p:sp>
      <p:sp>
        <p:nvSpPr>
          <p:cNvPr id="6" name="Title 5">
            <a:extLst>
              <a:ext uri="{FF2B5EF4-FFF2-40B4-BE49-F238E27FC236}">
                <a16:creationId xmlns:a16="http://schemas.microsoft.com/office/drawing/2014/main" id="{C815416A-06E1-27C6-FB4A-47670121E303}"/>
              </a:ext>
            </a:extLst>
          </p:cNvPr>
          <p:cNvSpPr>
            <a:spLocks noGrp="1"/>
          </p:cNvSpPr>
          <p:nvPr>
            <p:ph type="title"/>
          </p:nvPr>
        </p:nvSpPr>
        <p:spPr/>
        <p:txBody>
          <a:bodyPr>
            <a:normAutofit/>
          </a:bodyPr>
          <a:lstStyle/>
          <a:p>
            <a:r>
              <a:rPr lang="en-GB" sz="2400"/>
              <a:t>Executive Summary </a:t>
            </a:r>
          </a:p>
        </p:txBody>
      </p:sp>
      <p:sp>
        <p:nvSpPr>
          <p:cNvPr id="2" name="Slide Number Placeholder 1">
            <a:extLst>
              <a:ext uri="{FF2B5EF4-FFF2-40B4-BE49-F238E27FC236}">
                <a16:creationId xmlns:a16="http://schemas.microsoft.com/office/drawing/2014/main" id="{BC3B288F-7BF7-E312-0C69-0B47FBD3766C}"/>
              </a:ext>
            </a:extLst>
          </p:cNvPr>
          <p:cNvSpPr>
            <a:spLocks noGrp="1"/>
          </p:cNvSpPr>
          <p:nvPr>
            <p:ph type="sldNum" sz="quarter" idx="12"/>
          </p:nvPr>
        </p:nvSpPr>
        <p:spPr>
          <a:xfrm>
            <a:off x="9220947" y="6396990"/>
            <a:ext cx="2743200" cy="365125"/>
          </a:xfrm>
        </p:spPr>
        <p:txBody>
          <a:bodyPr/>
          <a:lstStyle/>
          <a:p>
            <a:fld id="{64910AEB-456F-F747-A2E7-6BF44D9D06D9}" type="slidenum">
              <a:rPr lang="en-GB" smtClean="0"/>
              <a:t>1</a:t>
            </a:fld>
            <a:endParaRPr lang="en-GB" dirty="0"/>
          </a:p>
        </p:txBody>
      </p:sp>
      <p:sp>
        <p:nvSpPr>
          <p:cNvPr id="4" name="Text Placeholder 3">
            <a:extLst>
              <a:ext uri="{FF2B5EF4-FFF2-40B4-BE49-F238E27FC236}">
                <a16:creationId xmlns:a16="http://schemas.microsoft.com/office/drawing/2014/main" id="{43537D0A-8799-A339-2222-83CF6876B830}"/>
              </a:ext>
            </a:extLst>
          </p:cNvPr>
          <p:cNvSpPr txBox="1">
            <a:spLocks/>
          </p:cNvSpPr>
          <p:nvPr/>
        </p:nvSpPr>
        <p:spPr>
          <a:xfrm>
            <a:off x="583832" y="1113077"/>
            <a:ext cx="2155067" cy="46831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Avenir Medium" panose="02000503020000020003" pitchFamily="2" charset="0"/>
                <a:ea typeface="+mn-ea"/>
                <a:cs typeface="+mn-cs"/>
              </a:defRPr>
            </a:lvl1pPr>
            <a:lvl2pPr marL="457200" indent="0" algn="l" defTabSz="914400" rtl="0" eaLnBrk="1" latinLnBrk="0" hangingPunct="1">
              <a:lnSpc>
                <a:spcPct val="90000"/>
              </a:lnSpc>
              <a:spcBef>
                <a:spcPts val="500"/>
              </a:spcBef>
              <a:buFontTx/>
              <a:buNone/>
              <a:defRPr sz="1800" b="1" i="0" kern="1200">
                <a:solidFill>
                  <a:schemeClr val="tx1"/>
                </a:solidFill>
                <a:latin typeface="Avenir Medium" panose="02000503020000020003" pitchFamily="2" charset="0"/>
                <a:ea typeface="+mn-ea"/>
                <a:cs typeface="+mn-cs"/>
              </a:defRPr>
            </a:lvl2pPr>
            <a:lvl3pPr marL="914400" indent="0" algn="l" defTabSz="914400" rtl="0" eaLnBrk="1" latinLnBrk="0" hangingPunct="1">
              <a:lnSpc>
                <a:spcPct val="90000"/>
              </a:lnSpc>
              <a:spcBef>
                <a:spcPts val="500"/>
              </a:spcBef>
              <a:buFontTx/>
              <a:buNone/>
              <a:defRPr sz="1800" b="1" i="0" kern="1200">
                <a:solidFill>
                  <a:schemeClr val="tx1"/>
                </a:solidFill>
                <a:latin typeface="Avenir Medium" panose="02000503020000020003" pitchFamily="2" charset="0"/>
                <a:ea typeface="+mn-ea"/>
                <a:cs typeface="+mn-cs"/>
              </a:defRPr>
            </a:lvl3pPr>
            <a:lvl4pPr marL="1371600" indent="0" algn="l" defTabSz="914400" rtl="0" eaLnBrk="1" latinLnBrk="0" hangingPunct="1">
              <a:lnSpc>
                <a:spcPct val="90000"/>
              </a:lnSpc>
              <a:spcBef>
                <a:spcPts val="500"/>
              </a:spcBef>
              <a:buFontTx/>
              <a:buNone/>
              <a:defRPr sz="1800" b="1" i="0" kern="1200">
                <a:solidFill>
                  <a:schemeClr val="tx1"/>
                </a:solidFill>
                <a:latin typeface="Avenir Medium" panose="02000503020000020003" pitchFamily="2" charset="0"/>
                <a:ea typeface="+mn-ea"/>
                <a:cs typeface="+mn-cs"/>
              </a:defRPr>
            </a:lvl4pPr>
            <a:lvl5pPr marL="1828800" indent="0" algn="l" defTabSz="914400" rtl="0" eaLnBrk="1" latinLnBrk="0" hangingPunct="1">
              <a:lnSpc>
                <a:spcPct val="90000"/>
              </a:lnSpc>
              <a:spcBef>
                <a:spcPts val="500"/>
              </a:spcBef>
              <a:buFontTx/>
              <a:buNone/>
              <a:defRPr sz="1800" b="1" i="0" kern="1200">
                <a:solidFill>
                  <a:schemeClr val="tx1"/>
                </a:solidFill>
                <a:latin typeface="Avenir Medium"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GB" sz="2000">
                <a:solidFill>
                  <a:schemeClr val="accent6">
                    <a:lumMod val="75000"/>
                  </a:schemeClr>
                </a:solidFill>
              </a:rPr>
              <a:t>Global backdrop </a:t>
            </a:r>
          </a:p>
        </p:txBody>
      </p:sp>
      <p:sp>
        <p:nvSpPr>
          <p:cNvPr id="10" name="TextBox 9">
            <a:extLst>
              <a:ext uri="{FF2B5EF4-FFF2-40B4-BE49-F238E27FC236}">
                <a16:creationId xmlns:a16="http://schemas.microsoft.com/office/drawing/2014/main" id="{D3EF2892-CBA8-8EC8-6AEE-033C6522EAF8}"/>
              </a:ext>
            </a:extLst>
          </p:cNvPr>
          <p:cNvSpPr txBox="1"/>
          <p:nvPr/>
        </p:nvSpPr>
        <p:spPr>
          <a:xfrm>
            <a:off x="2533650" y="893631"/>
            <a:ext cx="9145579" cy="796500"/>
          </a:xfrm>
          <a:prstGeom prst="rect">
            <a:avLst/>
          </a:prstGeom>
          <a:noFill/>
        </p:spPr>
        <p:txBody>
          <a:bodyPr wrap="square">
            <a:spAutoFit/>
          </a:bodyPr>
          <a:lstStyle/>
          <a:p>
            <a:pPr algn="l">
              <a:lnSpc>
                <a:spcPct val="120000"/>
              </a:lnSpc>
              <a:buNone/>
            </a:pPr>
            <a:r>
              <a:rPr lang="en-GB" sz="1250" dirty="0">
                <a:latin typeface="Avenir Medium" panose="02000503020000020003"/>
                <a:cs typeface="Arial"/>
              </a:rPr>
              <a:t>Global growth expected at 3.0% in 2026 and 3.4% in 2027 (post-2000 annual average 3.5%), shaped by two offsetting factors: negative supply shock of war and positive technology shock caused by AI. </a:t>
            </a:r>
            <a:r>
              <a:rPr lang="en-GB" sz="1250" b="0" i="0" dirty="0">
                <a:latin typeface="Avenir Medium" panose="02000503020000020003"/>
                <a:ea typeface="Arial"/>
                <a:cs typeface="Arial"/>
              </a:rPr>
              <a:t>Headline inflation to increase in 2026 to 4.7</a:t>
            </a:r>
            <a:r>
              <a:rPr lang="en-GB" sz="1250" b="0" dirty="0">
                <a:latin typeface="Avenir Medium" panose="02000503020000020003"/>
                <a:ea typeface="Arial"/>
                <a:cs typeface="Arial"/>
              </a:rPr>
              <a:t>% vs. 4.1</a:t>
            </a:r>
            <a:r>
              <a:rPr lang="en-GB" sz="1250" b="0" i="0" dirty="0">
                <a:latin typeface="Avenir Medium" panose="02000503020000020003"/>
                <a:ea typeface="Arial"/>
                <a:cs typeface="Arial"/>
              </a:rPr>
              <a:t>% in 2025, then fall to 3.9% in 2027.</a:t>
            </a:r>
            <a:r>
              <a:rPr lang="en-GB" sz="1250" b="0" i="0" baseline="30000" dirty="0">
                <a:latin typeface="Avenir Medium" panose="02000503020000020003"/>
                <a:ea typeface="Arial"/>
                <a:cs typeface="Arial"/>
              </a:rPr>
              <a:t>(1) </a:t>
            </a:r>
            <a:r>
              <a:rPr lang="en-GB" sz="1250" b="0" i="0" dirty="0">
                <a:latin typeface="Avenir Medium" panose="02000503020000020003"/>
                <a:ea typeface="Arial"/>
                <a:cs typeface="Arial"/>
              </a:rPr>
              <a:t>Global sell off in </a:t>
            </a:r>
            <a:r>
              <a:rPr lang="en-GB" sz="1250" dirty="0">
                <a:latin typeface="Avenir Medium" panose="02000503020000020003"/>
                <a:ea typeface="Arial"/>
                <a:cs typeface="Arial"/>
              </a:rPr>
              <a:t>duration </a:t>
            </a:r>
            <a:r>
              <a:rPr lang="en-GB" sz="1250" b="0" i="0" dirty="0">
                <a:latin typeface="Avenir Medium" panose="02000503020000020003"/>
                <a:ea typeface="Arial"/>
                <a:cs typeface="Arial"/>
              </a:rPr>
              <a:t>as markets re-price government fiscal risk and respond to recent higher energy prices.</a:t>
            </a:r>
            <a:endParaRPr lang="en-GB" sz="1250" b="0" i="0" baseline="30000" dirty="0">
              <a:latin typeface="Avenir Medium" panose="02000503020000020003"/>
              <a:ea typeface="Arial"/>
              <a:cs typeface="Arial"/>
            </a:endParaRPr>
          </a:p>
        </p:txBody>
      </p:sp>
      <p:cxnSp>
        <p:nvCxnSpPr>
          <p:cNvPr id="13" name="Straight Connector 12">
            <a:extLst>
              <a:ext uri="{FF2B5EF4-FFF2-40B4-BE49-F238E27FC236}">
                <a16:creationId xmlns:a16="http://schemas.microsoft.com/office/drawing/2014/main" id="{AD23A664-A83A-74CA-E319-51BEAB54B73A}"/>
              </a:ext>
            </a:extLst>
          </p:cNvPr>
          <p:cNvCxnSpPr>
            <a:cxnSpLocks/>
          </p:cNvCxnSpPr>
          <p:nvPr/>
        </p:nvCxnSpPr>
        <p:spPr>
          <a:xfrm>
            <a:off x="4444133" y="2394400"/>
            <a:ext cx="0" cy="3604491"/>
          </a:xfrm>
          <a:prstGeom prst="line">
            <a:avLst/>
          </a:prstGeom>
          <a:ln w="6350"/>
        </p:spPr>
        <p:style>
          <a:lnRef idx="1">
            <a:schemeClr val="accent6"/>
          </a:lnRef>
          <a:fillRef idx="0">
            <a:schemeClr val="accent6"/>
          </a:fillRef>
          <a:effectRef idx="0">
            <a:schemeClr val="accent6"/>
          </a:effectRef>
          <a:fontRef idx="minor">
            <a:schemeClr val="tx1"/>
          </a:fontRef>
        </p:style>
      </p:cxnSp>
      <p:cxnSp>
        <p:nvCxnSpPr>
          <p:cNvPr id="20" name="Straight Connector 19">
            <a:extLst>
              <a:ext uri="{FF2B5EF4-FFF2-40B4-BE49-F238E27FC236}">
                <a16:creationId xmlns:a16="http://schemas.microsoft.com/office/drawing/2014/main" id="{02054C67-324E-1322-754A-5E8430F225B1}"/>
              </a:ext>
            </a:extLst>
          </p:cNvPr>
          <p:cNvCxnSpPr>
            <a:cxnSpLocks/>
          </p:cNvCxnSpPr>
          <p:nvPr/>
        </p:nvCxnSpPr>
        <p:spPr>
          <a:xfrm flipV="1">
            <a:off x="8376241" y="3748500"/>
            <a:ext cx="3272748" cy="14039"/>
          </a:xfrm>
          <a:prstGeom prst="line">
            <a:avLst/>
          </a:prstGeom>
          <a:ln w="6350"/>
        </p:spPr>
        <p:style>
          <a:lnRef idx="1">
            <a:schemeClr val="accent6"/>
          </a:lnRef>
          <a:fillRef idx="0">
            <a:schemeClr val="accent6"/>
          </a:fillRef>
          <a:effectRef idx="0">
            <a:schemeClr val="accent6"/>
          </a:effectRef>
          <a:fontRef idx="minor">
            <a:schemeClr val="tx1"/>
          </a:fontRef>
        </p:style>
      </p:cxnSp>
      <p:sp>
        <p:nvSpPr>
          <p:cNvPr id="24" name="Rectangle 23">
            <a:extLst>
              <a:ext uri="{FF2B5EF4-FFF2-40B4-BE49-F238E27FC236}">
                <a16:creationId xmlns:a16="http://schemas.microsoft.com/office/drawing/2014/main" id="{BC70F171-80D4-82DD-22C5-509E6EF2635D}"/>
              </a:ext>
            </a:extLst>
          </p:cNvPr>
          <p:cNvSpPr>
            <a:spLocks noGrp="1"/>
          </p:cNvSpPr>
          <p:nvPr/>
        </p:nvSpPr>
        <p:spPr>
          <a:xfrm>
            <a:off x="654165" y="1926088"/>
            <a:ext cx="45720" cy="338328"/>
          </a:xfrm>
          <a:prstGeom prst="rect">
            <a:avLst/>
          </a:prstGeom>
          <a:solidFill>
            <a:srgbClr val="1F86C7"/>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latin typeface="Avenir Medium" panose="02000503020000020003"/>
            </a:endParaRPr>
          </a:p>
        </p:txBody>
      </p:sp>
      <p:sp>
        <p:nvSpPr>
          <p:cNvPr id="26" name="Text Placeholder 3">
            <a:extLst>
              <a:ext uri="{FF2B5EF4-FFF2-40B4-BE49-F238E27FC236}">
                <a16:creationId xmlns:a16="http://schemas.microsoft.com/office/drawing/2014/main" id="{451E3086-975C-7B21-673E-04E8884EB5B9}"/>
              </a:ext>
            </a:extLst>
          </p:cNvPr>
          <p:cNvSpPr txBox="1">
            <a:spLocks/>
          </p:cNvSpPr>
          <p:nvPr/>
        </p:nvSpPr>
        <p:spPr>
          <a:xfrm>
            <a:off x="696840" y="1955223"/>
            <a:ext cx="2197615" cy="46831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Avenir Medium" panose="02000503020000020003" pitchFamily="2" charset="0"/>
                <a:ea typeface="+mn-ea"/>
                <a:cs typeface="+mn-cs"/>
              </a:defRPr>
            </a:lvl1pPr>
            <a:lvl2pPr marL="457200" indent="0" algn="l" defTabSz="914400" rtl="0" eaLnBrk="1" latinLnBrk="0" hangingPunct="1">
              <a:lnSpc>
                <a:spcPct val="90000"/>
              </a:lnSpc>
              <a:spcBef>
                <a:spcPts val="500"/>
              </a:spcBef>
              <a:buFontTx/>
              <a:buNone/>
              <a:defRPr sz="1800" b="1" i="0" kern="1200">
                <a:solidFill>
                  <a:schemeClr val="tx1"/>
                </a:solidFill>
                <a:latin typeface="Avenir Medium" panose="02000503020000020003" pitchFamily="2" charset="0"/>
                <a:ea typeface="+mn-ea"/>
                <a:cs typeface="+mn-cs"/>
              </a:defRPr>
            </a:lvl2pPr>
            <a:lvl3pPr marL="914400" indent="0" algn="l" defTabSz="914400" rtl="0" eaLnBrk="1" latinLnBrk="0" hangingPunct="1">
              <a:lnSpc>
                <a:spcPct val="90000"/>
              </a:lnSpc>
              <a:spcBef>
                <a:spcPts val="500"/>
              </a:spcBef>
              <a:buFontTx/>
              <a:buNone/>
              <a:defRPr sz="1800" b="1" i="0" kern="1200">
                <a:solidFill>
                  <a:schemeClr val="tx1"/>
                </a:solidFill>
                <a:latin typeface="Avenir Medium" panose="02000503020000020003" pitchFamily="2" charset="0"/>
                <a:ea typeface="+mn-ea"/>
                <a:cs typeface="+mn-cs"/>
              </a:defRPr>
            </a:lvl3pPr>
            <a:lvl4pPr marL="1371600" indent="0" algn="l" defTabSz="914400" rtl="0" eaLnBrk="1" latinLnBrk="0" hangingPunct="1">
              <a:lnSpc>
                <a:spcPct val="90000"/>
              </a:lnSpc>
              <a:spcBef>
                <a:spcPts val="500"/>
              </a:spcBef>
              <a:buFontTx/>
              <a:buNone/>
              <a:defRPr sz="1800" b="1" i="0" kern="1200">
                <a:solidFill>
                  <a:schemeClr val="tx1"/>
                </a:solidFill>
                <a:latin typeface="Avenir Medium" panose="02000503020000020003" pitchFamily="2" charset="0"/>
                <a:ea typeface="+mn-ea"/>
                <a:cs typeface="+mn-cs"/>
              </a:defRPr>
            </a:lvl4pPr>
            <a:lvl5pPr marL="1828800" indent="0" algn="l" defTabSz="914400" rtl="0" eaLnBrk="1" latinLnBrk="0" hangingPunct="1">
              <a:lnSpc>
                <a:spcPct val="90000"/>
              </a:lnSpc>
              <a:spcBef>
                <a:spcPts val="500"/>
              </a:spcBef>
              <a:buFontTx/>
              <a:buNone/>
              <a:defRPr sz="1800" b="1" i="0" kern="1200">
                <a:solidFill>
                  <a:schemeClr val="tx1"/>
                </a:solidFill>
                <a:latin typeface="Avenir Medium"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GB" sz="2400">
                <a:solidFill>
                  <a:schemeClr val="accent1"/>
                </a:solidFill>
                <a:latin typeface="Avenir Medium" panose="02000503020000020003"/>
              </a:rPr>
              <a:t>United States </a:t>
            </a:r>
          </a:p>
        </p:txBody>
      </p:sp>
      <p:sp>
        <p:nvSpPr>
          <p:cNvPr id="28" name="Rectangle 27">
            <a:extLst>
              <a:ext uri="{FF2B5EF4-FFF2-40B4-BE49-F238E27FC236}">
                <a16:creationId xmlns:a16="http://schemas.microsoft.com/office/drawing/2014/main" id="{B40967BB-D3AB-A967-49B1-D3441254CA84}"/>
              </a:ext>
            </a:extLst>
          </p:cNvPr>
          <p:cNvSpPr>
            <a:spLocks noGrp="1"/>
          </p:cNvSpPr>
          <p:nvPr/>
        </p:nvSpPr>
        <p:spPr>
          <a:xfrm>
            <a:off x="4817532" y="1926088"/>
            <a:ext cx="48862" cy="338328"/>
          </a:xfrm>
          <a:prstGeom prst="rect">
            <a:avLst/>
          </a:prstGeom>
          <a:solidFill>
            <a:srgbClr val="1F86C7"/>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latin typeface="Avenir Medium" panose="02000503020000020003"/>
            </a:endParaRPr>
          </a:p>
        </p:txBody>
      </p:sp>
      <p:sp>
        <p:nvSpPr>
          <p:cNvPr id="30" name="Text Placeholder 3">
            <a:extLst>
              <a:ext uri="{FF2B5EF4-FFF2-40B4-BE49-F238E27FC236}">
                <a16:creationId xmlns:a16="http://schemas.microsoft.com/office/drawing/2014/main" id="{384F8A43-81FF-D4A0-AD95-A751E3184B4E}"/>
              </a:ext>
            </a:extLst>
          </p:cNvPr>
          <p:cNvSpPr txBox="1">
            <a:spLocks/>
          </p:cNvSpPr>
          <p:nvPr/>
        </p:nvSpPr>
        <p:spPr>
          <a:xfrm>
            <a:off x="4841963" y="1965290"/>
            <a:ext cx="2609384" cy="46831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Avenir Medium" panose="02000503020000020003" pitchFamily="2" charset="0"/>
                <a:ea typeface="+mn-ea"/>
                <a:cs typeface="+mn-cs"/>
              </a:defRPr>
            </a:lvl1pPr>
            <a:lvl2pPr marL="457200" indent="0" algn="l" defTabSz="914400" rtl="0" eaLnBrk="1" latinLnBrk="0" hangingPunct="1">
              <a:lnSpc>
                <a:spcPct val="90000"/>
              </a:lnSpc>
              <a:spcBef>
                <a:spcPts val="500"/>
              </a:spcBef>
              <a:buFontTx/>
              <a:buNone/>
              <a:defRPr sz="1800" b="1" i="0" kern="1200">
                <a:solidFill>
                  <a:schemeClr val="tx1"/>
                </a:solidFill>
                <a:latin typeface="Avenir Medium" panose="02000503020000020003" pitchFamily="2" charset="0"/>
                <a:ea typeface="+mn-ea"/>
                <a:cs typeface="+mn-cs"/>
              </a:defRPr>
            </a:lvl2pPr>
            <a:lvl3pPr marL="914400" indent="0" algn="l" defTabSz="914400" rtl="0" eaLnBrk="1" latinLnBrk="0" hangingPunct="1">
              <a:lnSpc>
                <a:spcPct val="90000"/>
              </a:lnSpc>
              <a:spcBef>
                <a:spcPts val="500"/>
              </a:spcBef>
              <a:buFontTx/>
              <a:buNone/>
              <a:defRPr sz="1800" b="1" i="0" kern="1200">
                <a:solidFill>
                  <a:schemeClr val="tx1"/>
                </a:solidFill>
                <a:latin typeface="Avenir Medium" panose="02000503020000020003" pitchFamily="2" charset="0"/>
                <a:ea typeface="+mn-ea"/>
                <a:cs typeface="+mn-cs"/>
              </a:defRPr>
            </a:lvl3pPr>
            <a:lvl4pPr marL="1371600" indent="0" algn="l" defTabSz="914400" rtl="0" eaLnBrk="1" latinLnBrk="0" hangingPunct="1">
              <a:lnSpc>
                <a:spcPct val="90000"/>
              </a:lnSpc>
              <a:spcBef>
                <a:spcPts val="500"/>
              </a:spcBef>
              <a:buFontTx/>
              <a:buNone/>
              <a:defRPr sz="1800" b="1" i="0" kern="1200">
                <a:solidFill>
                  <a:schemeClr val="tx1"/>
                </a:solidFill>
                <a:latin typeface="Avenir Medium" panose="02000503020000020003" pitchFamily="2" charset="0"/>
                <a:ea typeface="+mn-ea"/>
                <a:cs typeface="+mn-cs"/>
              </a:defRPr>
            </a:lvl4pPr>
            <a:lvl5pPr marL="1828800" indent="0" algn="l" defTabSz="914400" rtl="0" eaLnBrk="1" latinLnBrk="0" hangingPunct="1">
              <a:lnSpc>
                <a:spcPct val="90000"/>
              </a:lnSpc>
              <a:spcBef>
                <a:spcPts val="500"/>
              </a:spcBef>
              <a:buFontTx/>
              <a:buNone/>
              <a:defRPr sz="1800" b="1" i="0" kern="1200">
                <a:solidFill>
                  <a:schemeClr val="tx1"/>
                </a:solidFill>
                <a:latin typeface="Avenir Medium"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GB" sz="2400">
                <a:solidFill>
                  <a:schemeClr val="accent1"/>
                </a:solidFill>
                <a:latin typeface="Avenir Medium" panose="02000503020000020003"/>
              </a:rPr>
              <a:t>United Kingdom </a:t>
            </a:r>
          </a:p>
        </p:txBody>
      </p:sp>
      <p:sp>
        <p:nvSpPr>
          <p:cNvPr id="34" name="Rectangle 33">
            <a:extLst>
              <a:ext uri="{FF2B5EF4-FFF2-40B4-BE49-F238E27FC236}">
                <a16:creationId xmlns:a16="http://schemas.microsoft.com/office/drawing/2014/main" id="{4517C142-6331-ED06-70D9-9A425850EE05}"/>
              </a:ext>
            </a:extLst>
          </p:cNvPr>
          <p:cNvSpPr>
            <a:spLocks noGrp="1"/>
          </p:cNvSpPr>
          <p:nvPr/>
        </p:nvSpPr>
        <p:spPr>
          <a:xfrm>
            <a:off x="8380414" y="1926088"/>
            <a:ext cx="45720" cy="338328"/>
          </a:xfrm>
          <a:prstGeom prst="rect">
            <a:avLst/>
          </a:prstGeom>
          <a:solidFill>
            <a:srgbClr val="1F86C7"/>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latin typeface="Avenir Medium" panose="02000503020000020003"/>
            </a:endParaRPr>
          </a:p>
        </p:txBody>
      </p:sp>
      <p:sp>
        <p:nvSpPr>
          <p:cNvPr id="36" name="Text Placeholder 3">
            <a:extLst>
              <a:ext uri="{FF2B5EF4-FFF2-40B4-BE49-F238E27FC236}">
                <a16:creationId xmlns:a16="http://schemas.microsoft.com/office/drawing/2014/main" id="{64219DD4-3F4A-8624-533B-3CEB677F801F}"/>
              </a:ext>
            </a:extLst>
          </p:cNvPr>
          <p:cNvSpPr txBox="1">
            <a:spLocks/>
          </p:cNvSpPr>
          <p:nvPr/>
        </p:nvSpPr>
        <p:spPr>
          <a:xfrm>
            <a:off x="8421962" y="1952392"/>
            <a:ext cx="2441607" cy="46831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Avenir Medium" panose="02000503020000020003" pitchFamily="2" charset="0"/>
                <a:ea typeface="+mn-ea"/>
                <a:cs typeface="+mn-cs"/>
              </a:defRPr>
            </a:lvl1pPr>
            <a:lvl2pPr marL="457200" indent="0" algn="l" defTabSz="914400" rtl="0" eaLnBrk="1" latinLnBrk="0" hangingPunct="1">
              <a:lnSpc>
                <a:spcPct val="90000"/>
              </a:lnSpc>
              <a:spcBef>
                <a:spcPts val="500"/>
              </a:spcBef>
              <a:buFontTx/>
              <a:buNone/>
              <a:defRPr sz="1800" b="1" i="0" kern="1200">
                <a:solidFill>
                  <a:schemeClr val="tx1"/>
                </a:solidFill>
                <a:latin typeface="Avenir Medium" panose="02000503020000020003" pitchFamily="2" charset="0"/>
                <a:ea typeface="+mn-ea"/>
                <a:cs typeface="+mn-cs"/>
              </a:defRPr>
            </a:lvl2pPr>
            <a:lvl3pPr marL="914400" indent="0" algn="l" defTabSz="914400" rtl="0" eaLnBrk="1" latinLnBrk="0" hangingPunct="1">
              <a:lnSpc>
                <a:spcPct val="90000"/>
              </a:lnSpc>
              <a:spcBef>
                <a:spcPts val="500"/>
              </a:spcBef>
              <a:buFontTx/>
              <a:buNone/>
              <a:defRPr sz="1800" b="1" i="0" kern="1200">
                <a:solidFill>
                  <a:schemeClr val="tx1"/>
                </a:solidFill>
                <a:latin typeface="Avenir Medium" panose="02000503020000020003" pitchFamily="2" charset="0"/>
                <a:ea typeface="+mn-ea"/>
                <a:cs typeface="+mn-cs"/>
              </a:defRPr>
            </a:lvl3pPr>
            <a:lvl4pPr marL="1371600" indent="0" algn="l" defTabSz="914400" rtl="0" eaLnBrk="1" latinLnBrk="0" hangingPunct="1">
              <a:lnSpc>
                <a:spcPct val="90000"/>
              </a:lnSpc>
              <a:spcBef>
                <a:spcPts val="500"/>
              </a:spcBef>
              <a:buFontTx/>
              <a:buNone/>
              <a:defRPr sz="1800" b="1" i="0" kern="1200">
                <a:solidFill>
                  <a:schemeClr val="tx1"/>
                </a:solidFill>
                <a:latin typeface="Avenir Medium" panose="02000503020000020003" pitchFamily="2" charset="0"/>
                <a:ea typeface="+mn-ea"/>
                <a:cs typeface="+mn-cs"/>
              </a:defRPr>
            </a:lvl4pPr>
            <a:lvl5pPr marL="1828800" indent="0" algn="l" defTabSz="914400" rtl="0" eaLnBrk="1" latinLnBrk="0" hangingPunct="1">
              <a:lnSpc>
                <a:spcPct val="90000"/>
              </a:lnSpc>
              <a:spcBef>
                <a:spcPts val="500"/>
              </a:spcBef>
              <a:buFontTx/>
              <a:buNone/>
              <a:defRPr sz="1800" b="1" i="0" kern="1200">
                <a:solidFill>
                  <a:schemeClr val="tx1"/>
                </a:solidFill>
                <a:latin typeface="Avenir Medium"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GB" sz="2400">
                <a:solidFill>
                  <a:schemeClr val="accent1"/>
                </a:solidFill>
                <a:latin typeface="Avenir Medium" panose="02000503020000020003"/>
              </a:rPr>
              <a:t>Euro Area</a:t>
            </a:r>
          </a:p>
        </p:txBody>
      </p:sp>
      <p:sp>
        <p:nvSpPr>
          <p:cNvPr id="38" name="Rectangle 37">
            <a:extLst>
              <a:ext uri="{FF2B5EF4-FFF2-40B4-BE49-F238E27FC236}">
                <a16:creationId xmlns:a16="http://schemas.microsoft.com/office/drawing/2014/main" id="{E2704C54-4D40-96F6-6257-496EBF1E89D1}"/>
              </a:ext>
            </a:extLst>
          </p:cNvPr>
          <p:cNvSpPr>
            <a:spLocks noGrp="1"/>
          </p:cNvSpPr>
          <p:nvPr/>
        </p:nvSpPr>
        <p:spPr>
          <a:xfrm>
            <a:off x="8376242" y="4052295"/>
            <a:ext cx="45720" cy="338328"/>
          </a:xfrm>
          <a:prstGeom prst="rect">
            <a:avLst/>
          </a:prstGeom>
          <a:solidFill>
            <a:srgbClr val="1F86C7"/>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latin typeface="Avenir Medium" panose="02000503020000020003"/>
            </a:endParaRPr>
          </a:p>
        </p:txBody>
      </p:sp>
      <p:sp>
        <p:nvSpPr>
          <p:cNvPr id="40" name="Text Placeholder 3">
            <a:extLst>
              <a:ext uri="{FF2B5EF4-FFF2-40B4-BE49-F238E27FC236}">
                <a16:creationId xmlns:a16="http://schemas.microsoft.com/office/drawing/2014/main" id="{FEDEF7CE-4DE0-811E-8F39-5AFC5CA2F90D}"/>
              </a:ext>
            </a:extLst>
          </p:cNvPr>
          <p:cNvSpPr txBox="1">
            <a:spLocks/>
          </p:cNvSpPr>
          <p:nvPr/>
        </p:nvSpPr>
        <p:spPr>
          <a:xfrm>
            <a:off x="8421962" y="3988176"/>
            <a:ext cx="2441607" cy="46831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Avenir Medium" panose="02000503020000020003" pitchFamily="2" charset="0"/>
                <a:ea typeface="+mn-ea"/>
                <a:cs typeface="+mn-cs"/>
              </a:defRPr>
            </a:lvl1pPr>
            <a:lvl2pPr marL="457200" indent="0" algn="l" defTabSz="914400" rtl="0" eaLnBrk="1" latinLnBrk="0" hangingPunct="1">
              <a:lnSpc>
                <a:spcPct val="90000"/>
              </a:lnSpc>
              <a:spcBef>
                <a:spcPts val="500"/>
              </a:spcBef>
              <a:buFontTx/>
              <a:buNone/>
              <a:defRPr sz="1800" b="1" i="0" kern="1200">
                <a:solidFill>
                  <a:schemeClr val="tx1"/>
                </a:solidFill>
                <a:latin typeface="Avenir Medium" panose="02000503020000020003" pitchFamily="2" charset="0"/>
                <a:ea typeface="+mn-ea"/>
                <a:cs typeface="+mn-cs"/>
              </a:defRPr>
            </a:lvl2pPr>
            <a:lvl3pPr marL="914400" indent="0" algn="l" defTabSz="914400" rtl="0" eaLnBrk="1" latinLnBrk="0" hangingPunct="1">
              <a:lnSpc>
                <a:spcPct val="90000"/>
              </a:lnSpc>
              <a:spcBef>
                <a:spcPts val="500"/>
              </a:spcBef>
              <a:buFontTx/>
              <a:buNone/>
              <a:defRPr sz="1800" b="1" i="0" kern="1200">
                <a:solidFill>
                  <a:schemeClr val="tx1"/>
                </a:solidFill>
                <a:latin typeface="Avenir Medium" panose="02000503020000020003" pitchFamily="2" charset="0"/>
                <a:ea typeface="+mn-ea"/>
                <a:cs typeface="+mn-cs"/>
              </a:defRPr>
            </a:lvl3pPr>
            <a:lvl4pPr marL="1371600" indent="0" algn="l" defTabSz="914400" rtl="0" eaLnBrk="1" latinLnBrk="0" hangingPunct="1">
              <a:lnSpc>
                <a:spcPct val="90000"/>
              </a:lnSpc>
              <a:spcBef>
                <a:spcPts val="500"/>
              </a:spcBef>
              <a:buFontTx/>
              <a:buNone/>
              <a:defRPr sz="1800" b="1" i="0" kern="1200">
                <a:solidFill>
                  <a:schemeClr val="tx1"/>
                </a:solidFill>
                <a:latin typeface="Avenir Medium" panose="02000503020000020003" pitchFamily="2" charset="0"/>
                <a:ea typeface="+mn-ea"/>
                <a:cs typeface="+mn-cs"/>
              </a:defRPr>
            </a:lvl4pPr>
            <a:lvl5pPr marL="1828800" indent="0" algn="l" defTabSz="914400" rtl="0" eaLnBrk="1" latinLnBrk="0" hangingPunct="1">
              <a:lnSpc>
                <a:spcPct val="90000"/>
              </a:lnSpc>
              <a:spcBef>
                <a:spcPts val="500"/>
              </a:spcBef>
              <a:buFontTx/>
              <a:buNone/>
              <a:defRPr sz="1800" b="1" i="0" kern="1200">
                <a:solidFill>
                  <a:schemeClr val="tx1"/>
                </a:solidFill>
                <a:latin typeface="Avenir Medium"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GB" sz="2400">
                <a:solidFill>
                  <a:schemeClr val="accent1"/>
                </a:solidFill>
                <a:latin typeface="Avenir Medium" panose="02000503020000020003"/>
              </a:rPr>
              <a:t>Asia Pacific</a:t>
            </a:r>
          </a:p>
        </p:txBody>
      </p:sp>
      <p:sp>
        <p:nvSpPr>
          <p:cNvPr id="42" name="TextBox 13">
            <a:extLst>
              <a:ext uri="{FF2B5EF4-FFF2-40B4-BE49-F238E27FC236}">
                <a16:creationId xmlns:a16="http://schemas.microsoft.com/office/drawing/2014/main" id="{955F97B2-BC58-6164-B610-AD14BA5D66E8}"/>
              </a:ext>
            </a:extLst>
          </p:cNvPr>
          <p:cNvSpPr>
            <a:spLocks noGrp="1"/>
          </p:cNvSpPr>
          <p:nvPr/>
        </p:nvSpPr>
        <p:spPr>
          <a:xfrm>
            <a:off x="644399" y="2537338"/>
            <a:ext cx="3670421" cy="3474221"/>
          </a:xfrm>
          <a:prstGeom prst="rect">
            <a:avLst/>
          </a:prstGeom>
          <a:noFill/>
        </p:spPr>
        <p:txBody>
          <a:bodyPr wrap="square" lIns="0" tIns="0" rIns="0" bIns="0">
            <a:spAutoFit/>
          </a:bodyPr>
          <a:lstStyle/>
          <a:p>
            <a:pPr marL="171450" indent="-171450">
              <a:lnSpc>
                <a:spcPct val="103000"/>
              </a:lnSpc>
              <a:spcAft>
                <a:spcPts val="700"/>
              </a:spcAft>
              <a:buClr>
                <a:schemeClr val="accent6"/>
              </a:buClr>
              <a:buFont typeface="Arial" panose="020B0604020202020204" pitchFamily="34" charset="0"/>
              <a:buChar char="•"/>
            </a:pPr>
            <a:r>
              <a:rPr lang="en-GB" sz="1200" noProof="0" dirty="0">
                <a:solidFill>
                  <a:srgbClr val="24323D"/>
                </a:solidFill>
                <a:latin typeface="Avenir Medium" panose="02000503020000020003"/>
                <a:ea typeface="Arial"/>
                <a:cs typeface="Arial"/>
              </a:rPr>
              <a:t>Labour market slightly weak but probably in balance.</a:t>
            </a:r>
          </a:p>
          <a:p>
            <a:pPr marL="171450" indent="-171450">
              <a:lnSpc>
                <a:spcPct val="103000"/>
              </a:lnSpc>
              <a:spcAft>
                <a:spcPts val="700"/>
              </a:spcAft>
              <a:buClr>
                <a:schemeClr val="accent6"/>
              </a:buClr>
              <a:buFont typeface="Arial" panose="020B0604020202020204" pitchFamily="34" charset="0"/>
              <a:buChar char="•"/>
            </a:pPr>
            <a:r>
              <a:rPr lang="en-GB" sz="1200" noProof="0" dirty="0">
                <a:solidFill>
                  <a:srgbClr val="24323D"/>
                </a:solidFill>
                <a:latin typeface="Avenir Medium" panose="02000503020000020003"/>
                <a:ea typeface="Arial"/>
                <a:cs typeface="Arial"/>
              </a:rPr>
              <a:t>Headline and core inflation to </a:t>
            </a:r>
            <a:r>
              <a:rPr lang="en-GB" sz="1200" dirty="0">
                <a:solidFill>
                  <a:srgbClr val="24323D"/>
                </a:solidFill>
                <a:latin typeface="Avenir Medium" panose="02000503020000020003"/>
                <a:ea typeface="Arial"/>
                <a:cs typeface="Arial"/>
              </a:rPr>
              <a:t>normalise in 2027</a:t>
            </a:r>
            <a:r>
              <a:rPr lang="en-GB" sz="1200" noProof="0" dirty="0">
                <a:solidFill>
                  <a:srgbClr val="24323D"/>
                </a:solidFill>
                <a:latin typeface="Avenir Medium" panose="02000503020000020003"/>
                <a:ea typeface="Arial"/>
                <a:cs typeface="Arial"/>
              </a:rPr>
              <a:t>.</a:t>
            </a:r>
          </a:p>
          <a:p>
            <a:pPr marL="171450" indent="-171450">
              <a:lnSpc>
                <a:spcPct val="103000"/>
              </a:lnSpc>
              <a:spcAft>
                <a:spcPts val="700"/>
              </a:spcAft>
              <a:buClr>
                <a:schemeClr val="accent6"/>
              </a:buClr>
              <a:buFont typeface="Arial" panose="020B0604020202020204" pitchFamily="34" charset="0"/>
              <a:buChar char="•"/>
            </a:pPr>
            <a:r>
              <a:rPr lang="en-GB" sz="1200" dirty="0">
                <a:solidFill>
                  <a:srgbClr val="24323D"/>
                </a:solidFill>
                <a:latin typeface="Avenir Medium" panose="02000503020000020003"/>
                <a:ea typeface="Arial"/>
                <a:cs typeface="Arial"/>
              </a:rPr>
              <a:t>Market expects 1 ½ 25 bp hikes by mid 2027 and then easing in 3Q27.</a:t>
            </a:r>
            <a:endParaRPr lang="en-GB" sz="1200" noProof="0" dirty="0">
              <a:solidFill>
                <a:srgbClr val="24323D"/>
              </a:solidFill>
              <a:latin typeface="Avenir Medium" panose="02000503020000020003"/>
              <a:ea typeface="Arial"/>
              <a:cs typeface="Arial"/>
            </a:endParaRPr>
          </a:p>
          <a:p>
            <a:pPr marL="171450" indent="-171450">
              <a:lnSpc>
                <a:spcPct val="103000"/>
              </a:lnSpc>
              <a:spcAft>
                <a:spcPts val="700"/>
              </a:spcAft>
              <a:buClr>
                <a:schemeClr val="accent6"/>
              </a:buClr>
              <a:buFont typeface="Arial" panose="020B0604020202020204" pitchFamily="34" charset="0"/>
              <a:buChar char="•"/>
            </a:pPr>
            <a:r>
              <a:rPr lang="en-GB" sz="1200" noProof="0" dirty="0">
                <a:solidFill>
                  <a:srgbClr val="24323D"/>
                </a:solidFill>
                <a:latin typeface="Avenir Medium" panose="02000503020000020003"/>
                <a:ea typeface="Arial"/>
                <a:cs typeface="Arial"/>
              </a:rPr>
              <a:t>Earnings growth very strong, broad-based and supporting equity prices.</a:t>
            </a:r>
          </a:p>
          <a:p>
            <a:pPr marL="171450" indent="-171450">
              <a:lnSpc>
                <a:spcPct val="103000"/>
              </a:lnSpc>
              <a:spcAft>
                <a:spcPts val="700"/>
              </a:spcAft>
              <a:buClr>
                <a:schemeClr val="accent6"/>
              </a:buClr>
              <a:buFont typeface="Arial" panose="020B0604020202020204" pitchFamily="34" charset="0"/>
              <a:buChar char="•"/>
            </a:pPr>
            <a:r>
              <a:rPr lang="en-GB" sz="1200" noProof="0" dirty="0">
                <a:solidFill>
                  <a:srgbClr val="24323D"/>
                </a:solidFill>
                <a:latin typeface="Avenir Medium" panose="02000503020000020003"/>
                <a:ea typeface="Arial"/>
                <a:cs typeface="Arial"/>
              </a:rPr>
              <a:t>Treasuries have sold off on fiscal concerns, energy prices and supply. Lower inflation and Fed under-delivering on rate increases needed to reverse this.</a:t>
            </a:r>
          </a:p>
          <a:p>
            <a:pPr marL="171450" indent="-171450">
              <a:lnSpc>
                <a:spcPct val="103000"/>
              </a:lnSpc>
              <a:spcAft>
                <a:spcPts val="700"/>
              </a:spcAft>
              <a:buClr>
                <a:schemeClr val="accent6"/>
              </a:buClr>
              <a:buFont typeface="Arial" panose="020B0604020202020204" pitchFamily="34" charset="0"/>
              <a:buChar char="•"/>
            </a:pPr>
            <a:r>
              <a:rPr lang="en-GB" sz="1200" noProof="0" dirty="0">
                <a:solidFill>
                  <a:srgbClr val="24323D"/>
                </a:solidFill>
                <a:latin typeface="Avenir Medium" panose="02000503020000020003"/>
                <a:ea typeface="Arial"/>
                <a:cs typeface="Arial"/>
              </a:rPr>
              <a:t>Credit market in good shape, but high yield expected to trade moderately wider by end-2026. </a:t>
            </a:r>
          </a:p>
          <a:p>
            <a:pPr marL="171450" indent="-171450">
              <a:lnSpc>
                <a:spcPct val="103000"/>
              </a:lnSpc>
              <a:spcAft>
                <a:spcPts val="700"/>
              </a:spcAft>
              <a:buClr>
                <a:schemeClr val="accent6"/>
              </a:buClr>
              <a:buFont typeface="Arial" panose="020B0604020202020204" pitchFamily="34" charset="0"/>
              <a:buChar char="•"/>
            </a:pPr>
            <a:r>
              <a:rPr lang="en-GB" sz="1200" noProof="0" dirty="0">
                <a:solidFill>
                  <a:srgbClr val="24323D"/>
                </a:solidFill>
                <a:latin typeface="Avenir Medium" panose="02000503020000020003"/>
                <a:ea typeface="Arial"/>
                <a:cs typeface="Arial"/>
              </a:rPr>
              <a:t>Huge IG issuance by </a:t>
            </a:r>
            <a:r>
              <a:rPr lang="en-GB" sz="1200" noProof="0" dirty="0" err="1">
                <a:solidFill>
                  <a:srgbClr val="24323D"/>
                </a:solidFill>
                <a:latin typeface="Avenir Medium" panose="02000503020000020003"/>
                <a:ea typeface="Arial"/>
                <a:cs typeface="Arial"/>
              </a:rPr>
              <a:t>hyperscalers</a:t>
            </a:r>
            <a:r>
              <a:rPr lang="en-GB" sz="1200" noProof="0" dirty="0">
                <a:solidFill>
                  <a:srgbClr val="24323D"/>
                </a:solidFill>
                <a:latin typeface="Avenir Medium" panose="02000503020000020003"/>
                <a:ea typeface="Arial"/>
                <a:cs typeface="Arial"/>
              </a:rPr>
              <a:t>. AI spreads +25 bps </a:t>
            </a:r>
            <a:r>
              <a:rPr lang="en-GB" sz="1200" i="1" noProof="0" dirty="0">
                <a:solidFill>
                  <a:srgbClr val="24323D"/>
                </a:solidFill>
                <a:latin typeface="Avenir Medium" panose="02000503020000020003"/>
                <a:ea typeface="Arial"/>
                <a:cs typeface="Arial"/>
              </a:rPr>
              <a:t>vs. </a:t>
            </a:r>
            <a:r>
              <a:rPr lang="en-GB" sz="1200" noProof="0" dirty="0">
                <a:solidFill>
                  <a:srgbClr val="24323D"/>
                </a:solidFill>
                <a:latin typeface="Avenir Medium" panose="02000503020000020003"/>
                <a:ea typeface="Arial"/>
                <a:cs typeface="Arial"/>
              </a:rPr>
              <a:t>non-AI spreads.</a:t>
            </a:r>
          </a:p>
          <a:p>
            <a:pPr marL="171450" indent="-171450">
              <a:lnSpc>
                <a:spcPct val="103000"/>
              </a:lnSpc>
              <a:spcAft>
                <a:spcPts val="700"/>
              </a:spcAft>
              <a:buClr>
                <a:schemeClr val="accent6"/>
              </a:buClr>
              <a:buFont typeface="Arial" panose="020B0604020202020204" pitchFamily="34" charset="0"/>
              <a:buChar char="•"/>
            </a:pPr>
            <a:r>
              <a:rPr lang="en-GB" sz="1200" dirty="0">
                <a:solidFill>
                  <a:srgbClr val="24323D"/>
                </a:solidFill>
                <a:latin typeface="Avenir Medium" panose="02000503020000020003"/>
                <a:ea typeface="Arial"/>
                <a:cs typeface="Arial"/>
              </a:rPr>
              <a:t>Increasing c</a:t>
            </a:r>
            <a:r>
              <a:rPr lang="en-GB" sz="1200" noProof="0" dirty="0" err="1">
                <a:solidFill>
                  <a:srgbClr val="24323D"/>
                </a:solidFill>
                <a:latin typeface="Avenir Medium" panose="02000503020000020003"/>
                <a:ea typeface="Arial"/>
                <a:cs typeface="Arial"/>
              </a:rPr>
              <a:t>oncern</a:t>
            </a:r>
            <a:r>
              <a:rPr lang="en-GB" sz="1200" noProof="0" dirty="0">
                <a:solidFill>
                  <a:srgbClr val="24323D"/>
                </a:solidFill>
                <a:latin typeface="Avenir Medium" panose="02000503020000020003"/>
                <a:ea typeface="Arial"/>
                <a:cs typeface="Arial"/>
              </a:rPr>
              <a:t> over AI bubble bursting due to stretched valuations and growing AI debt levels.</a:t>
            </a:r>
            <a:r>
              <a:rPr lang="en-GB" sz="1200" baseline="30000" noProof="0" dirty="0">
                <a:solidFill>
                  <a:srgbClr val="24323D"/>
                </a:solidFill>
                <a:latin typeface="Avenir Medium" panose="02000503020000020003"/>
                <a:ea typeface="Arial"/>
                <a:cs typeface="Arial"/>
              </a:rPr>
              <a:t>(3)</a:t>
            </a:r>
          </a:p>
        </p:txBody>
      </p:sp>
      <p:sp>
        <p:nvSpPr>
          <p:cNvPr id="44" name="TextBox 16">
            <a:extLst>
              <a:ext uri="{FF2B5EF4-FFF2-40B4-BE49-F238E27FC236}">
                <a16:creationId xmlns:a16="http://schemas.microsoft.com/office/drawing/2014/main" id="{43FE0122-44FA-DDB9-394D-DB486D469759}"/>
              </a:ext>
            </a:extLst>
          </p:cNvPr>
          <p:cNvSpPr>
            <a:spLocks noGrp="1"/>
          </p:cNvSpPr>
          <p:nvPr/>
        </p:nvSpPr>
        <p:spPr>
          <a:xfrm>
            <a:off x="4817531" y="2531451"/>
            <a:ext cx="3087766" cy="3664401"/>
          </a:xfrm>
          <a:prstGeom prst="rect">
            <a:avLst/>
          </a:prstGeom>
          <a:noFill/>
        </p:spPr>
        <p:txBody>
          <a:bodyPr wrap="square" lIns="0" tIns="0" rIns="0" bIns="0">
            <a:spAutoFit/>
          </a:bodyPr>
          <a:lstStyle/>
          <a:p>
            <a:pPr marL="171450" indent="-171450">
              <a:lnSpc>
                <a:spcPct val="103000"/>
              </a:lnSpc>
              <a:spcAft>
                <a:spcPts val="700"/>
              </a:spcAft>
              <a:buClr>
                <a:schemeClr val="accent6"/>
              </a:buClr>
              <a:buFont typeface="Arial" panose="020B0604020202020204" pitchFamily="34" charset="0"/>
              <a:buChar char="•"/>
            </a:pPr>
            <a:r>
              <a:rPr lang="en-GB" sz="1200" dirty="0">
                <a:solidFill>
                  <a:srgbClr val="24323D"/>
                </a:solidFill>
                <a:latin typeface="Avenir Medium" panose="02000503020000020003"/>
                <a:cs typeface="Arial"/>
              </a:rPr>
              <a:t>Economic growth fragile but better than expected.</a:t>
            </a:r>
          </a:p>
          <a:p>
            <a:pPr marL="171450" indent="-171450">
              <a:lnSpc>
                <a:spcPct val="103000"/>
              </a:lnSpc>
              <a:spcAft>
                <a:spcPts val="700"/>
              </a:spcAft>
              <a:buClr>
                <a:schemeClr val="accent6"/>
              </a:buClr>
              <a:buFont typeface="Arial" panose="020B0604020202020204" pitchFamily="34" charset="0"/>
              <a:buChar char="•"/>
            </a:pPr>
            <a:r>
              <a:rPr lang="en-GB" sz="1200" dirty="0">
                <a:solidFill>
                  <a:srgbClr val="24323D"/>
                </a:solidFill>
                <a:latin typeface="Avenir Medium" panose="02000503020000020003"/>
                <a:ea typeface="Arial"/>
                <a:cs typeface="Arial"/>
              </a:rPr>
              <a:t>Labour</a:t>
            </a:r>
            <a:r>
              <a:rPr sz="1200" dirty="0">
                <a:solidFill>
                  <a:srgbClr val="24323D"/>
                </a:solidFill>
                <a:latin typeface="Avenir Medium" panose="02000503020000020003"/>
                <a:ea typeface="Arial"/>
                <a:cs typeface="Arial"/>
              </a:rPr>
              <a:t> market and payroll growth </a:t>
            </a:r>
            <a:r>
              <a:rPr lang="en-GB" sz="1200" dirty="0">
                <a:solidFill>
                  <a:srgbClr val="24323D"/>
                </a:solidFill>
                <a:latin typeface="Avenir Medium" panose="02000503020000020003"/>
                <a:ea typeface="Arial"/>
                <a:cs typeface="Arial"/>
              </a:rPr>
              <a:t>remain </a:t>
            </a:r>
            <a:r>
              <a:rPr sz="1200" dirty="0">
                <a:solidFill>
                  <a:srgbClr val="24323D"/>
                </a:solidFill>
                <a:latin typeface="Avenir Medium" panose="02000503020000020003"/>
                <a:ea typeface="Arial"/>
                <a:cs typeface="Arial"/>
              </a:rPr>
              <a:t>weak. </a:t>
            </a:r>
          </a:p>
          <a:p>
            <a:pPr marL="171450" indent="-171450">
              <a:lnSpc>
                <a:spcPct val="103000"/>
              </a:lnSpc>
              <a:spcAft>
                <a:spcPts val="700"/>
              </a:spcAft>
              <a:buClr>
                <a:schemeClr val="accent6"/>
              </a:buClr>
              <a:buFont typeface="Arial" panose="020B0604020202020204" pitchFamily="34" charset="0"/>
              <a:buChar char="•"/>
            </a:pPr>
            <a:r>
              <a:rPr lang="en-GB" sz="1200" dirty="0">
                <a:solidFill>
                  <a:srgbClr val="24323D"/>
                </a:solidFill>
                <a:latin typeface="Avenir Medium" panose="02000503020000020003"/>
                <a:ea typeface="Arial"/>
                <a:cs typeface="Arial"/>
              </a:rPr>
              <a:t>Headline inflation to peak in 2H2026 and c</a:t>
            </a:r>
            <a:r>
              <a:rPr sz="1200" dirty="0">
                <a:solidFill>
                  <a:srgbClr val="24323D"/>
                </a:solidFill>
                <a:latin typeface="Avenir Medium" panose="02000503020000020003"/>
                <a:ea typeface="Arial"/>
                <a:cs typeface="Arial"/>
              </a:rPr>
              <a:t>ore continue</a:t>
            </a:r>
            <a:r>
              <a:rPr lang="en-GB" sz="1200" dirty="0">
                <a:solidFill>
                  <a:srgbClr val="24323D"/>
                </a:solidFill>
                <a:latin typeface="Avenir Medium" panose="02000503020000020003"/>
                <a:ea typeface="Arial"/>
                <a:cs typeface="Arial"/>
              </a:rPr>
              <a:t>s</a:t>
            </a:r>
            <a:r>
              <a:rPr sz="1200" dirty="0">
                <a:solidFill>
                  <a:srgbClr val="24323D"/>
                </a:solidFill>
                <a:latin typeface="Avenir Medium" panose="02000503020000020003"/>
                <a:ea typeface="Arial"/>
                <a:cs typeface="Arial"/>
              </a:rPr>
              <a:t> to ease.</a:t>
            </a:r>
            <a:r>
              <a:rPr lang="en-GB" sz="1200" dirty="0">
                <a:solidFill>
                  <a:srgbClr val="24323D"/>
                </a:solidFill>
                <a:latin typeface="Avenir Medium" panose="02000503020000020003"/>
                <a:ea typeface="Arial"/>
                <a:cs typeface="Arial"/>
              </a:rPr>
              <a:t> </a:t>
            </a:r>
          </a:p>
          <a:p>
            <a:pPr marL="171450" indent="-171450">
              <a:lnSpc>
                <a:spcPct val="103000"/>
              </a:lnSpc>
              <a:spcAft>
                <a:spcPts val="700"/>
              </a:spcAft>
              <a:buClr>
                <a:schemeClr val="accent6"/>
              </a:buClr>
              <a:buFont typeface="Arial" panose="020B0604020202020204" pitchFamily="34" charset="0"/>
              <a:buChar char="•"/>
            </a:pPr>
            <a:r>
              <a:rPr lang="en-GB" sz="1200" dirty="0">
                <a:solidFill>
                  <a:srgbClr val="24323D"/>
                </a:solidFill>
                <a:latin typeface="Avenir Medium" panose="02000503020000020003"/>
                <a:ea typeface="Arial"/>
                <a:cs typeface="Arial"/>
              </a:rPr>
              <a:t>Improving growth-inflation mix. </a:t>
            </a:r>
            <a:r>
              <a:rPr sz="1200" dirty="0">
                <a:solidFill>
                  <a:srgbClr val="24323D"/>
                </a:solidFill>
                <a:latin typeface="Avenir Medium" panose="02000503020000020003"/>
                <a:ea typeface="Arial"/>
                <a:cs typeface="Arial"/>
              </a:rPr>
              <a:t>Inflationary expectations anchored.</a:t>
            </a:r>
          </a:p>
          <a:p>
            <a:pPr marL="171450" indent="-171450">
              <a:lnSpc>
                <a:spcPct val="103000"/>
              </a:lnSpc>
              <a:spcAft>
                <a:spcPts val="700"/>
              </a:spcAft>
              <a:buClr>
                <a:schemeClr val="accent6"/>
              </a:buClr>
              <a:buFont typeface="Arial" panose="020B0604020202020204" pitchFamily="34" charset="0"/>
              <a:buChar char="•"/>
            </a:pPr>
            <a:r>
              <a:rPr sz="1200" dirty="0">
                <a:solidFill>
                  <a:srgbClr val="24323D"/>
                </a:solidFill>
                <a:latin typeface="Avenir Medium" panose="02000503020000020003"/>
                <a:ea typeface="Arial"/>
                <a:cs typeface="Arial"/>
              </a:rPr>
              <a:t>Primary fiscal budget expected to improve between now and 2030.</a:t>
            </a:r>
          </a:p>
          <a:p>
            <a:pPr marL="171450" indent="-171450">
              <a:lnSpc>
                <a:spcPct val="103000"/>
              </a:lnSpc>
              <a:spcAft>
                <a:spcPts val="700"/>
              </a:spcAft>
              <a:buClr>
                <a:schemeClr val="accent6"/>
              </a:buClr>
              <a:buFont typeface="Arial" panose="020B0604020202020204" pitchFamily="34" charset="0"/>
              <a:buChar char="•"/>
            </a:pPr>
            <a:r>
              <a:rPr sz="1200" dirty="0">
                <a:solidFill>
                  <a:srgbClr val="24323D"/>
                </a:solidFill>
                <a:latin typeface="Avenir Medium" panose="02000503020000020003"/>
                <a:ea typeface="Arial"/>
                <a:cs typeface="Arial"/>
              </a:rPr>
              <a:t>Gilt prices suffer</a:t>
            </a:r>
            <a:r>
              <a:rPr lang="en-GB" sz="1200" dirty="0" err="1">
                <a:solidFill>
                  <a:srgbClr val="24323D"/>
                </a:solidFill>
                <a:latin typeface="Avenir Medium" panose="02000503020000020003"/>
                <a:ea typeface="Arial"/>
                <a:cs typeface="Arial"/>
              </a:rPr>
              <a:t>ing</a:t>
            </a:r>
            <a:r>
              <a:rPr lang="en-GB" sz="1200" dirty="0">
                <a:solidFill>
                  <a:srgbClr val="24323D"/>
                </a:solidFill>
                <a:latin typeface="Avenir Medium" panose="02000503020000020003"/>
                <a:ea typeface="Arial"/>
                <a:cs typeface="Arial"/>
              </a:rPr>
              <a:t> more than other major economies </a:t>
            </a:r>
            <a:r>
              <a:rPr sz="1200" dirty="0">
                <a:solidFill>
                  <a:srgbClr val="24323D"/>
                </a:solidFill>
                <a:latin typeface="Avenir Medium" panose="02000503020000020003"/>
                <a:ea typeface="Arial"/>
                <a:cs typeface="Arial"/>
              </a:rPr>
              <a:t>from global bond market weakness in </a:t>
            </a:r>
            <a:r>
              <a:rPr lang="en-GB" sz="1200" dirty="0">
                <a:solidFill>
                  <a:srgbClr val="24323D"/>
                </a:solidFill>
                <a:latin typeface="Avenir Medium" panose="02000503020000020003"/>
                <a:ea typeface="Arial"/>
                <a:cs typeface="Arial"/>
              </a:rPr>
              <a:t>July-September, despite not being relatively worse off.</a:t>
            </a:r>
            <a:endParaRPr sz="1200" baseline="30000" dirty="0">
              <a:solidFill>
                <a:srgbClr val="24323D"/>
              </a:solidFill>
              <a:latin typeface="Avenir Medium" panose="02000503020000020003"/>
              <a:cs typeface="Arial"/>
            </a:endParaRPr>
          </a:p>
          <a:p>
            <a:pPr marL="171450" indent="-171450">
              <a:lnSpc>
                <a:spcPct val="103000"/>
              </a:lnSpc>
              <a:spcAft>
                <a:spcPts val="700"/>
              </a:spcAft>
              <a:buClr>
                <a:schemeClr val="accent6"/>
              </a:buClr>
              <a:buFont typeface="Arial" panose="020B0604020202020204" pitchFamily="34" charset="0"/>
              <a:buChar char="•"/>
            </a:pPr>
            <a:r>
              <a:rPr sz="1200" dirty="0">
                <a:solidFill>
                  <a:srgbClr val="24323D"/>
                </a:solidFill>
                <a:latin typeface="Avenir Medium" panose="02000503020000020003"/>
                <a:ea typeface="Arial"/>
                <a:cs typeface="Arial"/>
              </a:rPr>
              <a:t>Equities supported by low valuations and solid </a:t>
            </a:r>
            <a:r>
              <a:rPr sz="1200" dirty="0" err="1">
                <a:solidFill>
                  <a:srgbClr val="24323D"/>
                </a:solidFill>
                <a:latin typeface="Avenir Medium" panose="02000503020000020003"/>
                <a:ea typeface="Arial"/>
                <a:cs typeface="Arial"/>
              </a:rPr>
              <a:t>RoE</a:t>
            </a:r>
            <a:r>
              <a:rPr sz="1200" dirty="0">
                <a:solidFill>
                  <a:srgbClr val="24323D"/>
                </a:solidFill>
                <a:latin typeface="Avenir Medium" panose="02000503020000020003"/>
                <a:ea typeface="Arial"/>
                <a:cs typeface="Arial"/>
              </a:rPr>
              <a:t>.</a:t>
            </a:r>
          </a:p>
        </p:txBody>
      </p:sp>
      <p:sp>
        <p:nvSpPr>
          <p:cNvPr id="46" name="TextBox 19">
            <a:extLst>
              <a:ext uri="{FF2B5EF4-FFF2-40B4-BE49-F238E27FC236}">
                <a16:creationId xmlns:a16="http://schemas.microsoft.com/office/drawing/2014/main" id="{F95AC506-88FE-2153-98B3-8526126CFB59}"/>
              </a:ext>
            </a:extLst>
          </p:cNvPr>
          <p:cNvSpPr>
            <a:spLocks noGrp="1"/>
          </p:cNvSpPr>
          <p:nvPr/>
        </p:nvSpPr>
        <p:spPr>
          <a:xfrm>
            <a:off x="8384586" y="2531451"/>
            <a:ext cx="3294643" cy="933397"/>
          </a:xfrm>
          <a:prstGeom prst="rect">
            <a:avLst/>
          </a:prstGeom>
          <a:noFill/>
        </p:spPr>
        <p:txBody>
          <a:bodyPr wrap="square" lIns="0" tIns="0" rIns="0" bIns="0">
            <a:spAutoFit/>
          </a:bodyPr>
          <a:lstStyle/>
          <a:p>
            <a:pPr marL="171450" indent="-171450">
              <a:lnSpc>
                <a:spcPct val="103000"/>
              </a:lnSpc>
              <a:spcAft>
                <a:spcPts val="700"/>
              </a:spcAft>
              <a:buClr>
                <a:srgbClr val="C9B893"/>
              </a:buClr>
              <a:buFont typeface="Arial" panose="020B0604020202020204" pitchFamily="34" charset="0"/>
              <a:buChar char="•"/>
            </a:pPr>
            <a:r>
              <a:rPr lang="en-GB" sz="1200" dirty="0">
                <a:solidFill>
                  <a:srgbClr val="24323D"/>
                </a:solidFill>
                <a:latin typeface="Avenir Medium" panose="02000503020000020003"/>
                <a:ea typeface="Arial"/>
                <a:cs typeface="Arial"/>
              </a:rPr>
              <a:t>Growth steady and more resilient than expected.</a:t>
            </a:r>
            <a:endParaRPr sz="1200" dirty="0">
              <a:solidFill>
                <a:srgbClr val="24323D"/>
              </a:solidFill>
              <a:latin typeface="Avenir Medium" panose="02000503020000020003"/>
              <a:ea typeface="Arial"/>
              <a:cs typeface="Arial"/>
            </a:endParaRPr>
          </a:p>
          <a:p>
            <a:pPr marL="171450" indent="-171450">
              <a:lnSpc>
                <a:spcPct val="103000"/>
              </a:lnSpc>
              <a:spcAft>
                <a:spcPts val="700"/>
              </a:spcAft>
              <a:buClr>
                <a:srgbClr val="C9B893"/>
              </a:buClr>
              <a:buFont typeface="Arial" panose="020B0604020202020204" pitchFamily="34" charset="0"/>
              <a:buChar char="•"/>
            </a:pPr>
            <a:r>
              <a:rPr sz="1200" dirty="0">
                <a:solidFill>
                  <a:srgbClr val="24323D"/>
                </a:solidFill>
                <a:latin typeface="Avenir Medium" panose="02000503020000020003"/>
                <a:ea typeface="Arial"/>
                <a:cs typeface="Arial"/>
              </a:rPr>
              <a:t>Core inflation up moderately in 2026, </a:t>
            </a:r>
            <a:r>
              <a:rPr lang="en-GB" sz="1200" dirty="0">
                <a:solidFill>
                  <a:srgbClr val="24323D"/>
                </a:solidFill>
                <a:latin typeface="Avenir Medium" panose="02000503020000020003"/>
                <a:ea typeface="Arial"/>
                <a:cs typeface="Arial"/>
              </a:rPr>
              <a:t>expected </a:t>
            </a:r>
            <a:r>
              <a:rPr sz="1200" dirty="0">
                <a:solidFill>
                  <a:srgbClr val="24323D"/>
                </a:solidFill>
                <a:latin typeface="Avenir Medium" panose="02000503020000020003"/>
                <a:ea typeface="Arial"/>
                <a:cs typeface="Arial"/>
              </a:rPr>
              <a:t>flat in 2027 and moderately </a:t>
            </a:r>
            <a:r>
              <a:rPr lang="en-GB" sz="1200" dirty="0">
                <a:solidFill>
                  <a:srgbClr val="24323D"/>
                </a:solidFill>
                <a:latin typeface="Avenir Medium" panose="02000503020000020003"/>
                <a:ea typeface="Arial"/>
                <a:cs typeface="Arial"/>
              </a:rPr>
              <a:t>down </a:t>
            </a:r>
            <a:r>
              <a:rPr sz="1200" dirty="0">
                <a:solidFill>
                  <a:srgbClr val="24323D"/>
                </a:solidFill>
                <a:latin typeface="Avenir Medium" panose="02000503020000020003"/>
                <a:ea typeface="Arial"/>
                <a:cs typeface="Arial"/>
              </a:rPr>
              <a:t>in 2028.</a:t>
            </a:r>
          </a:p>
          <a:p>
            <a:pPr marL="171450" indent="-171450">
              <a:lnSpc>
                <a:spcPct val="103000"/>
              </a:lnSpc>
              <a:spcAft>
                <a:spcPts val="700"/>
              </a:spcAft>
              <a:buClr>
                <a:srgbClr val="C9B893"/>
              </a:buClr>
              <a:buFont typeface="Arial" panose="020B0604020202020204" pitchFamily="34" charset="0"/>
              <a:buChar char="•"/>
            </a:pPr>
            <a:r>
              <a:rPr lang="en-GB" sz="1200" dirty="0">
                <a:solidFill>
                  <a:srgbClr val="24323D"/>
                </a:solidFill>
                <a:latin typeface="Avenir Medium" panose="02000503020000020003"/>
                <a:ea typeface="Arial"/>
                <a:cs typeface="Arial"/>
              </a:rPr>
              <a:t>Unemployment near all-time low.</a:t>
            </a:r>
            <a:endParaRPr sz="1200" dirty="0">
              <a:solidFill>
                <a:srgbClr val="24323D"/>
              </a:solidFill>
              <a:latin typeface="Avenir Medium" panose="02000503020000020003"/>
              <a:ea typeface="Arial"/>
              <a:cs typeface="Arial"/>
            </a:endParaRPr>
          </a:p>
        </p:txBody>
      </p:sp>
      <p:sp>
        <p:nvSpPr>
          <p:cNvPr id="48" name="TextBox 23">
            <a:extLst>
              <a:ext uri="{FF2B5EF4-FFF2-40B4-BE49-F238E27FC236}">
                <a16:creationId xmlns:a16="http://schemas.microsoft.com/office/drawing/2014/main" id="{D16591BB-FCD1-83B6-3CD2-C53C42D59A77}"/>
              </a:ext>
            </a:extLst>
          </p:cNvPr>
          <p:cNvSpPr>
            <a:spLocks noGrp="1"/>
          </p:cNvSpPr>
          <p:nvPr/>
        </p:nvSpPr>
        <p:spPr>
          <a:xfrm>
            <a:off x="8414341" y="4556159"/>
            <a:ext cx="3292978" cy="1313758"/>
          </a:xfrm>
          <a:prstGeom prst="rect">
            <a:avLst/>
          </a:prstGeom>
          <a:noFill/>
        </p:spPr>
        <p:txBody>
          <a:bodyPr wrap="square" lIns="0" tIns="0" rIns="0" bIns="0">
            <a:spAutoFit/>
          </a:bodyPr>
          <a:lstStyle/>
          <a:p>
            <a:pPr marL="171450" indent="-171450">
              <a:lnSpc>
                <a:spcPct val="103000"/>
              </a:lnSpc>
              <a:spcAft>
                <a:spcPts val="700"/>
              </a:spcAft>
              <a:buClr>
                <a:schemeClr val="accent6"/>
              </a:buClr>
              <a:buFont typeface="Arial" panose="020B0604020202020204" pitchFamily="34" charset="0"/>
              <a:buChar char="•"/>
            </a:pPr>
            <a:r>
              <a:rPr lang="en-GB" sz="1200" dirty="0">
                <a:solidFill>
                  <a:srgbClr val="24323D"/>
                </a:solidFill>
                <a:latin typeface="Avenir Medium" panose="02000503020000020003"/>
                <a:cs typeface="Arial"/>
              </a:rPr>
              <a:t>Region hurt by energy shock but helped to larger extent by strong participation in AI value chain.</a:t>
            </a:r>
          </a:p>
          <a:p>
            <a:pPr marL="171450" indent="-171450">
              <a:lnSpc>
                <a:spcPct val="103000"/>
              </a:lnSpc>
              <a:spcAft>
                <a:spcPts val="700"/>
              </a:spcAft>
              <a:buClr>
                <a:schemeClr val="accent6"/>
              </a:buClr>
              <a:buFont typeface="Arial" panose="020B0604020202020204" pitchFamily="34" charset="0"/>
              <a:buChar char="•"/>
            </a:pPr>
            <a:r>
              <a:rPr lang="en-GB" sz="1200" dirty="0">
                <a:solidFill>
                  <a:srgbClr val="24323D"/>
                </a:solidFill>
                <a:latin typeface="Avenir Medium" panose="02000503020000020003"/>
                <a:cs typeface="Arial"/>
              </a:rPr>
              <a:t>BoJ has raised policy rates on back of higher inflation and weak yen.</a:t>
            </a:r>
          </a:p>
          <a:p>
            <a:pPr marL="171450" indent="-171450">
              <a:lnSpc>
                <a:spcPct val="103000"/>
              </a:lnSpc>
              <a:spcAft>
                <a:spcPts val="700"/>
              </a:spcAft>
              <a:buClr>
                <a:schemeClr val="accent6"/>
              </a:buClr>
              <a:buFont typeface="Arial" panose="020B0604020202020204" pitchFamily="34" charset="0"/>
              <a:buChar char="•"/>
            </a:pPr>
            <a:r>
              <a:rPr lang="en-GB" sz="1200" dirty="0">
                <a:solidFill>
                  <a:srgbClr val="24323D"/>
                </a:solidFill>
                <a:latin typeface="Avenir Medium" panose="02000503020000020003"/>
                <a:cs typeface="Arial"/>
              </a:rPr>
              <a:t>Strong non-Japan Asia AI-related growth in 2025-26 to normalise in 2027.</a:t>
            </a:r>
            <a:r>
              <a:rPr lang="en-GB" sz="1200" baseline="30000" dirty="0">
                <a:solidFill>
                  <a:srgbClr val="24323D"/>
                </a:solidFill>
                <a:latin typeface="Avenir Medium" panose="02000503020000020003"/>
                <a:cs typeface="Arial"/>
              </a:rPr>
              <a:t>(2)</a:t>
            </a:r>
          </a:p>
        </p:txBody>
      </p:sp>
      <p:cxnSp>
        <p:nvCxnSpPr>
          <p:cNvPr id="56" name="Straight Connector 55">
            <a:extLst>
              <a:ext uri="{FF2B5EF4-FFF2-40B4-BE49-F238E27FC236}">
                <a16:creationId xmlns:a16="http://schemas.microsoft.com/office/drawing/2014/main" id="{262FE16A-EE74-28B8-6A27-5D6BAE5757B3}"/>
              </a:ext>
            </a:extLst>
          </p:cNvPr>
          <p:cNvCxnSpPr>
            <a:cxnSpLocks/>
          </p:cNvCxnSpPr>
          <p:nvPr/>
        </p:nvCxnSpPr>
        <p:spPr>
          <a:xfrm>
            <a:off x="8034611" y="2465116"/>
            <a:ext cx="0" cy="3125514"/>
          </a:xfrm>
          <a:prstGeom prst="line">
            <a:avLst/>
          </a:prstGeom>
          <a:ln w="6350"/>
        </p:spPr>
        <p:style>
          <a:lnRef idx="1">
            <a:schemeClr val="accent6"/>
          </a:lnRef>
          <a:fillRef idx="0">
            <a:schemeClr val="accent6"/>
          </a:fillRef>
          <a:effectRef idx="0">
            <a:schemeClr val="accent6"/>
          </a:effectRef>
          <a:fontRef idx="minor">
            <a:schemeClr val="tx1"/>
          </a:fontRef>
        </p:style>
      </p:cxnSp>
      <p:cxnSp>
        <p:nvCxnSpPr>
          <p:cNvPr id="60" name="Straight Connector 59">
            <a:extLst>
              <a:ext uri="{FF2B5EF4-FFF2-40B4-BE49-F238E27FC236}">
                <a16:creationId xmlns:a16="http://schemas.microsoft.com/office/drawing/2014/main" id="{DFF3289B-C2AB-9860-6D28-F84F46A713CD}"/>
              </a:ext>
            </a:extLst>
          </p:cNvPr>
          <p:cNvCxnSpPr>
            <a:cxnSpLocks/>
          </p:cNvCxnSpPr>
          <p:nvPr/>
        </p:nvCxnSpPr>
        <p:spPr>
          <a:xfrm>
            <a:off x="8034611" y="2394400"/>
            <a:ext cx="0" cy="3604491"/>
          </a:xfrm>
          <a:prstGeom prst="line">
            <a:avLst/>
          </a:prstGeom>
          <a:ln w="6350"/>
        </p:spPr>
        <p:style>
          <a:lnRef idx="1">
            <a:schemeClr val="accent6"/>
          </a:lnRef>
          <a:fillRef idx="0">
            <a:schemeClr val="accent6"/>
          </a:fillRef>
          <a:effectRef idx="0">
            <a:schemeClr val="accent6"/>
          </a:effectRef>
          <a:fontRef idx="minor">
            <a:schemeClr val="tx1"/>
          </a:fontRef>
        </p:style>
      </p:cxnSp>
      <p:pic>
        <p:nvPicPr>
          <p:cNvPr id="75" name="Picture 74">
            <a:extLst>
              <a:ext uri="{FF2B5EF4-FFF2-40B4-BE49-F238E27FC236}">
                <a16:creationId xmlns:a16="http://schemas.microsoft.com/office/drawing/2014/main" id="{0463A8ED-F194-A066-33BC-4789A06E41EF}"/>
              </a:ext>
            </a:extLst>
          </p:cNvPr>
          <p:cNvPicPr>
            <a:picLocks noChangeAspect="1"/>
          </p:cNvPicPr>
          <p:nvPr/>
        </p:nvPicPr>
        <p:blipFill>
          <a:blip r:embed="rId3"/>
          <a:stretch>
            <a:fillRect/>
          </a:stretch>
        </p:blipFill>
        <p:spPr>
          <a:xfrm>
            <a:off x="654164" y="1936937"/>
            <a:ext cx="42676" cy="335309"/>
          </a:xfrm>
          <a:prstGeom prst="rect">
            <a:avLst/>
          </a:prstGeom>
        </p:spPr>
      </p:pic>
    </p:spTree>
    <p:extLst>
      <p:ext uri="{BB962C8B-B14F-4D97-AF65-F5344CB8AC3E}">
        <p14:creationId xmlns:p14="http://schemas.microsoft.com/office/powerpoint/2010/main" val="867674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C9E5C-E35D-03E9-57DC-1DE038C87B30}"/>
            </a:ext>
          </a:extLst>
        </p:cNvPr>
        <p:cNvGrpSpPr/>
        <p:nvPr/>
      </p:nvGrpSpPr>
      <p:grpSpPr>
        <a:xfrm>
          <a:off x="0" y="0"/>
          <a:ext cx="0" cy="0"/>
          <a:chOff x="0" y="0"/>
          <a:chExt cx="0" cy="0"/>
        </a:xfrm>
      </p:grpSpPr>
      <p:pic>
        <p:nvPicPr>
          <p:cNvPr id="19" name="Picture Placeholder 18">
            <a:extLst>
              <a:ext uri="{FF2B5EF4-FFF2-40B4-BE49-F238E27FC236}">
                <a16:creationId xmlns:a16="http://schemas.microsoft.com/office/drawing/2014/main" id="{241BBE2A-3C61-0C6F-696E-97BC9098E80A}"/>
              </a:ext>
            </a:extLst>
          </p:cNvPr>
          <p:cNvPicPr>
            <a:picLocks noGrp="1" noChangeAspect="1"/>
          </p:cNvPicPr>
          <p:nvPr>
            <p:ph type="pic" sz="quarter" idx="23"/>
          </p:nvPr>
        </p:nvPicPr>
        <p:blipFill>
          <a:blip r:embed="rId2">
            <a:extLst>
              <a:ext uri="{28A0092B-C50C-407E-A947-70E740481C1C}">
                <a14:useLocalDpi xmlns:a14="http://schemas.microsoft.com/office/drawing/2010/main" val="0"/>
              </a:ext>
            </a:extLst>
          </a:blip>
          <a:srcRect l="16667" r="16667"/>
          <a:stretch/>
        </p:blipFill>
        <p:spPr>
          <a:xfrm>
            <a:off x="6543675" y="0"/>
            <a:ext cx="6870701" cy="6870701"/>
          </a:xfrm>
        </p:spPr>
      </p:pic>
      <p:sp>
        <p:nvSpPr>
          <p:cNvPr id="4" name="Slide Number Placeholder 3">
            <a:extLst>
              <a:ext uri="{FF2B5EF4-FFF2-40B4-BE49-F238E27FC236}">
                <a16:creationId xmlns:a16="http://schemas.microsoft.com/office/drawing/2014/main" id="{E61D2659-48E3-D53A-C878-FA92B1A915C0}"/>
              </a:ext>
            </a:extLst>
          </p:cNvPr>
          <p:cNvSpPr>
            <a:spLocks noGrp="1"/>
          </p:cNvSpPr>
          <p:nvPr>
            <p:ph type="sldNum" sz="quarter" idx="12"/>
          </p:nvPr>
        </p:nvSpPr>
        <p:spPr/>
        <p:txBody>
          <a:bodyPr/>
          <a:lstStyle/>
          <a:p>
            <a:fld id="{8A2F0340-834D-A34C-98FF-92ACFDED6CE1}" type="slidenum">
              <a:rPr lang="en-GB" smtClean="0"/>
              <a:t>2</a:t>
            </a:fld>
            <a:endParaRPr lang="en-GB"/>
          </a:p>
        </p:txBody>
      </p:sp>
      <p:sp>
        <p:nvSpPr>
          <p:cNvPr id="9" name="Title 1">
            <a:extLst>
              <a:ext uri="{FF2B5EF4-FFF2-40B4-BE49-F238E27FC236}">
                <a16:creationId xmlns:a16="http://schemas.microsoft.com/office/drawing/2014/main" id="{ADE1763C-1977-434C-4EFB-6101B822FD1D}"/>
              </a:ext>
            </a:extLst>
          </p:cNvPr>
          <p:cNvSpPr>
            <a:spLocks noGrp="1"/>
          </p:cNvSpPr>
          <p:nvPr>
            <p:ph type="title"/>
          </p:nvPr>
        </p:nvSpPr>
        <p:spPr>
          <a:xfrm>
            <a:off x="838200" y="1448366"/>
            <a:ext cx="6643978" cy="2869948"/>
          </a:xfrm>
        </p:spPr>
        <p:txBody>
          <a:bodyPr/>
          <a:lstStyle/>
          <a:p>
            <a:r>
              <a:rPr lang="en-GB" sz="3600" dirty="0">
                <a:solidFill>
                  <a:schemeClr val="accent1"/>
                </a:solidFill>
              </a:rPr>
              <a:t>United States</a:t>
            </a:r>
            <a:br>
              <a:rPr lang="en-GB" sz="3600" dirty="0"/>
            </a:br>
            <a:r>
              <a:rPr lang="en-GB" sz="3600" dirty="0"/>
              <a:t>Economic and Market Outlook </a:t>
            </a:r>
          </a:p>
        </p:txBody>
      </p:sp>
    </p:spTree>
    <p:extLst>
      <p:ext uri="{BB962C8B-B14F-4D97-AF65-F5344CB8AC3E}">
        <p14:creationId xmlns:p14="http://schemas.microsoft.com/office/powerpoint/2010/main" val="989719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F42B0-61B7-7FE3-CFA1-1C53A5115CB4}"/>
            </a:ext>
          </a:extLst>
        </p:cNvPr>
        <p:cNvGrpSpPr/>
        <p:nvPr/>
      </p:nvGrpSpPr>
      <p:grpSpPr>
        <a:xfrm>
          <a:off x="0" y="0"/>
          <a:ext cx="0" cy="0"/>
          <a:chOff x="0" y="0"/>
          <a:chExt cx="0" cy="0"/>
        </a:xfrm>
      </p:grpSpPr>
      <p:sp>
        <p:nvSpPr>
          <p:cNvPr id="545" name="Shape 4">
            <a:extLst>
              <a:ext uri="{FF2B5EF4-FFF2-40B4-BE49-F238E27FC236}">
                <a16:creationId xmlns:a16="http://schemas.microsoft.com/office/drawing/2014/main" id="{BDC4F678-EC2C-659C-2186-0BE5D36AF65F}"/>
              </a:ext>
            </a:extLst>
          </p:cNvPr>
          <p:cNvSpPr>
            <a:spLocks noGrp="1"/>
          </p:cNvSpPr>
          <p:nvPr/>
        </p:nvSpPr>
        <p:spPr>
          <a:xfrm>
            <a:off x="451442" y="4064306"/>
            <a:ext cx="5547355" cy="2029775"/>
          </a:xfrm>
          <a:prstGeom prst="roundRect">
            <a:avLst>
              <a:gd name="adj" fmla="val 1449"/>
            </a:avLst>
          </a:prstGeom>
          <a:solidFill>
            <a:schemeClr val="bg2"/>
          </a:solidFill>
          <a:ln w="9525">
            <a:solidFill>
              <a:schemeClr val="accent6"/>
            </a:solidFill>
            <a:prstDash val="solid"/>
          </a:ln>
          <a:effectLst>
            <a:outerShdw blurRad="15240" dist="50800" dir="2700000" algn="bl" rotWithShape="0">
              <a:srgbClr val="AAB7BF">
                <a:alpha val="10000"/>
              </a:srgbClr>
            </a:outerShdw>
          </a:effectLst>
        </p:spPr>
        <p:txBody>
          <a:bodyPr/>
          <a:lstStyle/>
          <a:p>
            <a:pPr marL="342900" indent="-342900">
              <a:buFont typeface="Arial" panose="020B0604020202020204" pitchFamily="34" charset="0"/>
              <a:buChar char="•"/>
            </a:pPr>
            <a:endParaRPr sz="2400">
              <a:latin typeface="Avenir Medium" panose="02000503020000020003"/>
            </a:endParaRPr>
          </a:p>
        </p:txBody>
      </p:sp>
      <p:sp>
        <p:nvSpPr>
          <p:cNvPr id="3" name="Footer Placeholder 2">
            <a:extLst>
              <a:ext uri="{FF2B5EF4-FFF2-40B4-BE49-F238E27FC236}">
                <a16:creationId xmlns:a16="http://schemas.microsoft.com/office/drawing/2014/main" id="{640FA401-39D4-945F-E666-0627EBD7F559}"/>
              </a:ext>
            </a:extLst>
          </p:cNvPr>
          <p:cNvSpPr>
            <a:spLocks noGrp="1"/>
          </p:cNvSpPr>
          <p:nvPr>
            <p:ph type="ftr" sz="quarter" idx="11"/>
          </p:nvPr>
        </p:nvSpPr>
        <p:spPr>
          <a:xfrm>
            <a:off x="366283" y="6301867"/>
            <a:ext cx="10964022" cy="365125"/>
          </a:xfrm>
        </p:spPr>
        <p:txBody>
          <a:bodyPr/>
          <a:lstStyle/>
          <a:p>
            <a:pPr marL="228600" indent="-228600">
              <a:buAutoNum type="arabicParenBoth"/>
            </a:pPr>
            <a:r>
              <a:rPr lang="en-GB" sz="900" i="1">
                <a:solidFill>
                  <a:srgbClr val="7B8894"/>
                </a:solidFill>
                <a:latin typeface="Acumin Pro" panose="020B0504020202020204" charset="0"/>
                <a:ea typeface="Arial"/>
                <a:cs typeface="Arial"/>
              </a:rPr>
              <a:t>Productivity in 2025 2.4%, 2026E 1.3%, 2027E 2.1%. Kansas City Fed: too early to tell if US is entering a high-productivity growth regime.</a:t>
            </a:r>
          </a:p>
          <a:p>
            <a:pPr marL="228600" indent="-228600">
              <a:buAutoNum type="arabicParenBoth"/>
            </a:pPr>
            <a:r>
              <a:rPr lang="en-GB" sz="900" i="1">
                <a:solidFill>
                  <a:srgbClr val="7B8894"/>
                </a:solidFill>
                <a:latin typeface="Acumin Pro" panose="020B0504020202020204" charset="0"/>
                <a:ea typeface="Arial"/>
                <a:cs typeface="Arial"/>
              </a:rPr>
              <a:t>Low demand from companies being in ‘low-hire, low-fire’ mode: Tightening belts by not hiring vs. doing layoffs. Reflects geopolitical uncertainty. 		</a:t>
            </a:r>
          </a:p>
          <a:p>
            <a:pPr marL="228600" indent="-228600">
              <a:buAutoNum type="arabicParenBoth"/>
            </a:pPr>
            <a:r>
              <a:rPr lang="en-GB" sz="900" i="1">
                <a:solidFill>
                  <a:srgbClr val="7B8894"/>
                </a:solidFill>
                <a:latin typeface="Acumin Pro" panose="020B0504020202020204" charset="0"/>
                <a:ea typeface="Arial"/>
                <a:cs typeface="Arial"/>
              </a:rPr>
              <a:t>Breakeven employment growth is the number of jobs needed each month to keep the unemployment rate roughly stable. Atlanta Fed estimates 2026 B/E at 10k and Goldman estimates it at 50k.</a:t>
            </a:r>
          </a:p>
          <a:p>
            <a:pPr marL="228600" indent="-228600">
              <a:buFontTx/>
              <a:buAutoNum type="arabicParenBoth"/>
            </a:pPr>
            <a:r>
              <a:rPr lang="en-GB" sz="900" i="1">
                <a:solidFill>
                  <a:srgbClr val="7B8894"/>
                </a:solidFill>
                <a:latin typeface="Acumin Pro" panose="020B0504020202020204" charset="0"/>
                <a:ea typeface="Arial"/>
                <a:cs typeface="Arial"/>
              </a:rPr>
              <a:t>Job openings ratio = job openings / unemployed workers. Over (under) 1.0 = tighter (softer) labour market.  </a:t>
            </a:r>
          </a:p>
        </p:txBody>
      </p:sp>
      <p:sp>
        <p:nvSpPr>
          <p:cNvPr id="6" name="Title 5">
            <a:extLst>
              <a:ext uri="{FF2B5EF4-FFF2-40B4-BE49-F238E27FC236}">
                <a16:creationId xmlns:a16="http://schemas.microsoft.com/office/drawing/2014/main" id="{648EEE6D-C200-10CE-9E61-B96528A66B09}"/>
              </a:ext>
            </a:extLst>
          </p:cNvPr>
          <p:cNvSpPr>
            <a:spLocks noGrp="1"/>
          </p:cNvSpPr>
          <p:nvPr>
            <p:ph type="title"/>
          </p:nvPr>
        </p:nvSpPr>
        <p:spPr/>
        <p:txBody>
          <a:bodyPr>
            <a:normAutofit/>
          </a:bodyPr>
          <a:lstStyle/>
          <a:p>
            <a:r>
              <a:rPr lang="en-GB" sz="2400">
                <a:solidFill>
                  <a:schemeClr val="tx2"/>
                </a:solidFill>
              </a:rPr>
              <a:t>Macro Outlook:</a:t>
            </a:r>
            <a:r>
              <a:rPr lang="en-GB" sz="2400"/>
              <a:t> US</a:t>
            </a:r>
            <a:r>
              <a:rPr lang="en-GB" sz="2400">
                <a:solidFill>
                  <a:schemeClr val="accent1"/>
                </a:solidFill>
              </a:rPr>
              <a:t> </a:t>
            </a:r>
            <a:r>
              <a:rPr lang="en-GB" sz="2400"/>
              <a:t>Economy on Fairly Solid Footing </a:t>
            </a:r>
          </a:p>
        </p:txBody>
      </p:sp>
      <p:sp>
        <p:nvSpPr>
          <p:cNvPr id="14" name="Slide Number Placeholder 13">
            <a:extLst>
              <a:ext uri="{FF2B5EF4-FFF2-40B4-BE49-F238E27FC236}">
                <a16:creationId xmlns:a16="http://schemas.microsoft.com/office/drawing/2014/main" id="{36E26974-E1A3-FC95-B8CF-09ED2E6E30B1}"/>
              </a:ext>
            </a:extLst>
          </p:cNvPr>
          <p:cNvSpPr>
            <a:spLocks noGrp="1"/>
          </p:cNvSpPr>
          <p:nvPr>
            <p:ph type="sldNum" sz="quarter" idx="12"/>
          </p:nvPr>
        </p:nvSpPr>
        <p:spPr>
          <a:xfrm>
            <a:off x="9163797" y="6184900"/>
            <a:ext cx="2743200" cy="365125"/>
          </a:xfrm>
        </p:spPr>
        <p:txBody>
          <a:bodyPr/>
          <a:lstStyle/>
          <a:p>
            <a:fld id="{64910AEB-456F-F747-A2E7-6BF44D9D06D9}" type="slidenum">
              <a:rPr lang="en-GB" smtClean="0"/>
              <a:t>3</a:t>
            </a:fld>
            <a:endParaRPr lang="en-GB" dirty="0"/>
          </a:p>
        </p:txBody>
      </p:sp>
      <p:sp>
        <p:nvSpPr>
          <p:cNvPr id="91" name="Shape 4">
            <a:extLst>
              <a:ext uri="{FF2B5EF4-FFF2-40B4-BE49-F238E27FC236}">
                <a16:creationId xmlns:a16="http://schemas.microsoft.com/office/drawing/2014/main" id="{8A2A700E-3E29-8A34-06B7-9434A6731109}"/>
              </a:ext>
            </a:extLst>
          </p:cNvPr>
          <p:cNvSpPr>
            <a:spLocks noGrp="1"/>
          </p:cNvSpPr>
          <p:nvPr/>
        </p:nvSpPr>
        <p:spPr>
          <a:xfrm>
            <a:off x="451442" y="759710"/>
            <a:ext cx="5547355" cy="3108960"/>
          </a:xfrm>
          <a:prstGeom prst="roundRect">
            <a:avLst>
              <a:gd name="adj" fmla="val 1449"/>
            </a:avLst>
          </a:prstGeom>
          <a:solidFill>
            <a:srgbClr val="FFFFFF"/>
          </a:solidFill>
          <a:ln w="9525">
            <a:solidFill>
              <a:srgbClr val="D7E0E5"/>
            </a:solidFill>
            <a:prstDash val="solid"/>
          </a:ln>
          <a:effectLst>
            <a:outerShdw blurRad="15240" dist="50800" dir="2700000" algn="bl" rotWithShape="0">
              <a:srgbClr val="AAB7BF">
                <a:alpha val="10000"/>
              </a:srgbClr>
            </a:outerShdw>
          </a:effectLst>
        </p:spPr>
        <p:txBody>
          <a:bodyPr/>
          <a:lstStyle/>
          <a:p>
            <a:endParaRPr sz="2400">
              <a:latin typeface="Avenir Medium" panose="02000503020000020003"/>
            </a:endParaRPr>
          </a:p>
        </p:txBody>
      </p:sp>
      <p:sp>
        <p:nvSpPr>
          <p:cNvPr id="93" name="Text 5">
            <a:extLst>
              <a:ext uri="{FF2B5EF4-FFF2-40B4-BE49-F238E27FC236}">
                <a16:creationId xmlns:a16="http://schemas.microsoft.com/office/drawing/2014/main" id="{5AAC266B-76D5-8E4E-9411-F0E2D08C47CD}"/>
              </a:ext>
            </a:extLst>
          </p:cNvPr>
          <p:cNvSpPr>
            <a:spLocks noGrp="1"/>
          </p:cNvSpPr>
          <p:nvPr/>
        </p:nvSpPr>
        <p:spPr>
          <a:xfrm>
            <a:off x="670898" y="886440"/>
            <a:ext cx="4096512" cy="201168"/>
          </a:xfrm>
          <a:prstGeom prst="rect">
            <a:avLst/>
          </a:prstGeom>
          <a:noFill/>
        </p:spPr>
        <p:txBody>
          <a:bodyPr wrap="square" lIns="0" tIns="0" rIns="0" bIns="0" anchor="ctr"/>
          <a:lstStyle/>
          <a:p>
            <a:pPr marL="0" indent="0">
              <a:buNone/>
            </a:pPr>
            <a:r>
              <a:rPr sz="1600" b="1">
                <a:solidFill>
                  <a:srgbClr val="0D2A3F"/>
                </a:solidFill>
                <a:latin typeface="Avenir Medium" panose="02000503020000020003"/>
                <a:ea typeface="Aptos Display"/>
                <a:cs typeface="Aptos Display"/>
              </a:rPr>
              <a:t>GDP </a:t>
            </a:r>
            <a:r>
              <a:rPr lang="en-GB" sz="1600" b="1">
                <a:solidFill>
                  <a:srgbClr val="0D2A3F"/>
                </a:solidFill>
                <a:latin typeface="Avenir Medium" panose="02000503020000020003"/>
                <a:ea typeface="Aptos Display"/>
                <a:cs typeface="Aptos Display"/>
              </a:rPr>
              <a:t>g</a:t>
            </a:r>
            <a:r>
              <a:rPr sz="1600" b="1" err="1">
                <a:solidFill>
                  <a:srgbClr val="0D2A3F"/>
                </a:solidFill>
                <a:latin typeface="Avenir Medium" panose="02000503020000020003"/>
                <a:ea typeface="Aptos Display"/>
                <a:cs typeface="Aptos Display"/>
              </a:rPr>
              <a:t>rowth</a:t>
            </a:r>
            <a:r>
              <a:rPr sz="1600" b="1">
                <a:solidFill>
                  <a:srgbClr val="0D2A3F"/>
                </a:solidFill>
                <a:latin typeface="Avenir Medium" panose="02000503020000020003"/>
                <a:ea typeface="Aptos Display"/>
                <a:cs typeface="Aptos Display"/>
              </a:rPr>
              <a:t> </a:t>
            </a:r>
            <a:r>
              <a:rPr lang="en-GB" sz="1600" b="1">
                <a:solidFill>
                  <a:srgbClr val="0D2A3F"/>
                </a:solidFill>
                <a:latin typeface="Avenir Medium" panose="02000503020000020003"/>
                <a:ea typeface="Aptos Display"/>
                <a:cs typeface="Aptos Display"/>
              </a:rPr>
              <a:t>good</a:t>
            </a:r>
            <a:r>
              <a:rPr sz="1600" b="1">
                <a:solidFill>
                  <a:srgbClr val="0D2A3F"/>
                </a:solidFill>
                <a:latin typeface="Avenir Medium" panose="02000503020000020003"/>
                <a:ea typeface="Aptos Display"/>
                <a:cs typeface="Aptos Display"/>
              </a:rPr>
              <a:t> </a:t>
            </a:r>
            <a:r>
              <a:rPr lang="en-GB" sz="1600" b="1">
                <a:solidFill>
                  <a:srgbClr val="0D2A3F"/>
                </a:solidFill>
                <a:latin typeface="Avenir Medium" panose="02000503020000020003"/>
                <a:ea typeface="Aptos Display"/>
                <a:cs typeface="Aptos Display"/>
              </a:rPr>
              <a:t>but</a:t>
            </a:r>
            <a:r>
              <a:rPr sz="1600" b="1">
                <a:solidFill>
                  <a:srgbClr val="0D2A3F"/>
                </a:solidFill>
                <a:latin typeface="Avenir Medium" panose="02000503020000020003"/>
                <a:ea typeface="Aptos Display"/>
                <a:cs typeface="Aptos Display"/>
              </a:rPr>
              <a:t> </a:t>
            </a:r>
            <a:r>
              <a:rPr lang="en-GB" sz="1600" b="1">
                <a:solidFill>
                  <a:srgbClr val="0D2A3F"/>
                </a:solidFill>
                <a:latin typeface="Avenir Medium" panose="02000503020000020003"/>
                <a:ea typeface="Aptos Display"/>
                <a:cs typeface="Aptos Display"/>
              </a:rPr>
              <a:t>consumer</a:t>
            </a:r>
            <a:r>
              <a:rPr sz="1600" b="1">
                <a:solidFill>
                  <a:srgbClr val="0D2A3F"/>
                </a:solidFill>
                <a:latin typeface="Avenir Medium" panose="02000503020000020003"/>
                <a:ea typeface="Aptos Display"/>
                <a:cs typeface="Aptos Display"/>
              </a:rPr>
              <a:t> </a:t>
            </a:r>
            <a:r>
              <a:rPr lang="en-GB" sz="1600" b="1">
                <a:solidFill>
                  <a:srgbClr val="0D2A3F"/>
                </a:solidFill>
                <a:latin typeface="Avenir Medium" panose="02000503020000020003"/>
                <a:ea typeface="Aptos Display"/>
                <a:cs typeface="Aptos Display"/>
              </a:rPr>
              <a:t>w</a:t>
            </a:r>
            <a:r>
              <a:rPr sz="1600" b="1" err="1">
                <a:solidFill>
                  <a:srgbClr val="0D2A3F"/>
                </a:solidFill>
                <a:latin typeface="Avenir Medium" panose="02000503020000020003"/>
                <a:ea typeface="Aptos Display"/>
                <a:cs typeface="Aptos Display"/>
              </a:rPr>
              <a:t>eakening</a:t>
            </a:r>
            <a:endParaRPr sz="1600">
              <a:latin typeface="Avenir Medium" panose="02000503020000020003"/>
            </a:endParaRPr>
          </a:p>
        </p:txBody>
      </p:sp>
      <p:sp>
        <p:nvSpPr>
          <p:cNvPr id="95" name="Text 6">
            <a:extLst>
              <a:ext uri="{FF2B5EF4-FFF2-40B4-BE49-F238E27FC236}">
                <a16:creationId xmlns:a16="http://schemas.microsoft.com/office/drawing/2014/main" id="{74396517-1D2E-BD97-B599-3157BAF3005D}"/>
              </a:ext>
            </a:extLst>
          </p:cNvPr>
          <p:cNvSpPr>
            <a:spLocks noGrp="1"/>
          </p:cNvSpPr>
          <p:nvPr/>
        </p:nvSpPr>
        <p:spPr>
          <a:xfrm>
            <a:off x="673828" y="1116406"/>
            <a:ext cx="4096512" cy="164592"/>
          </a:xfrm>
          <a:prstGeom prst="rect">
            <a:avLst/>
          </a:prstGeom>
          <a:noFill/>
        </p:spPr>
        <p:txBody>
          <a:bodyPr wrap="square" lIns="0" tIns="0" rIns="0" bIns="0" anchor="ctr"/>
          <a:lstStyle/>
          <a:p>
            <a:r>
              <a:rPr sz="900">
                <a:solidFill>
                  <a:srgbClr val="667888"/>
                </a:solidFill>
                <a:latin typeface="Avenir Medium" panose="02000503020000020003"/>
                <a:ea typeface="Aptos"/>
                <a:cs typeface="Aptos"/>
              </a:rPr>
              <a:t>Real GDP (% annual change, LHS)  |  Real consumer spending (% annual ch</a:t>
            </a:r>
            <a:r>
              <a:rPr lang="en-GB" sz="900">
                <a:solidFill>
                  <a:srgbClr val="667888"/>
                </a:solidFill>
                <a:latin typeface="Avenir Medium" panose="02000503020000020003"/>
                <a:ea typeface="Aptos"/>
                <a:cs typeface="Aptos"/>
              </a:rPr>
              <a:t>an</a:t>
            </a:r>
            <a:r>
              <a:rPr sz="900" err="1">
                <a:solidFill>
                  <a:srgbClr val="667888"/>
                </a:solidFill>
                <a:latin typeface="Avenir Medium" panose="02000503020000020003"/>
                <a:ea typeface="Aptos"/>
                <a:cs typeface="Aptos"/>
              </a:rPr>
              <a:t>ge</a:t>
            </a:r>
            <a:r>
              <a:rPr sz="900">
                <a:solidFill>
                  <a:srgbClr val="667888"/>
                </a:solidFill>
                <a:latin typeface="Avenir Medium" panose="02000503020000020003"/>
                <a:ea typeface="Aptos"/>
                <a:cs typeface="Aptos"/>
              </a:rPr>
              <a:t>, RHS)</a:t>
            </a:r>
          </a:p>
        </p:txBody>
      </p:sp>
      <p:sp>
        <p:nvSpPr>
          <p:cNvPr id="97" name="Shape 7">
            <a:extLst>
              <a:ext uri="{FF2B5EF4-FFF2-40B4-BE49-F238E27FC236}">
                <a16:creationId xmlns:a16="http://schemas.microsoft.com/office/drawing/2014/main" id="{4FDDAC88-BC8B-9232-DE44-53C47A45B484}"/>
              </a:ext>
            </a:extLst>
          </p:cNvPr>
          <p:cNvSpPr>
            <a:spLocks noGrp="1"/>
          </p:cNvSpPr>
          <p:nvPr/>
        </p:nvSpPr>
        <p:spPr>
          <a:xfrm>
            <a:off x="6167769" y="759710"/>
            <a:ext cx="5709906" cy="3121158"/>
          </a:xfrm>
          <a:prstGeom prst="roundRect">
            <a:avLst>
              <a:gd name="adj" fmla="val 1449"/>
            </a:avLst>
          </a:prstGeom>
          <a:solidFill>
            <a:srgbClr val="FFFFFF"/>
          </a:solidFill>
          <a:ln w="10160">
            <a:solidFill>
              <a:srgbClr val="D7E0E5"/>
            </a:solidFill>
            <a:prstDash val="solid"/>
          </a:ln>
          <a:effectLst>
            <a:outerShdw blurRad="15240" dist="50800" dir="2700000" algn="bl" rotWithShape="0">
              <a:srgbClr val="AAB7BF">
                <a:alpha val="10000"/>
              </a:srgbClr>
            </a:outerShdw>
          </a:effectLst>
        </p:spPr>
        <p:txBody>
          <a:bodyPr/>
          <a:lstStyle/>
          <a:p>
            <a:endParaRPr sz="2400">
              <a:latin typeface="Avenir Medium" panose="02000503020000020003"/>
            </a:endParaRPr>
          </a:p>
        </p:txBody>
      </p:sp>
      <p:sp>
        <p:nvSpPr>
          <p:cNvPr id="99" name="Text 8">
            <a:extLst>
              <a:ext uri="{FF2B5EF4-FFF2-40B4-BE49-F238E27FC236}">
                <a16:creationId xmlns:a16="http://schemas.microsoft.com/office/drawing/2014/main" id="{C017AD51-CB19-2B8F-B87F-AC5901A617D1}"/>
              </a:ext>
            </a:extLst>
          </p:cNvPr>
          <p:cNvSpPr>
            <a:spLocks noGrp="1"/>
          </p:cNvSpPr>
          <p:nvPr/>
        </p:nvSpPr>
        <p:spPr>
          <a:xfrm>
            <a:off x="6417463" y="882908"/>
            <a:ext cx="4096512" cy="201168"/>
          </a:xfrm>
          <a:prstGeom prst="rect">
            <a:avLst/>
          </a:prstGeom>
          <a:noFill/>
        </p:spPr>
        <p:txBody>
          <a:bodyPr wrap="square" lIns="0" tIns="0" rIns="0" bIns="0" anchor="ctr"/>
          <a:lstStyle/>
          <a:p>
            <a:pPr marL="0" indent="0">
              <a:buNone/>
            </a:pPr>
            <a:r>
              <a:rPr sz="1600" b="1">
                <a:solidFill>
                  <a:srgbClr val="0D2A3F"/>
                </a:solidFill>
                <a:latin typeface="Avenir Medium" panose="02000503020000020003"/>
                <a:ea typeface="Aptos Display"/>
                <a:cs typeface="Aptos Display"/>
              </a:rPr>
              <a:t>Unemployment </a:t>
            </a:r>
            <a:r>
              <a:rPr lang="en-GB" sz="1600" b="1">
                <a:solidFill>
                  <a:srgbClr val="0D2A3F"/>
                </a:solidFill>
                <a:latin typeface="Avenir Medium" panose="02000503020000020003"/>
                <a:ea typeface="Aptos Display"/>
                <a:cs typeface="Aptos Display"/>
              </a:rPr>
              <a:t>r</a:t>
            </a:r>
            <a:r>
              <a:rPr sz="1600" b="1">
                <a:solidFill>
                  <a:srgbClr val="0D2A3F"/>
                </a:solidFill>
                <a:latin typeface="Avenir Medium" panose="02000503020000020003"/>
                <a:ea typeface="Aptos Display"/>
                <a:cs typeface="Aptos Display"/>
              </a:rPr>
              <a:t>ate </a:t>
            </a:r>
            <a:r>
              <a:rPr lang="en-GB" sz="1600" b="1">
                <a:solidFill>
                  <a:srgbClr val="0D2A3F"/>
                </a:solidFill>
                <a:latin typeface="Avenir Medium" panose="02000503020000020003"/>
                <a:ea typeface="Aptos Display"/>
                <a:cs typeface="Aptos Display"/>
              </a:rPr>
              <a:t>l</a:t>
            </a:r>
            <a:r>
              <a:rPr sz="1600" b="1">
                <a:solidFill>
                  <a:srgbClr val="0D2A3F"/>
                </a:solidFill>
                <a:latin typeface="Avenir Medium" panose="02000503020000020003"/>
                <a:ea typeface="Aptos Display"/>
                <a:cs typeface="Aptos Display"/>
              </a:rPr>
              <a:t>ow </a:t>
            </a:r>
            <a:r>
              <a:rPr lang="en-GB" sz="1600" b="1">
                <a:solidFill>
                  <a:srgbClr val="0D2A3F"/>
                </a:solidFill>
                <a:latin typeface="Avenir Medium" panose="02000503020000020003"/>
                <a:ea typeface="Aptos Display"/>
                <a:cs typeface="Aptos Display"/>
              </a:rPr>
              <a:t>but hiring</a:t>
            </a:r>
            <a:r>
              <a:rPr sz="1600" b="1">
                <a:solidFill>
                  <a:srgbClr val="0D2A3F"/>
                </a:solidFill>
                <a:latin typeface="Avenir Medium" panose="02000503020000020003"/>
                <a:ea typeface="Aptos Display"/>
                <a:cs typeface="Aptos Display"/>
              </a:rPr>
              <a:t> </a:t>
            </a:r>
            <a:r>
              <a:rPr lang="en-GB" sz="1600" b="1">
                <a:solidFill>
                  <a:srgbClr val="0D2A3F"/>
                </a:solidFill>
                <a:latin typeface="Avenir Medium" panose="02000503020000020003"/>
                <a:ea typeface="Aptos Display"/>
                <a:cs typeface="Aptos Display"/>
              </a:rPr>
              <a:t>also</a:t>
            </a:r>
            <a:r>
              <a:rPr sz="1600" b="1">
                <a:solidFill>
                  <a:srgbClr val="0D2A3F"/>
                </a:solidFill>
                <a:latin typeface="Avenir Medium" panose="02000503020000020003"/>
                <a:ea typeface="Aptos Display"/>
                <a:cs typeface="Aptos Display"/>
              </a:rPr>
              <a:t> </a:t>
            </a:r>
            <a:r>
              <a:rPr lang="en-GB" sz="1600" b="1">
                <a:solidFill>
                  <a:srgbClr val="0D2A3F"/>
                </a:solidFill>
                <a:latin typeface="Avenir Medium" panose="02000503020000020003"/>
                <a:ea typeface="Aptos Display"/>
                <a:cs typeface="Aptos Display"/>
              </a:rPr>
              <a:t>low</a:t>
            </a:r>
            <a:endParaRPr sz="1600">
              <a:latin typeface="Avenir Medium" panose="02000503020000020003"/>
            </a:endParaRPr>
          </a:p>
        </p:txBody>
      </p:sp>
      <p:sp>
        <p:nvSpPr>
          <p:cNvPr id="101" name="Text 9">
            <a:extLst>
              <a:ext uri="{FF2B5EF4-FFF2-40B4-BE49-F238E27FC236}">
                <a16:creationId xmlns:a16="http://schemas.microsoft.com/office/drawing/2014/main" id="{79B94DE5-F2AC-B3C3-24B0-062BA81E7A2C}"/>
              </a:ext>
            </a:extLst>
          </p:cNvPr>
          <p:cNvSpPr>
            <a:spLocks noGrp="1"/>
          </p:cNvSpPr>
          <p:nvPr/>
        </p:nvSpPr>
        <p:spPr>
          <a:xfrm>
            <a:off x="6417463" y="1157502"/>
            <a:ext cx="3883511" cy="163897"/>
          </a:xfrm>
          <a:prstGeom prst="rect">
            <a:avLst/>
          </a:prstGeom>
          <a:noFill/>
        </p:spPr>
        <p:txBody>
          <a:bodyPr wrap="square" lIns="0" tIns="0" rIns="0" bIns="0" anchor="ctr"/>
          <a:lstStyle/>
          <a:p>
            <a:r>
              <a:rPr sz="900">
                <a:solidFill>
                  <a:srgbClr val="667888"/>
                </a:solidFill>
                <a:latin typeface="Avenir Medium" panose="02000503020000020003"/>
                <a:ea typeface="Aptos"/>
                <a:cs typeface="Aptos"/>
              </a:rPr>
              <a:t>Unemployment rate (%, Q4 avg, LHS) | Non-farm payrolls (avg. monthly change, '000s, RHS)</a:t>
            </a:r>
          </a:p>
        </p:txBody>
      </p:sp>
      <p:sp>
        <p:nvSpPr>
          <p:cNvPr id="103" name="Shape 10">
            <a:extLst>
              <a:ext uri="{FF2B5EF4-FFF2-40B4-BE49-F238E27FC236}">
                <a16:creationId xmlns:a16="http://schemas.microsoft.com/office/drawing/2014/main" id="{C5962B9A-0957-4E5D-B24B-B188BC76D642}"/>
              </a:ext>
            </a:extLst>
          </p:cNvPr>
          <p:cNvSpPr>
            <a:spLocks noGrp="1"/>
          </p:cNvSpPr>
          <p:nvPr/>
        </p:nvSpPr>
        <p:spPr>
          <a:xfrm>
            <a:off x="4805089" y="911483"/>
            <a:ext cx="932688" cy="219456"/>
          </a:xfrm>
          <a:prstGeom prst="roundRect">
            <a:avLst>
              <a:gd name="adj" fmla="val 25000"/>
            </a:avLst>
          </a:prstGeom>
          <a:solidFill>
            <a:srgbClr val="F3EAD7"/>
          </a:solidFill>
          <a:ln w="6350">
            <a:solidFill>
              <a:srgbClr val="E5D6B9"/>
            </a:solidFill>
            <a:prstDash val="solid"/>
          </a:ln>
        </p:spPr>
        <p:txBody>
          <a:bodyPr/>
          <a:lstStyle/>
          <a:p>
            <a:endParaRPr lang="en-GB">
              <a:latin typeface="Avenir Medium" panose="02000503020000020003"/>
            </a:endParaRPr>
          </a:p>
        </p:txBody>
      </p:sp>
      <p:sp>
        <p:nvSpPr>
          <p:cNvPr id="105" name="Text 11">
            <a:extLst>
              <a:ext uri="{FF2B5EF4-FFF2-40B4-BE49-F238E27FC236}">
                <a16:creationId xmlns:a16="http://schemas.microsoft.com/office/drawing/2014/main" id="{BE3AD2DA-6FF7-40A2-E8FB-B30F93EE6A4F}"/>
              </a:ext>
            </a:extLst>
          </p:cNvPr>
          <p:cNvSpPr>
            <a:spLocks noGrp="1"/>
          </p:cNvSpPr>
          <p:nvPr/>
        </p:nvSpPr>
        <p:spPr>
          <a:xfrm>
            <a:off x="4892481" y="987986"/>
            <a:ext cx="786384" cy="91440"/>
          </a:xfrm>
          <a:prstGeom prst="rect">
            <a:avLst/>
          </a:prstGeom>
          <a:noFill/>
        </p:spPr>
        <p:txBody>
          <a:bodyPr wrap="square" lIns="0" tIns="0" rIns="0" bIns="0" anchor="ctr"/>
          <a:lstStyle/>
          <a:p>
            <a:pPr marL="0" indent="0" algn="ctr">
              <a:buNone/>
            </a:pPr>
            <a:r>
              <a:rPr lang="en-GB" sz="700" spc="80">
                <a:solidFill>
                  <a:srgbClr val="8C6C32"/>
                </a:solidFill>
                <a:latin typeface="Acumin Pro" panose="020B0504020202020204" charset="0"/>
                <a:ea typeface="Aptos"/>
                <a:cs typeface="Aptos"/>
              </a:rPr>
              <a:t>FORECAST</a:t>
            </a:r>
            <a:endParaRPr lang="en-GB" sz="700">
              <a:latin typeface="Acumin Pro" panose="020B0504020202020204" charset="0"/>
            </a:endParaRPr>
          </a:p>
        </p:txBody>
      </p:sp>
      <p:sp>
        <p:nvSpPr>
          <p:cNvPr id="111" name="Text 23">
            <a:extLst>
              <a:ext uri="{FF2B5EF4-FFF2-40B4-BE49-F238E27FC236}">
                <a16:creationId xmlns:a16="http://schemas.microsoft.com/office/drawing/2014/main" id="{00A70AD9-5640-6EEB-292C-2BAC5B7F7ADE}"/>
              </a:ext>
            </a:extLst>
          </p:cNvPr>
          <p:cNvSpPr>
            <a:spLocks noGrp="1"/>
          </p:cNvSpPr>
          <p:nvPr/>
        </p:nvSpPr>
        <p:spPr>
          <a:xfrm>
            <a:off x="666197" y="3505552"/>
            <a:ext cx="5284273" cy="273021"/>
          </a:xfrm>
          <a:prstGeom prst="rect">
            <a:avLst/>
          </a:prstGeom>
          <a:noFill/>
        </p:spPr>
        <p:txBody>
          <a:bodyPr wrap="square" lIns="0" tIns="0" rIns="0" bIns="0" anchor="ctr">
            <a:noAutofit/>
          </a:bodyPr>
          <a:lstStyle/>
          <a:p>
            <a:r>
              <a:rPr lang="en-GB" sz="800">
                <a:solidFill>
                  <a:srgbClr val="667888"/>
                </a:solidFill>
                <a:latin typeface="Acumin Pro" panose="020B0504020202020204" charset="0"/>
                <a:ea typeface="Aptos"/>
                <a:cs typeface="Aptos"/>
              </a:rPr>
              <a:t>Post-2000 average annual GDP 2.1% and consumer spending 2.5%.</a:t>
            </a:r>
          </a:p>
          <a:p>
            <a:r>
              <a:rPr lang="en-GB" sz="800">
                <a:solidFill>
                  <a:srgbClr val="667888"/>
                </a:solidFill>
                <a:latin typeface="Acumin Pro" panose="020B0504020202020204" charset="0"/>
                <a:ea typeface="Aptos"/>
                <a:cs typeface="Aptos"/>
              </a:rPr>
              <a:t>Sources: BEA actuals; Philadelphia Fed Survey of Professional Forecasters (SPF) (Q3 2026) forecasts.</a:t>
            </a:r>
          </a:p>
        </p:txBody>
      </p:sp>
      <p:sp>
        <p:nvSpPr>
          <p:cNvPr id="113" name="Text 23">
            <a:extLst>
              <a:ext uri="{FF2B5EF4-FFF2-40B4-BE49-F238E27FC236}">
                <a16:creationId xmlns:a16="http://schemas.microsoft.com/office/drawing/2014/main" id="{F27820F9-052E-8D4D-B31A-E9900198A3F6}"/>
              </a:ext>
            </a:extLst>
          </p:cNvPr>
          <p:cNvSpPr>
            <a:spLocks noGrp="1"/>
          </p:cNvSpPr>
          <p:nvPr/>
        </p:nvSpPr>
        <p:spPr>
          <a:xfrm>
            <a:off x="6417463" y="3482900"/>
            <a:ext cx="5284273" cy="305921"/>
          </a:xfrm>
          <a:prstGeom prst="rect">
            <a:avLst/>
          </a:prstGeom>
          <a:noFill/>
        </p:spPr>
        <p:txBody>
          <a:bodyPr wrap="square" lIns="0" tIns="0" rIns="0" bIns="0" anchor="ctr">
            <a:noAutofit/>
          </a:bodyPr>
          <a:lstStyle/>
          <a:p>
            <a:r>
              <a:rPr lang="en-GB" sz="800">
                <a:solidFill>
                  <a:srgbClr val="667888"/>
                </a:solidFill>
                <a:latin typeface="Acumin Pro" panose="020B0504020202020204" charset="0"/>
                <a:ea typeface="Aptos"/>
                <a:cs typeface="Aptos"/>
              </a:rPr>
              <a:t>Post-2000 average annual unemployment rate (ex. Covid) 5.5% and non-farm payrolls 103,000/mo. </a:t>
            </a:r>
          </a:p>
          <a:p>
            <a:r>
              <a:rPr lang="en-GB" sz="800">
                <a:solidFill>
                  <a:srgbClr val="667888"/>
                </a:solidFill>
                <a:latin typeface="Acumin Pro" panose="020B0504020202020204" charset="0"/>
                <a:ea typeface="Aptos"/>
                <a:cs typeface="Aptos"/>
              </a:rPr>
              <a:t>Sources: BLS actuals; Philadelphia Fed SPF (Q3 2026) forecasts.</a:t>
            </a:r>
          </a:p>
        </p:txBody>
      </p:sp>
      <p:sp>
        <p:nvSpPr>
          <p:cNvPr id="115" name="Connector 29">
            <a:extLst>
              <a:ext uri="{FF2B5EF4-FFF2-40B4-BE49-F238E27FC236}">
                <a16:creationId xmlns:a16="http://schemas.microsoft.com/office/drawing/2014/main" id="{0AF1C7B5-1BCD-10BF-BFD3-4EF11DECBB77}"/>
              </a:ext>
            </a:extLst>
          </p:cNvPr>
          <p:cNvSpPr>
            <a:spLocks noGrp="1"/>
          </p:cNvSpPr>
          <p:nvPr/>
        </p:nvSpPr>
        <p:spPr>
          <a:xfrm>
            <a:off x="1325300" y="1460373"/>
            <a:ext cx="228600" cy="0"/>
          </a:xfrm>
          <a:prstGeom prst="line">
            <a:avLst/>
          </a:prstGeom>
          <a:ln w="22860">
            <a:solidFill>
              <a:srgbClr val="112F48"/>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117" name="Oval 116">
            <a:extLst>
              <a:ext uri="{FF2B5EF4-FFF2-40B4-BE49-F238E27FC236}">
                <a16:creationId xmlns:a16="http://schemas.microsoft.com/office/drawing/2014/main" id="{C2588FF2-D1CF-1E40-D3A3-41982E751246}"/>
              </a:ext>
            </a:extLst>
          </p:cNvPr>
          <p:cNvSpPr>
            <a:spLocks noGrp="1"/>
          </p:cNvSpPr>
          <p:nvPr/>
        </p:nvSpPr>
        <p:spPr>
          <a:xfrm>
            <a:off x="1412168" y="1432941"/>
            <a:ext cx="54864" cy="54864"/>
          </a:xfrm>
          <a:prstGeom prst="ellipse">
            <a:avLst/>
          </a:prstGeom>
          <a:solidFill>
            <a:srgbClr val="112F48"/>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2400">
              <a:latin typeface="Avenir Medium" panose="02000503020000020003"/>
            </a:endParaRPr>
          </a:p>
        </p:txBody>
      </p:sp>
      <p:sp>
        <p:nvSpPr>
          <p:cNvPr id="119" name="TextBox 31">
            <a:extLst>
              <a:ext uri="{FF2B5EF4-FFF2-40B4-BE49-F238E27FC236}">
                <a16:creationId xmlns:a16="http://schemas.microsoft.com/office/drawing/2014/main" id="{F1A3AB82-76DC-5ACB-93D9-2D84EE3DAD75}"/>
              </a:ext>
            </a:extLst>
          </p:cNvPr>
          <p:cNvSpPr>
            <a:spLocks noGrp="1"/>
          </p:cNvSpPr>
          <p:nvPr/>
        </p:nvSpPr>
        <p:spPr>
          <a:xfrm>
            <a:off x="1608329" y="1401143"/>
            <a:ext cx="698909" cy="123111"/>
          </a:xfrm>
          <a:prstGeom prst="rect">
            <a:avLst/>
          </a:prstGeom>
          <a:noFill/>
        </p:spPr>
        <p:txBody>
          <a:bodyPr wrap="square" lIns="0" tIns="0" rIns="0" bIns="0" anchor="ctr">
            <a:spAutoFit/>
          </a:bodyPr>
          <a:lstStyle/>
          <a:p>
            <a:pPr algn="l">
              <a:buNone/>
            </a:pPr>
            <a:r>
              <a:rPr sz="800" b="0" i="0">
                <a:solidFill>
                  <a:srgbClr val="263746"/>
                </a:solidFill>
                <a:latin typeface="Avenir Medium" panose="02000503020000020003"/>
                <a:ea typeface="Aptos"/>
                <a:cs typeface="Aptos"/>
              </a:rPr>
              <a:t>Real GDP (LHS)</a:t>
            </a:r>
          </a:p>
        </p:txBody>
      </p:sp>
      <p:sp>
        <p:nvSpPr>
          <p:cNvPr id="121" name="Connector 32">
            <a:extLst>
              <a:ext uri="{FF2B5EF4-FFF2-40B4-BE49-F238E27FC236}">
                <a16:creationId xmlns:a16="http://schemas.microsoft.com/office/drawing/2014/main" id="{D1063EDC-292B-7230-5D7F-A93F33B44694}"/>
              </a:ext>
            </a:extLst>
          </p:cNvPr>
          <p:cNvSpPr>
            <a:spLocks noGrp="1"/>
          </p:cNvSpPr>
          <p:nvPr/>
        </p:nvSpPr>
        <p:spPr>
          <a:xfrm>
            <a:off x="3154100" y="1469998"/>
            <a:ext cx="228600" cy="0"/>
          </a:xfrm>
          <a:prstGeom prst="line">
            <a:avLst/>
          </a:prstGeom>
          <a:ln w="22860">
            <a:solidFill>
              <a:srgbClr val="B59F73"/>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123" name="Oval 122">
            <a:extLst>
              <a:ext uri="{FF2B5EF4-FFF2-40B4-BE49-F238E27FC236}">
                <a16:creationId xmlns:a16="http://schemas.microsoft.com/office/drawing/2014/main" id="{2F800D56-F27E-FAD3-F45F-52368798851B}"/>
              </a:ext>
            </a:extLst>
          </p:cNvPr>
          <p:cNvSpPr>
            <a:spLocks noGrp="1"/>
          </p:cNvSpPr>
          <p:nvPr/>
        </p:nvSpPr>
        <p:spPr>
          <a:xfrm>
            <a:off x="3240968" y="1433041"/>
            <a:ext cx="54864" cy="54864"/>
          </a:xfrm>
          <a:prstGeom prst="ellipse">
            <a:avLst/>
          </a:prstGeom>
          <a:solidFill>
            <a:srgbClr val="B59F73"/>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2400">
              <a:latin typeface="Avenir Medium" panose="02000503020000020003"/>
            </a:endParaRPr>
          </a:p>
        </p:txBody>
      </p:sp>
      <p:sp>
        <p:nvSpPr>
          <p:cNvPr id="125" name="TextBox 34">
            <a:extLst>
              <a:ext uri="{FF2B5EF4-FFF2-40B4-BE49-F238E27FC236}">
                <a16:creationId xmlns:a16="http://schemas.microsoft.com/office/drawing/2014/main" id="{F5CBD5B3-3A98-EFDB-3D62-71884D1C0088}"/>
              </a:ext>
            </a:extLst>
          </p:cNvPr>
          <p:cNvSpPr>
            <a:spLocks noGrp="1"/>
          </p:cNvSpPr>
          <p:nvPr/>
        </p:nvSpPr>
        <p:spPr>
          <a:xfrm>
            <a:off x="3445838" y="1411685"/>
            <a:ext cx="1216680" cy="123111"/>
          </a:xfrm>
          <a:prstGeom prst="rect">
            <a:avLst/>
          </a:prstGeom>
          <a:noFill/>
        </p:spPr>
        <p:txBody>
          <a:bodyPr wrap="square" lIns="0" tIns="0" rIns="0" bIns="0" anchor="ctr">
            <a:spAutoFit/>
          </a:bodyPr>
          <a:lstStyle/>
          <a:p>
            <a:pPr algn="l">
              <a:buNone/>
            </a:pPr>
            <a:r>
              <a:rPr sz="800" b="0" i="0">
                <a:solidFill>
                  <a:srgbClr val="263746"/>
                </a:solidFill>
                <a:latin typeface="Avenir Medium" panose="02000503020000020003"/>
                <a:ea typeface="Aptos"/>
                <a:cs typeface="Aptos"/>
              </a:rPr>
              <a:t>Consumer spending (RHS)</a:t>
            </a:r>
          </a:p>
        </p:txBody>
      </p:sp>
      <p:sp>
        <p:nvSpPr>
          <p:cNvPr id="127" name="Connector 35">
            <a:extLst>
              <a:ext uri="{FF2B5EF4-FFF2-40B4-BE49-F238E27FC236}">
                <a16:creationId xmlns:a16="http://schemas.microsoft.com/office/drawing/2014/main" id="{0B43160E-2932-9137-008D-4B53AC3D861E}"/>
              </a:ext>
            </a:extLst>
          </p:cNvPr>
          <p:cNvSpPr>
            <a:spLocks noGrp="1"/>
          </p:cNvSpPr>
          <p:nvPr/>
        </p:nvSpPr>
        <p:spPr>
          <a:xfrm>
            <a:off x="1128098" y="3183308"/>
            <a:ext cx="4224527" cy="0"/>
          </a:xfrm>
          <a:prstGeom prst="line">
            <a:avLst/>
          </a:prstGeom>
          <a:ln w="6985">
            <a:solidFill>
              <a:srgbClr val="D6DEE5"/>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129" name="TextBox 36">
            <a:extLst>
              <a:ext uri="{FF2B5EF4-FFF2-40B4-BE49-F238E27FC236}">
                <a16:creationId xmlns:a16="http://schemas.microsoft.com/office/drawing/2014/main" id="{4DDC5BE3-7073-040A-CA87-2FA384BB1728}"/>
              </a:ext>
            </a:extLst>
          </p:cNvPr>
          <p:cNvSpPr>
            <a:spLocks noGrp="1"/>
          </p:cNvSpPr>
          <p:nvPr/>
        </p:nvSpPr>
        <p:spPr>
          <a:xfrm>
            <a:off x="961972" y="3119032"/>
            <a:ext cx="92974" cy="138499"/>
          </a:xfrm>
          <a:prstGeom prst="rect">
            <a:avLst/>
          </a:prstGeom>
          <a:noFill/>
        </p:spPr>
        <p:txBody>
          <a:bodyPr wrap="square" lIns="0" tIns="0" rIns="0" bIns="0" anchor="ctr">
            <a:spAutoFit/>
          </a:bodyPr>
          <a:lstStyle/>
          <a:p>
            <a:pPr algn="r">
              <a:buNone/>
            </a:pPr>
            <a:r>
              <a:rPr sz="900" b="0" i="0">
                <a:solidFill>
                  <a:srgbClr val="112F48"/>
                </a:solidFill>
                <a:latin typeface="Avenir Medium" panose="02000503020000020003"/>
                <a:ea typeface="Aptos"/>
                <a:cs typeface="Aptos"/>
              </a:rPr>
              <a:t>-3</a:t>
            </a:r>
          </a:p>
        </p:txBody>
      </p:sp>
      <p:sp>
        <p:nvSpPr>
          <p:cNvPr id="131" name="TextBox 38">
            <a:extLst>
              <a:ext uri="{FF2B5EF4-FFF2-40B4-BE49-F238E27FC236}">
                <a16:creationId xmlns:a16="http://schemas.microsoft.com/office/drawing/2014/main" id="{645118CA-0F26-9348-9A6E-ADC4DD3BF3A8}"/>
              </a:ext>
            </a:extLst>
          </p:cNvPr>
          <p:cNvSpPr>
            <a:spLocks noGrp="1"/>
          </p:cNvSpPr>
          <p:nvPr/>
        </p:nvSpPr>
        <p:spPr>
          <a:xfrm>
            <a:off x="961972" y="2802649"/>
            <a:ext cx="92974" cy="138499"/>
          </a:xfrm>
          <a:prstGeom prst="rect">
            <a:avLst/>
          </a:prstGeom>
          <a:noFill/>
        </p:spPr>
        <p:txBody>
          <a:bodyPr wrap="square" lIns="0" tIns="0" rIns="0" bIns="0" anchor="ctr">
            <a:spAutoFit/>
          </a:bodyPr>
          <a:lstStyle/>
          <a:p>
            <a:pPr algn="r">
              <a:buNone/>
            </a:pPr>
            <a:r>
              <a:rPr sz="900" b="0" i="0">
                <a:solidFill>
                  <a:srgbClr val="112F48"/>
                </a:solidFill>
                <a:latin typeface="Avenir Medium" panose="02000503020000020003"/>
                <a:ea typeface="Aptos"/>
                <a:cs typeface="Aptos"/>
              </a:rPr>
              <a:t>-1</a:t>
            </a:r>
          </a:p>
        </p:txBody>
      </p:sp>
      <p:sp>
        <p:nvSpPr>
          <p:cNvPr id="133" name="TextBox 40">
            <a:extLst>
              <a:ext uri="{FF2B5EF4-FFF2-40B4-BE49-F238E27FC236}">
                <a16:creationId xmlns:a16="http://schemas.microsoft.com/office/drawing/2014/main" id="{E7717714-1887-C780-70D7-60C79B0A785C}"/>
              </a:ext>
            </a:extLst>
          </p:cNvPr>
          <p:cNvSpPr>
            <a:spLocks noGrp="1"/>
          </p:cNvSpPr>
          <p:nvPr/>
        </p:nvSpPr>
        <p:spPr>
          <a:xfrm>
            <a:off x="997238" y="2486267"/>
            <a:ext cx="57708" cy="138499"/>
          </a:xfrm>
          <a:prstGeom prst="rect">
            <a:avLst/>
          </a:prstGeom>
          <a:noFill/>
        </p:spPr>
        <p:txBody>
          <a:bodyPr wrap="square" lIns="0" tIns="0" rIns="0" bIns="0" anchor="ctr">
            <a:spAutoFit/>
          </a:bodyPr>
          <a:lstStyle/>
          <a:p>
            <a:pPr algn="r">
              <a:buNone/>
            </a:pPr>
            <a:r>
              <a:rPr sz="900" b="0" i="0">
                <a:solidFill>
                  <a:srgbClr val="112F48"/>
                </a:solidFill>
                <a:latin typeface="Avenir Medium" panose="02000503020000020003"/>
                <a:ea typeface="Aptos"/>
                <a:cs typeface="Aptos"/>
              </a:rPr>
              <a:t>1</a:t>
            </a:r>
          </a:p>
        </p:txBody>
      </p:sp>
      <p:sp>
        <p:nvSpPr>
          <p:cNvPr id="135" name="TextBox 42">
            <a:extLst>
              <a:ext uri="{FF2B5EF4-FFF2-40B4-BE49-F238E27FC236}">
                <a16:creationId xmlns:a16="http://schemas.microsoft.com/office/drawing/2014/main" id="{AD30AFC1-B8B2-97D1-6CED-105AC5B1A3D5}"/>
              </a:ext>
            </a:extLst>
          </p:cNvPr>
          <p:cNvSpPr>
            <a:spLocks noGrp="1"/>
          </p:cNvSpPr>
          <p:nvPr/>
        </p:nvSpPr>
        <p:spPr>
          <a:xfrm>
            <a:off x="997238" y="2169884"/>
            <a:ext cx="57708" cy="138499"/>
          </a:xfrm>
          <a:prstGeom prst="rect">
            <a:avLst/>
          </a:prstGeom>
          <a:noFill/>
        </p:spPr>
        <p:txBody>
          <a:bodyPr wrap="square" lIns="0" tIns="0" rIns="0" bIns="0" anchor="ctr">
            <a:spAutoFit/>
          </a:bodyPr>
          <a:lstStyle/>
          <a:p>
            <a:pPr algn="r">
              <a:buNone/>
            </a:pPr>
            <a:r>
              <a:rPr sz="900" b="0" i="0">
                <a:solidFill>
                  <a:srgbClr val="112F48"/>
                </a:solidFill>
                <a:latin typeface="Avenir Medium" panose="02000503020000020003"/>
                <a:ea typeface="Aptos"/>
                <a:cs typeface="Aptos"/>
              </a:rPr>
              <a:t>3</a:t>
            </a:r>
          </a:p>
        </p:txBody>
      </p:sp>
      <p:sp>
        <p:nvSpPr>
          <p:cNvPr id="137" name="TextBox 44">
            <a:extLst>
              <a:ext uri="{FF2B5EF4-FFF2-40B4-BE49-F238E27FC236}">
                <a16:creationId xmlns:a16="http://schemas.microsoft.com/office/drawing/2014/main" id="{7273AC02-BB89-8BA8-B9BE-2D7D3D057413}"/>
              </a:ext>
            </a:extLst>
          </p:cNvPr>
          <p:cNvSpPr>
            <a:spLocks noGrp="1"/>
          </p:cNvSpPr>
          <p:nvPr/>
        </p:nvSpPr>
        <p:spPr>
          <a:xfrm>
            <a:off x="997238" y="1853502"/>
            <a:ext cx="57708" cy="138499"/>
          </a:xfrm>
          <a:prstGeom prst="rect">
            <a:avLst/>
          </a:prstGeom>
          <a:noFill/>
        </p:spPr>
        <p:txBody>
          <a:bodyPr wrap="square" lIns="0" tIns="0" rIns="0" bIns="0" anchor="ctr">
            <a:spAutoFit/>
          </a:bodyPr>
          <a:lstStyle/>
          <a:p>
            <a:pPr algn="r">
              <a:buNone/>
            </a:pPr>
            <a:r>
              <a:rPr sz="900" b="0" i="0">
                <a:solidFill>
                  <a:srgbClr val="112F48"/>
                </a:solidFill>
                <a:latin typeface="Avenir Medium" panose="02000503020000020003"/>
                <a:ea typeface="Aptos"/>
                <a:cs typeface="Aptos"/>
              </a:rPr>
              <a:t>5</a:t>
            </a:r>
          </a:p>
        </p:txBody>
      </p:sp>
      <p:sp>
        <p:nvSpPr>
          <p:cNvPr id="139" name="Connector 45">
            <a:extLst>
              <a:ext uri="{FF2B5EF4-FFF2-40B4-BE49-F238E27FC236}">
                <a16:creationId xmlns:a16="http://schemas.microsoft.com/office/drawing/2014/main" id="{71D44DEC-99AC-781D-177E-FA120C0A4F38}"/>
              </a:ext>
            </a:extLst>
          </p:cNvPr>
          <p:cNvSpPr>
            <a:spLocks noGrp="1"/>
          </p:cNvSpPr>
          <p:nvPr/>
        </p:nvSpPr>
        <p:spPr>
          <a:xfrm>
            <a:off x="1126799" y="1668899"/>
            <a:ext cx="4224527" cy="0"/>
          </a:xfrm>
          <a:prstGeom prst="line">
            <a:avLst/>
          </a:prstGeom>
          <a:ln w="6985">
            <a:solidFill>
              <a:srgbClr val="D6DEE5"/>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141" name="TextBox 46">
            <a:extLst>
              <a:ext uri="{FF2B5EF4-FFF2-40B4-BE49-F238E27FC236}">
                <a16:creationId xmlns:a16="http://schemas.microsoft.com/office/drawing/2014/main" id="{A97A8C47-808A-517B-F201-2B05E9752ACF}"/>
              </a:ext>
            </a:extLst>
          </p:cNvPr>
          <p:cNvSpPr>
            <a:spLocks noGrp="1"/>
          </p:cNvSpPr>
          <p:nvPr/>
        </p:nvSpPr>
        <p:spPr>
          <a:xfrm>
            <a:off x="997238" y="1537120"/>
            <a:ext cx="57708" cy="138499"/>
          </a:xfrm>
          <a:prstGeom prst="rect">
            <a:avLst/>
          </a:prstGeom>
          <a:noFill/>
        </p:spPr>
        <p:txBody>
          <a:bodyPr wrap="square" lIns="0" tIns="0" rIns="0" bIns="0" anchor="ctr">
            <a:spAutoFit/>
          </a:bodyPr>
          <a:lstStyle/>
          <a:p>
            <a:pPr algn="r">
              <a:buNone/>
            </a:pPr>
            <a:r>
              <a:rPr sz="900" b="0" i="0">
                <a:solidFill>
                  <a:srgbClr val="112F48"/>
                </a:solidFill>
                <a:latin typeface="Avenir Medium" panose="02000503020000020003"/>
                <a:ea typeface="Aptos"/>
                <a:cs typeface="Aptos"/>
              </a:rPr>
              <a:t>7</a:t>
            </a:r>
          </a:p>
        </p:txBody>
      </p:sp>
      <p:sp>
        <p:nvSpPr>
          <p:cNvPr id="143" name="TextBox 47">
            <a:extLst>
              <a:ext uri="{FF2B5EF4-FFF2-40B4-BE49-F238E27FC236}">
                <a16:creationId xmlns:a16="http://schemas.microsoft.com/office/drawing/2014/main" id="{941A408F-ED1D-D253-5723-E7D70028C3CA}"/>
              </a:ext>
            </a:extLst>
          </p:cNvPr>
          <p:cNvSpPr>
            <a:spLocks noGrp="1"/>
          </p:cNvSpPr>
          <p:nvPr/>
        </p:nvSpPr>
        <p:spPr>
          <a:xfrm>
            <a:off x="5416634" y="3119032"/>
            <a:ext cx="92974" cy="138499"/>
          </a:xfrm>
          <a:prstGeom prst="rect">
            <a:avLst/>
          </a:prstGeom>
          <a:noFill/>
        </p:spPr>
        <p:txBody>
          <a:bodyPr wrap="square" lIns="0" tIns="0" rIns="0" bIns="0" anchor="ctr">
            <a:spAutoFit/>
          </a:bodyPr>
          <a:lstStyle/>
          <a:p>
            <a:pPr algn="l">
              <a:buNone/>
            </a:pPr>
            <a:r>
              <a:rPr sz="900" b="0" i="0">
                <a:solidFill>
                  <a:srgbClr val="B59F73"/>
                </a:solidFill>
                <a:latin typeface="Avenir Medium" panose="02000503020000020003"/>
                <a:ea typeface="Aptos"/>
                <a:cs typeface="Aptos"/>
              </a:rPr>
              <a:t>-3</a:t>
            </a:r>
          </a:p>
        </p:txBody>
      </p:sp>
      <p:sp>
        <p:nvSpPr>
          <p:cNvPr id="145" name="TextBox 48">
            <a:extLst>
              <a:ext uri="{FF2B5EF4-FFF2-40B4-BE49-F238E27FC236}">
                <a16:creationId xmlns:a16="http://schemas.microsoft.com/office/drawing/2014/main" id="{AFAD0989-FDBB-635D-3132-4F6288B63E60}"/>
              </a:ext>
            </a:extLst>
          </p:cNvPr>
          <p:cNvSpPr>
            <a:spLocks noGrp="1"/>
          </p:cNvSpPr>
          <p:nvPr/>
        </p:nvSpPr>
        <p:spPr>
          <a:xfrm>
            <a:off x="5416634" y="2753975"/>
            <a:ext cx="57708" cy="138499"/>
          </a:xfrm>
          <a:prstGeom prst="rect">
            <a:avLst/>
          </a:prstGeom>
          <a:noFill/>
        </p:spPr>
        <p:txBody>
          <a:bodyPr wrap="square" lIns="0" tIns="0" rIns="0" bIns="0" anchor="ctr">
            <a:spAutoFit/>
          </a:bodyPr>
          <a:lstStyle/>
          <a:p>
            <a:pPr algn="l">
              <a:buNone/>
            </a:pPr>
            <a:r>
              <a:rPr sz="900" b="0" i="0">
                <a:solidFill>
                  <a:srgbClr val="B59F73"/>
                </a:solidFill>
                <a:latin typeface="Avenir Medium" panose="02000503020000020003"/>
                <a:ea typeface="Aptos"/>
                <a:cs typeface="Aptos"/>
              </a:rPr>
              <a:t>0</a:t>
            </a:r>
          </a:p>
        </p:txBody>
      </p:sp>
      <p:sp>
        <p:nvSpPr>
          <p:cNvPr id="147" name="TextBox 49">
            <a:extLst>
              <a:ext uri="{FF2B5EF4-FFF2-40B4-BE49-F238E27FC236}">
                <a16:creationId xmlns:a16="http://schemas.microsoft.com/office/drawing/2014/main" id="{C61454A5-4CD3-7AE3-F11B-3F73E3F70AC3}"/>
              </a:ext>
            </a:extLst>
          </p:cNvPr>
          <p:cNvSpPr>
            <a:spLocks noGrp="1"/>
          </p:cNvSpPr>
          <p:nvPr/>
        </p:nvSpPr>
        <p:spPr>
          <a:xfrm>
            <a:off x="5416634" y="2388918"/>
            <a:ext cx="57708" cy="138499"/>
          </a:xfrm>
          <a:prstGeom prst="rect">
            <a:avLst/>
          </a:prstGeom>
          <a:noFill/>
        </p:spPr>
        <p:txBody>
          <a:bodyPr wrap="square" lIns="0" tIns="0" rIns="0" bIns="0" anchor="ctr">
            <a:spAutoFit/>
          </a:bodyPr>
          <a:lstStyle/>
          <a:p>
            <a:pPr algn="l">
              <a:buNone/>
            </a:pPr>
            <a:r>
              <a:rPr sz="900" b="0" i="0">
                <a:solidFill>
                  <a:srgbClr val="B59F73"/>
                </a:solidFill>
                <a:latin typeface="Avenir Medium" panose="02000503020000020003"/>
                <a:ea typeface="Aptos"/>
                <a:cs typeface="Aptos"/>
              </a:rPr>
              <a:t>3</a:t>
            </a:r>
          </a:p>
        </p:txBody>
      </p:sp>
      <p:sp>
        <p:nvSpPr>
          <p:cNvPr id="149" name="TextBox 50">
            <a:extLst>
              <a:ext uri="{FF2B5EF4-FFF2-40B4-BE49-F238E27FC236}">
                <a16:creationId xmlns:a16="http://schemas.microsoft.com/office/drawing/2014/main" id="{CE79A0C4-0F65-4460-3151-4B62460E6EAA}"/>
              </a:ext>
            </a:extLst>
          </p:cNvPr>
          <p:cNvSpPr>
            <a:spLocks noGrp="1"/>
          </p:cNvSpPr>
          <p:nvPr/>
        </p:nvSpPr>
        <p:spPr>
          <a:xfrm>
            <a:off x="5416634" y="2023862"/>
            <a:ext cx="57708" cy="138499"/>
          </a:xfrm>
          <a:prstGeom prst="rect">
            <a:avLst/>
          </a:prstGeom>
          <a:noFill/>
        </p:spPr>
        <p:txBody>
          <a:bodyPr wrap="square" lIns="0" tIns="0" rIns="0" bIns="0" anchor="ctr">
            <a:spAutoFit/>
          </a:bodyPr>
          <a:lstStyle/>
          <a:p>
            <a:pPr algn="l">
              <a:buNone/>
            </a:pPr>
            <a:r>
              <a:rPr sz="900" b="0" i="0">
                <a:solidFill>
                  <a:srgbClr val="B59F73"/>
                </a:solidFill>
                <a:latin typeface="Avenir Medium" panose="02000503020000020003"/>
                <a:ea typeface="Aptos"/>
                <a:cs typeface="Aptos"/>
              </a:rPr>
              <a:t>6</a:t>
            </a:r>
          </a:p>
        </p:txBody>
      </p:sp>
      <p:sp>
        <p:nvSpPr>
          <p:cNvPr id="151" name="TextBox 51">
            <a:extLst>
              <a:ext uri="{FF2B5EF4-FFF2-40B4-BE49-F238E27FC236}">
                <a16:creationId xmlns:a16="http://schemas.microsoft.com/office/drawing/2014/main" id="{C4651AD2-A62A-24FA-EAB0-8C0E11AE892A}"/>
              </a:ext>
            </a:extLst>
          </p:cNvPr>
          <p:cNvSpPr>
            <a:spLocks noGrp="1"/>
          </p:cNvSpPr>
          <p:nvPr/>
        </p:nvSpPr>
        <p:spPr>
          <a:xfrm>
            <a:off x="5416634" y="1658805"/>
            <a:ext cx="57708" cy="138499"/>
          </a:xfrm>
          <a:prstGeom prst="rect">
            <a:avLst/>
          </a:prstGeom>
          <a:noFill/>
        </p:spPr>
        <p:txBody>
          <a:bodyPr wrap="square" lIns="0" tIns="0" rIns="0" bIns="0" anchor="ctr">
            <a:spAutoFit/>
          </a:bodyPr>
          <a:lstStyle/>
          <a:p>
            <a:pPr algn="l">
              <a:buNone/>
            </a:pPr>
            <a:r>
              <a:rPr sz="900" b="0" i="0">
                <a:solidFill>
                  <a:srgbClr val="B59F73"/>
                </a:solidFill>
                <a:latin typeface="Avenir Medium" panose="02000503020000020003"/>
                <a:ea typeface="Aptos"/>
                <a:cs typeface="Aptos"/>
              </a:rPr>
              <a:t>9</a:t>
            </a:r>
          </a:p>
        </p:txBody>
      </p:sp>
      <p:sp>
        <p:nvSpPr>
          <p:cNvPr id="153" name="Connector 52">
            <a:extLst>
              <a:ext uri="{FF2B5EF4-FFF2-40B4-BE49-F238E27FC236}">
                <a16:creationId xmlns:a16="http://schemas.microsoft.com/office/drawing/2014/main" id="{2D4ED46B-1BF7-D15D-738C-57AD600F3D56}"/>
              </a:ext>
            </a:extLst>
          </p:cNvPr>
          <p:cNvSpPr>
            <a:spLocks noGrp="1"/>
          </p:cNvSpPr>
          <p:nvPr/>
        </p:nvSpPr>
        <p:spPr>
          <a:xfrm>
            <a:off x="1125402" y="1668899"/>
            <a:ext cx="2696" cy="1514408"/>
          </a:xfrm>
          <a:prstGeom prst="line">
            <a:avLst/>
          </a:prstGeom>
          <a:ln w="8890">
            <a:solidFill>
              <a:srgbClr val="91A0AD"/>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155" name="Connector 53">
            <a:extLst>
              <a:ext uri="{FF2B5EF4-FFF2-40B4-BE49-F238E27FC236}">
                <a16:creationId xmlns:a16="http://schemas.microsoft.com/office/drawing/2014/main" id="{EB91F639-EBA1-A961-FB70-B42B340CE531}"/>
              </a:ext>
            </a:extLst>
          </p:cNvPr>
          <p:cNvSpPr>
            <a:spLocks noGrp="1"/>
          </p:cNvSpPr>
          <p:nvPr/>
        </p:nvSpPr>
        <p:spPr>
          <a:xfrm>
            <a:off x="5349929" y="1668898"/>
            <a:ext cx="2696" cy="1514409"/>
          </a:xfrm>
          <a:prstGeom prst="line">
            <a:avLst/>
          </a:prstGeom>
          <a:ln w="8890">
            <a:solidFill>
              <a:srgbClr val="91A0AD"/>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157" name="Connector 54">
            <a:extLst>
              <a:ext uri="{FF2B5EF4-FFF2-40B4-BE49-F238E27FC236}">
                <a16:creationId xmlns:a16="http://schemas.microsoft.com/office/drawing/2014/main" id="{576ECF4C-1907-1C71-3208-4F1EFEC33294}"/>
              </a:ext>
            </a:extLst>
          </p:cNvPr>
          <p:cNvSpPr>
            <a:spLocks noGrp="1"/>
          </p:cNvSpPr>
          <p:nvPr/>
        </p:nvSpPr>
        <p:spPr>
          <a:xfrm>
            <a:off x="1128098" y="3183308"/>
            <a:ext cx="4224527" cy="0"/>
          </a:xfrm>
          <a:prstGeom prst="line">
            <a:avLst/>
          </a:prstGeom>
          <a:ln w="8890">
            <a:solidFill>
              <a:srgbClr val="91A0AD"/>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159" name="TextBox 55">
            <a:extLst>
              <a:ext uri="{FF2B5EF4-FFF2-40B4-BE49-F238E27FC236}">
                <a16:creationId xmlns:a16="http://schemas.microsoft.com/office/drawing/2014/main" id="{EAB1EB50-E2E0-9E31-85C8-0FD03A5610A6}"/>
              </a:ext>
            </a:extLst>
          </p:cNvPr>
          <p:cNvSpPr>
            <a:spLocks noGrp="1"/>
          </p:cNvSpPr>
          <p:nvPr/>
        </p:nvSpPr>
        <p:spPr>
          <a:xfrm>
            <a:off x="1012682" y="3260764"/>
            <a:ext cx="230833" cy="138499"/>
          </a:xfrm>
          <a:prstGeom prst="rect">
            <a:avLst/>
          </a:prstGeom>
          <a:noFill/>
        </p:spPr>
        <p:txBody>
          <a:bodyPr wrap="square" lIns="0" tIns="0" rIns="0" bIns="0" anchor="ctr">
            <a:spAutoFit/>
          </a:bodyPr>
          <a:lstStyle/>
          <a:p>
            <a:pPr algn="ctr">
              <a:buNone/>
            </a:pPr>
            <a:r>
              <a:rPr sz="900" b="0" i="0">
                <a:solidFill>
                  <a:srgbClr val="667888"/>
                </a:solidFill>
                <a:latin typeface="Avenir Medium" panose="02000503020000020003"/>
                <a:ea typeface="Aptos"/>
                <a:cs typeface="Aptos"/>
              </a:rPr>
              <a:t>2017</a:t>
            </a:r>
          </a:p>
        </p:txBody>
      </p:sp>
      <p:sp>
        <p:nvSpPr>
          <p:cNvPr id="161" name="TextBox 56">
            <a:extLst>
              <a:ext uri="{FF2B5EF4-FFF2-40B4-BE49-F238E27FC236}">
                <a16:creationId xmlns:a16="http://schemas.microsoft.com/office/drawing/2014/main" id="{4CCF7BE4-0309-842E-B092-8BC3B0671AED}"/>
              </a:ext>
            </a:extLst>
          </p:cNvPr>
          <p:cNvSpPr>
            <a:spLocks noGrp="1"/>
          </p:cNvSpPr>
          <p:nvPr/>
        </p:nvSpPr>
        <p:spPr>
          <a:xfrm>
            <a:off x="1435134" y="3260764"/>
            <a:ext cx="230833" cy="138499"/>
          </a:xfrm>
          <a:prstGeom prst="rect">
            <a:avLst/>
          </a:prstGeom>
          <a:noFill/>
        </p:spPr>
        <p:txBody>
          <a:bodyPr wrap="square" lIns="0" tIns="0" rIns="0" bIns="0" anchor="ctr">
            <a:spAutoFit/>
          </a:bodyPr>
          <a:lstStyle/>
          <a:p>
            <a:pPr algn="ctr">
              <a:buNone/>
            </a:pPr>
            <a:r>
              <a:rPr sz="900" b="0" i="0">
                <a:solidFill>
                  <a:srgbClr val="667888"/>
                </a:solidFill>
                <a:latin typeface="Avenir Medium" panose="02000503020000020003"/>
                <a:ea typeface="Aptos"/>
                <a:cs typeface="Aptos"/>
              </a:rPr>
              <a:t>2018</a:t>
            </a:r>
          </a:p>
        </p:txBody>
      </p:sp>
      <p:sp>
        <p:nvSpPr>
          <p:cNvPr id="163" name="TextBox 57">
            <a:extLst>
              <a:ext uri="{FF2B5EF4-FFF2-40B4-BE49-F238E27FC236}">
                <a16:creationId xmlns:a16="http://schemas.microsoft.com/office/drawing/2014/main" id="{8416ACD6-A2DA-FC6B-7E42-AE9421AE9525}"/>
              </a:ext>
            </a:extLst>
          </p:cNvPr>
          <p:cNvSpPr>
            <a:spLocks noGrp="1"/>
          </p:cNvSpPr>
          <p:nvPr/>
        </p:nvSpPr>
        <p:spPr>
          <a:xfrm>
            <a:off x="1857587" y="3260764"/>
            <a:ext cx="230833" cy="138499"/>
          </a:xfrm>
          <a:prstGeom prst="rect">
            <a:avLst/>
          </a:prstGeom>
          <a:noFill/>
        </p:spPr>
        <p:txBody>
          <a:bodyPr wrap="square" lIns="0" tIns="0" rIns="0" bIns="0" anchor="ctr">
            <a:spAutoFit/>
          </a:bodyPr>
          <a:lstStyle/>
          <a:p>
            <a:pPr algn="ctr">
              <a:buNone/>
            </a:pPr>
            <a:r>
              <a:rPr sz="900" b="0" i="0">
                <a:solidFill>
                  <a:srgbClr val="667888"/>
                </a:solidFill>
                <a:latin typeface="Avenir Medium" panose="02000503020000020003"/>
                <a:ea typeface="Aptos"/>
                <a:cs typeface="Aptos"/>
              </a:rPr>
              <a:t>2019</a:t>
            </a:r>
          </a:p>
        </p:txBody>
      </p:sp>
      <p:sp>
        <p:nvSpPr>
          <p:cNvPr id="165" name="TextBox 58">
            <a:extLst>
              <a:ext uri="{FF2B5EF4-FFF2-40B4-BE49-F238E27FC236}">
                <a16:creationId xmlns:a16="http://schemas.microsoft.com/office/drawing/2014/main" id="{E97A3588-2DD7-E5B1-0764-2EDA84095E83}"/>
              </a:ext>
            </a:extLst>
          </p:cNvPr>
          <p:cNvSpPr>
            <a:spLocks noGrp="1"/>
          </p:cNvSpPr>
          <p:nvPr/>
        </p:nvSpPr>
        <p:spPr>
          <a:xfrm>
            <a:off x="2280040" y="3260764"/>
            <a:ext cx="230833" cy="138499"/>
          </a:xfrm>
          <a:prstGeom prst="rect">
            <a:avLst/>
          </a:prstGeom>
          <a:noFill/>
        </p:spPr>
        <p:txBody>
          <a:bodyPr wrap="square" lIns="0" tIns="0" rIns="0" bIns="0" anchor="ctr">
            <a:spAutoFit/>
          </a:bodyPr>
          <a:lstStyle/>
          <a:p>
            <a:pPr algn="ctr">
              <a:buNone/>
            </a:pPr>
            <a:r>
              <a:rPr sz="900" b="0" i="0">
                <a:solidFill>
                  <a:srgbClr val="667888"/>
                </a:solidFill>
                <a:latin typeface="Avenir Medium" panose="02000503020000020003"/>
                <a:ea typeface="Aptos"/>
                <a:cs typeface="Aptos"/>
              </a:rPr>
              <a:t>2020</a:t>
            </a:r>
          </a:p>
        </p:txBody>
      </p:sp>
      <p:sp>
        <p:nvSpPr>
          <p:cNvPr id="167" name="TextBox 59">
            <a:extLst>
              <a:ext uri="{FF2B5EF4-FFF2-40B4-BE49-F238E27FC236}">
                <a16:creationId xmlns:a16="http://schemas.microsoft.com/office/drawing/2014/main" id="{96C181AC-DF85-06B2-8926-BB064EC7D4AB}"/>
              </a:ext>
            </a:extLst>
          </p:cNvPr>
          <p:cNvSpPr>
            <a:spLocks noGrp="1"/>
          </p:cNvSpPr>
          <p:nvPr/>
        </p:nvSpPr>
        <p:spPr>
          <a:xfrm>
            <a:off x="2702493" y="3260764"/>
            <a:ext cx="230833" cy="138499"/>
          </a:xfrm>
          <a:prstGeom prst="rect">
            <a:avLst/>
          </a:prstGeom>
          <a:noFill/>
        </p:spPr>
        <p:txBody>
          <a:bodyPr wrap="square" lIns="0" tIns="0" rIns="0" bIns="0" anchor="ctr">
            <a:spAutoFit/>
          </a:bodyPr>
          <a:lstStyle/>
          <a:p>
            <a:pPr algn="ctr">
              <a:buNone/>
            </a:pPr>
            <a:r>
              <a:rPr sz="900" b="0" i="0">
                <a:solidFill>
                  <a:srgbClr val="667888"/>
                </a:solidFill>
                <a:latin typeface="Avenir Medium" panose="02000503020000020003"/>
                <a:ea typeface="Aptos"/>
                <a:cs typeface="Aptos"/>
              </a:rPr>
              <a:t>2021</a:t>
            </a:r>
          </a:p>
        </p:txBody>
      </p:sp>
      <p:sp>
        <p:nvSpPr>
          <p:cNvPr id="169" name="TextBox 60">
            <a:extLst>
              <a:ext uri="{FF2B5EF4-FFF2-40B4-BE49-F238E27FC236}">
                <a16:creationId xmlns:a16="http://schemas.microsoft.com/office/drawing/2014/main" id="{6C8E908B-38BE-C835-851E-ABF92F3A3186}"/>
              </a:ext>
            </a:extLst>
          </p:cNvPr>
          <p:cNvSpPr>
            <a:spLocks noGrp="1"/>
          </p:cNvSpPr>
          <p:nvPr/>
        </p:nvSpPr>
        <p:spPr>
          <a:xfrm>
            <a:off x="3124945" y="3260764"/>
            <a:ext cx="230833" cy="138499"/>
          </a:xfrm>
          <a:prstGeom prst="rect">
            <a:avLst/>
          </a:prstGeom>
          <a:noFill/>
        </p:spPr>
        <p:txBody>
          <a:bodyPr wrap="square" lIns="0" tIns="0" rIns="0" bIns="0" anchor="ctr">
            <a:spAutoFit/>
          </a:bodyPr>
          <a:lstStyle/>
          <a:p>
            <a:pPr algn="ctr">
              <a:buNone/>
            </a:pPr>
            <a:r>
              <a:rPr sz="900" b="0" i="0">
                <a:solidFill>
                  <a:srgbClr val="667888"/>
                </a:solidFill>
                <a:latin typeface="Avenir Medium" panose="02000503020000020003"/>
                <a:ea typeface="Aptos"/>
                <a:cs typeface="Aptos"/>
              </a:rPr>
              <a:t>2022</a:t>
            </a:r>
          </a:p>
        </p:txBody>
      </p:sp>
      <p:sp>
        <p:nvSpPr>
          <p:cNvPr id="171" name="TextBox 61">
            <a:extLst>
              <a:ext uri="{FF2B5EF4-FFF2-40B4-BE49-F238E27FC236}">
                <a16:creationId xmlns:a16="http://schemas.microsoft.com/office/drawing/2014/main" id="{BE5AF0F7-D31D-BEC7-0A05-21B03764FBC3}"/>
              </a:ext>
            </a:extLst>
          </p:cNvPr>
          <p:cNvSpPr>
            <a:spLocks noGrp="1"/>
          </p:cNvSpPr>
          <p:nvPr/>
        </p:nvSpPr>
        <p:spPr>
          <a:xfrm>
            <a:off x="3547398" y="3260764"/>
            <a:ext cx="230833" cy="138499"/>
          </a:xfrm>
          <a:prstGeom prst="rect">
            <a:avLst/>
          </a:prstGeom>
          <a:noFill/>
        </p:spPr>
        <p:txBody>
          <a:bodyPr wrap="square" lIns="0" tIns="0" rIns="0" bIns="0" anchor="ctr">
            <a:spAutoFit/>
          </a:bodyPr>
          <a:lstStyle/>
          <a:p>
            <a:pPr algn="ctr">
              <a:buNone/>
            </a:pPr>
            <a:r>
              <a:rPr sz="900" b="0" i="0">
                <a:solidFill>
                  <a:srgbClr val="667888"/>
                </a:solidFill>
                <a:latin typeface="Avenir Medium" panose="02000503020000020003"/>
                <a:ea typeface="Aptos"/>
                <a:cs typeface="Aptos"/>
              </a:rPr>
              <a:t>2023</a:t>
            </a:r>
          </a:p>
        </p:txBody>
      </p:sp>
      <p:sp>
        <p:nvSpPr>
          <p:cNvPr id="173" name="TextBox 62">
            <a:extLst>
              <a:ext uri="{FF2B5EF4-FFF2-40B4-BE49-F238E27FC236}">
                <a16:creationId xmlns:a16="http://schemas.microsoft.com/office/drawing/2014/main" id="{AA4E5D67-CA29-524F-2373-9C2D1C4E4FE1}"/>
              </a:ext>
            </a:extLst>
          </p:cNvPr>
          <p:cNvSpPr>
            <a:spLocks noGrp="1"/>
          </p:cNvSpPr>
          <p:nvPr/>
        </p:nvSpPr>
        <p:spPr>
          <a:xfrm>
            <a:off x="3969851" y="3260764"/>
            <a:ext cx="230833" cy="138499"/>
          </a:xfrm>
          <a:prstGeom prst="rect">
            <a:avLst/>
          </a:prstGeom>
          <a:noFill/>
        </p:spPr>
        <p:txBody>
          <a:bodyPr wrap="square" lIns="0" tIns="0" rIns="0" bIns="0" anchor="ctr">
            <a:spAutoFit/>
          </a:bodyPr>
          <a:lstStyle/>
          <a:p>
            <a:pPr algn="ctr">
              <a:buNone/>
            </a:pPr>
            <a:r>
              <a:rPr sz="900" b="0" i="0">
                <a:solidFill>
                  <a:srgbClr val="667888"/>
                </a:solidFill>
                <a:latin typeface="Avenir Medium" panose="02000503020000020003"/>
                <a:ea typeface="Aptos"/>
                <a:cs typeface="Aptos"/>
              </a:rPr>
              <a:t>2024</a:t>
            </a:r>
          </a:p>
        </p:txBody>
      </p:sp>
      <p:sp>
        <p:nvSpPr>
          <p:cNvPr id="175" name="TextBox 63">
            <a:extLst>
              <a:ext uri="{FF2B5EF4-FFF2-40B4-BE49-F238E27FC236}">
                <a16:creationId xmlns:a16="http://schemas.microsoft.com/office/drawing/2014/main" id="{F60DAE17-807C-5CEC-C87F-3C408D5A4094}"/>
              </a:ext>
            </a:extLst>
          </p:cNvPr>
          <p:cNvSpPr>
            <a:spLocks noGrp="1"/>
          </p:cNvSpPr>
          <p:nvPr/>
        </p:nvSpPr>
        <p:spPr>
          <a:xfrm>
            <a:off x="4392304" y="3260764"/>
            <a:ext cx="230833" cy="138499"/>
          </a:xfrm>
          <a:prstGeom prst="rect">
            <a:avLst/>
          </a:prstGeom>
          <a:noFill/>
        </p:spPr>
        <p:txBody>
          <a:bodyPr wrap="square" lIns="0" tIns="0" rIns="0" bIns="0" anchor="ctr">
            <a:spAutoFit/>
          </a:bodyPr>
          <a:lstStyle/>
          <a:p>
            <a:pPr algn="ctr">
              <a:buNone/>
            </a:pPr>
            <a:r>
              <a:rPr sz="900" b="0" i="0">
                <a:solidFill>
                  <a:srgbClr val="667888"/>
                </a:solidFill>
                <a:latin typeface="Avenir Medium" panose="02000503020000020003"/>
                <a:ea typeface="Aptos"/>
                <a:cs typeface="Aptos"/>
              </a:rPr>
              <a:t>2025</a:t>
            </a:r>
          </a:p>
        </p:txBody>
      </p:sp>
      <p:sp>
        <p:nvSpPr>
          <p:cNvPr id="177" name="TextBox 64">
            <a:extLst>
              <a:ext uri="{FF2B5EF4-FFF2-40B4-BE49-F238E27FC236}">
                <a16:creationId xmlns:a16="http://schemas.microsoft.com/office/drawing/2014/main" id="{8811130A-3AF3-A54C-6105-38C71A9D15DB}"/>
              </a:ext>
            </a:extLst>
          </p:cNvPr>
          <p:cNvSpPr>
            <a:spLocks noGrp="1"/>
          </p:cNvSpPr>
          <p:nvPr/>
        </p:nvSpPr>
        <p:spPr>
          <a:xfrm>
            <a:off x="4786704" y="3260764"/>
            <a:ext cx="286938" cy="138499"/>
          </a:xfrm>
          <a:prstGeom prst="rect">
            <a:avLst/>
          </a:prstGeom>
          <a:noFill/>
        </p:spPr>
        <p:txBody>
          <a:bodyPr wrap="square" lIns="0" tIns="0" rIns="0" bIns="0" anchor="ctr">
            <a:spAutoFit/>
          </a:bodyPr>
          <a:lstStyle/>
          <a:p>
            <a:pPr algn="ctr">
              <a:buNone/>
            </a:pPr>
            <a:r>
              <a:rPr sz="900" b="0" i="0">
                <a:solidFill>
                  <a:srgbClr val="667888"/>
                </a:solidFill>
                <a:latin typeface="Avenir Medium" panose="02000503020000020003"/>
                <a:ea typeface="Aptos"/>
                <a:cs typeface="Aptos"/>
              </a:rPr>
              <a:t>2026E</a:t>
            </a:r>
          </a:p>
        </p:txBody>
      </p:sp>
      <p:sp>
        <p:nvSpPr>
          <p:cNvPr id="179" name="TextBox 65">
            <a:extLst>
              <a:ext uri="{FF2B5EF4-FFF2-40B4-BE49-F238E27FC236}">
                <a16:creationId xmlns:a16="http://schemas.microsoft.com/office/drawing/2014/main" id="{3035217B-5894-EC27-3169-07FE793A92A8}"/>
              </a:ext>
            </a:extLst>
          </p:cNvPr>
          <p:cNvSpPr>
            <a:spLocks noGrp="1"/>
          </p:cNvSpPr>
          <p:nvPr/>
        </p:nvSpPr>
        <p:spPr>
          <a:xfrm>
            <a:off x="5209157" y="3260764"/>
            <a:ext cx="286938" cy="138499"/>
          </a:xfrm>
          <a:prstGeom prst="rect">
            <a:avLst/>
          </a:prstGeom>
          <a:noFill/>
        </p:spPr>
        <p:txBody>
          <a:bodyPr wrap="square" lIns="0" tIns="0" rIns="0" bIns="0" anchor="ctr">
            <a:spAutoFit/>
          </a:bodyPr>
          <a:lstStyle/>
          <a:p>
            <a:pPr algn="ctr">
              <a:buNone/>
            </a:pPr>
            <a:r>
              <a:rPr sz="900" b="0" i="0">
                <a:solidFill>
                  <a:srgbClr val="667888"/>
                </a:solidFill>
                <a:latin typeface="Avenir Medium" panose="02000503020000020003"/>
                <a:ea typeface="Aptos"/>
                <a:cs typeface="Aptos"/>
              </a:rPr>
              <a:t>2027E</a:t>
            </a:r>
          </a:p>
        </p:txBody>
      </p:sp>
      <p:sp>
        <p:nvSpPr>
          <p:cNvPr id="181" name="Connector 66">
            <a:extLst>
              <a:ext uri="{FF2B5EF4-FFF2-40B4-BE49-F238E27FC236}">
                <a16:creationId xmlns:a16="http://schemas.microsoft.com/office/drawing/2014/main" id="{CE9B6E18-6527-E0E4-5C1F-C77092BC7AF3}"/>
              </a:ext>
            </a:extLst>
          </p:cNvPr>
          <p:cNvSpPr>
            <a:spLocks noGrp="1"/>
          </p:cNvSpPr>
          <p:nvPr/>
        </p:nvSpPr>
        <p:spPr>
          <a:xfrm flipH="1">
            <a:off x="4927957" y="1668900"/>
            <a:ext cx="15886" cy="1514408"/>
          </a:xfrm>
          <a:prstGeom prst="line">
            <a:avLst/>
          </a:prstGeom>
          <a:ln w="8890">
            <a:solidFill>
              <a:srgbClr val="D9CBAF"/>
            </a:solidFill>
            <a:prstDash val="dash"/>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183" name="Connector 67">
            <a:extLst>
              <a:ext uri="{FF2B5EF4-FFF2-40B4-BE49-F238E27FC236}">
                <a16:creationId xmlns:a16="http://schemas.microsoft.com/office/drawing/2014/main" id="{C06FB7EA-507A-4158-8230-289092133634}"/>
              </a:ext>
            </a:extLst>
          </p:cNvPr>
          <p:cNvSpPr>
            <a:spLocks noGrp="1"/>
          </p:cNvSpPr>
          <p:nvPr/>
        </p:nvSpPr>
        <p:spPr>
          <a:xfrm flipV="1">
            <a:off x="1128098" y="2234160"/>
            <a:ext cx="422452" cy="31639"/>
          </a:xfrm>
          <a:prstGeom prst="line">
            <a:avLst/>
          </a:prstGeom>
          <a:ln w="21590">
            <a:solidFill>
              <a:srgbClr val="112F48"/>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185" name="Connector 68">
            <a:extLst>
              <a:ext uri="{FF2B5EF4-FFF2-40B4-BE49-F238E27FC236}">
                <a16:creationId xmlns:a16="http://schemas.microsoft.com/office/drawing/2014/main" id="{9254C92E-2A65-9E35-147B-50CE2BBEAAFD}"/>
              </a:ext>
            </a:extLst>
          </p:cNvPr>
          <p:cNvSpPr>
            <a:spLocks noGrp="1"/>
          </p:cNvSpPr>
          <p:nvPr/>
        </p:nvSpPr>
        <p:spPr>
          <a:xfrm>
            <a:off x="1550550" y="2234160"/>
            <a:ext cx="422453" cy="63277"/>
          </a:xfrm>
          <a:prstGeom prst="line">
            <a:avLst/>
          </a:prstGeom>
          <a:ln w="21590">
            <a:solidFill>
              <a:srgbClr val="112F48"/>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187" name="Connector 69">
            <a:extLst>
              <a:ext uri="{FF2B5EF4-FFF2-40B4-BE49-F238E27FC236}">
                <a16:creationId xmlns:a16="http://schemas.microsoft.com/office/drawing/2014/main" id="{52361DF3-6B44-E2C0-544F-DFAAEDE4EB7F}"/>
              </a:ext>
            </a:extLst>
          </p:cNvPr>
          <p:cNvSpPr>
            <a:spLocks noGrp="1"/>
          </p:cNvSpPr>
          <p:nvPr/>
        </p:nvSpPr>
        <p:spPr>
          <a:xfrm>
            <a:off x="1973003" y="2297437"/>
            <a:ext cx="422453" cy="569488"/>
          </a:xfrm>
          <a:prstGeom prst="line">
            <a:avLst/>
          </a:prstGeom>
          <a:ln w="21590">
            <a:solidFill>
              <a:srgbClr val="112F48"/>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189" name="Connector 70">
            <a:extLst>
              <a:ext uri="{FF2B5EF4-FFF2-40B4-BE49-F238E27FC236}">
                <a16:creationId xmlns:a16="http://schemas.microsoft.com/office/drawing/2014/main" id="{DEAEF49D-C882-5BE5-879B-45C84C593EB0}"/>
              </a:ext>
            </a:extLst>
          </p:cNvPr>
          <p:cNvSpPr>
            <a:spLocks noGrp="1"/>
          </p:cNvSpPr>
          <p:nvPr/>
        </p:nvSpPr>
        <p:spPr>
          <a:xfrm flipV="1">
            <a:off x="2395456" y="1791225"/>
            <a:ext cx="422453" cy="1075700"/>
          </a:xfrm>
          <a:prstGeom prst="line">
            <a:avLst/>
          </a:prstGeom>
          <a:ln w="21590">
            <a:solidFill>
              <a:srgbClr val="112F48"/>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191" name="Connector 71">
            <a:extLst>
              <a:ext uri="{FF2B5EF4-FFF2-40B4-BE49-F238E27FC236}">
                <a16:creationId xmlns:a16="http://schemas.microsoft.com/office/drawing/2014/main" id="{4250CC9F-A44F-7395-95E9-AF6CB23E6B2D}"/>
              </a:ext>
            </a:extLst>
          </p:cNvPr>
          <p:cNvSpPr>
            <a:spLocks noGrp="1"/>
          </p:cNvSpPr>
          <p:nvPr/>
        </p:nvSpPr>
        <p:spPr>
          <a:xfrm>
            <a:off x="2817909" y="1791225"/>
            <a:ext cx="422453" cy="711860"/>
          </a:xfrm>
          <a:prstGeom prst="line">
            <a:avLst/>
          </a:prstGeom>
          <a:ln w="21590">
            <a:solidFill>
              <a:srgbClr val="112F48"/>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193" name="Connector 72">
            <a:extLst>
              <a:ext uri="{FF2B5EF4-FFF2-40B4-BE49-F238E27FC236}">
                <a16:creationId xmlns:a16="http://schemas.microsoft.com/office/drawing/2014/main" id="{266FB35D-7D9E-61E7-BC80-68D124E57C00}"/>
              </a:ext>
            </a:extLst>
          </p:cNvPr>
          <p:cNvSpPr>
            <a:spLocks noGrp="1"/>
          </p:cNvSpPr>
          <p:nvPr/>
        </p:nvSpPr>
        <p:spPr>
          <a:xfrm flipV="1">
            <a:off x="3240362" y="2170884"/>
            <a:ext cx="422452" cy="332201"/>
          </a:xfrm>
          <a:prstGeom prst="line">
            <a:avLst/>
          </a:prstGeom>
          <a:ln w="21590">
            <a:solidFill>
              <a:srgbClr val="112F48"/>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195" name="Connector 73">
            <a:extLst>
              <a:ext uri="{FF2B5EF4-FFF2-40B4-BE49-F238E27FC236}">
                <a16:creationId xmlns:a16="http://schemas.microsoft.com/office/drawing/2014/main" id="{EE98EE0D-ACD4-9237-097E-0A48C8F31CB5}"/>
              </a:ext>
            </a:extLst>
          </p:cNvPr>
          <p:cNvSpPr>
            <a:spLocks noGrp="1"/>
          </p:cNvSpPr>
          <p:nvPr/>
        </p:nvSpPr>
        <p:spPr>
          <a:xfrm>
            <a:off x="3662814" y="2170884"/>
            <a:ext cx="422453" cy="158191"/>
          </a:xfrm>
          <a:prstGeom prst="line">
            <a:avLst/>
          </a:prstGeom>
          <a:ln w="21590">
            <a:solidFill>
              <a:srgbClr val="112F48"/>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197" name="Connector 74">
            <a:extLst>
              <a:ext uri="{FF2B5EF4-FFF2-40B4-BE49-F238E27FC236}">
                <a16:creationId xmlns:a16="http://schemas.microsoft.com/office/drawing/2014/main" id="{EDDEE294-0D14-9CD5-6A53-27DF1FBF9D40}"/>
              </a:ext>
            </a:extLst>
          </p:cNvPr>
          <p:cNvSpPr>
            <a:spLocks noGrp="1"/>
          </p:cNvSpPr>
          <p:nvPr/>
        </p:nvSpPr>
        <p:spPr>
          <a:xfrm>
            <a:off x="4085267" y="2329075"/>
            <a:ext cx="422453" cy="63277"/>
          </a:xfrm>
          <a:prstGeom prst="line">
            <a:avLst/>
          </a:prstGeom>
          <a:ln w="21590">
            <a:solidFill>
              <a:srgbClr val="112F48"/>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199" name="Connector 75">
            <a:extLst>
              <a:ext uri="{FF2B5EF4-FFF2-40B4-BE49-F238E27FC236}">
                <a16:creationId xmlns:a16="http://schemas.microsoft.com/office/drawing/2014/main" id="{436036A2-0276-6174-DDB9-DAA6419CDAA0}"/>
              </a:ext>
            </a:extLst>
          </p:cNvPr>
          <p:cNvSpPr>
            <a:spLocks noGrp="1"/>
          </p:cNvSpPr>
          <p:nvPr/>
        </p:nvSpPr>
        <p:spPr>
          <a:xfrm flipV="1">
            <a:off x="4507720" y="2376533"/>
            <a:ext cx="422453" cy="15819"/>
          </a:xfrm>
          <a:prstGeom prst="line">
            <a:avLst/>
          </a:prstGeom>
          <a:ln w="21590">
            <a:solidFill>
              <a:srgbClr val="112F48"/>
            </a:solidFill>
            <a:prstDash val="solid"/>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201" name="Connector 76">
            <a:extLst>
              <a:ext uri="{FF2B5EF4-FFF2-40B4-BE49-F238E27FC236}">
                <a16:creationId xmlns:a16="http://schemas.microsoft.com/office/drawing/2014/main" id="{9AF39A2C-BB62-AC05-CC3E-A07C00C7AC9B}"/>
              </a:ext>
            </a:extLst>
          </p:cNvPr>
          <p:cNvSpPr>
            <a:spLocks noGrp="1"/>
          </p:cNvSpPr>
          <p:nvPr/>
        </p:nvSpPr>
        <p:spPr>
          <a:xfrm flipV="1">
            <a:off x="4930173" y="2360714"/>
            <a:ext cx="422452" cy="15819"/>
          </a:xfrm>
          <a:prstGeom prst="line">
            <a:avLst/>
          </a:prstGeom>
          <a:ln w="11430">
            <a:solidFill>
              <a:srgbClr val="112F48"/>
            </a:solidFill>
            <a:prstDash val="dash"/>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203" name="Oval 202">
            <a:extLst>
              <a:ext uri="{FF2B5EF4-FFF2-40B4-BE49-F238E27FC236}">
                <a16:creationId xmlns:a16="http://schemas.microsoft.com/office/drawing/2014/main" id="{816B3F77-BE16-B588-9DE1-D74C004F66D9}"/>
              </a:ext>
            </a:extLst>
          </p:cNvPr>
          <p:cNvSpPr>
            <a:spLocks noGrp="1"/>
          </p:cNvSpPr>
          <p:nvPr/>
        </p:nvSpPr>
        <p:spPr>
          <a:xfrm>
            <a:off x="1097008" y="2234709"/>
            <a:ext cx="62179" cy="62179"/>
          </a:xfrm>
          <a:prstGeom prst="ellipse">
            <a:avLst/>
          </a:prstGeom>
          <a:solidFill>
            <a:srgbClr val="112F48"/>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205" name="TextBox 78">
            <a:extLst>
              <a:ext uri="{FF2B5EF4-FFF2-40B4-BE49-F238E27FC236}">
                <a16:creationId xmlns:a16="http://schemas.microsoft.com/office/drawing/2014/main" id="{23588E42-FB0D-FC31-6E8C-61874901E65C}"/>
              </a:ext>
            </a:extLst>
          </p:cNvPr>
          <p:cNvSpPr>
            <a:spLocks noGrp="1"/>
          </p:cNvSpPr>
          <p:nvPr/>
        </p:nvSpPr>
        <p:spPr>
          <a:xfrm>
            <a:off x="1126701" y="2105511"/>
            <a:ext cx="229230" cy="138499"/>
          </a:xfrm>
          <a:prstGeom prst="rect">
            <a:avLst/>
          </a:prstGeom>
          <a:noFill/>
        </p:spPr>
        <p:txBody>
          <a:bodyPr wrap="square" lIns="0" tIns="0" rIns="0" bIns="0" anchor="ctr">
            <a:spAutoFit/>
          </a:bodyPr>
          <a:lstStyle/>
          <a:p>
            <a:pPr algn="ctr">
              <a:buNone/>
            </a:pPr>
            <a:r>
              <a:rPr sz="900" b="1" i="0">
                <a:solidFill>
                  <a:srgbClr val="112F48"/>
                </a:solidFill>
                <a:latin typeface="Avenir Medium" panose="02000503020000020003"/>
                <a:ea typeface="Aptos"/>
                <a:cs typeface="Aptos"/>
              </a:rPr>
              <a:t>2.8%</a:t>
            </a:r>
          </a:p>
        </p:txBody>
      </p:sp>
      <p:sp>
        <p:nvSpPr>
          <p:cNvPr id="207" name="Oval 206">
            <a:extLst>
              <a:ext uri="{FF2B5EF4-FFF2-40B4-BE49-F238E27FC236}">
                <a16:creationId xmlns:a16="http://schemas.microsoft.com/office/drawing/2014/main" id="{8F786EB2-68E9-9ECD-BE90-A9BE53FD9BB6}"/>
              </a:ext>
            </a:extLst>
          </p:cNvPr>
          <p:cNvSpPr>
            <a:spLocks noGrp="1"/>
          </p:cNvSpPr>
          <p:nvPr/>
        </p:nvSpPr>
        <p:spPr>
          <a:xfrm>
            <a:off x="1519461" y="2203071"/>
            <a:ext cx="62179" cy="62179"/>
          </a:xfrm>
          <a:prstGeom prst="ellipse">
            <a:avLst/>
          </a:prstGeom>
          <a:solidFill>
            <a:srgbClr val="112F48"/>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209" name="TextBox 80">
            <a:extLst>
              <a:ext uri="{FF2B5EF4-FFF2-40B4-BE49-F238E27FC236}">
                <a16:creationId xmlns:a16="http://schemas.microsoft.com/office/drawing/2014/main" id="{031A422B-8F3A-6DB9-D0BA-A64CF89BF004}"/>
              </a:ext>
            </a:extLst>
          </p:cNvPr>
          <p:cNvSpPr>
            <a:spLocks noGrp="1"/>
          </p:cNvSpPr>
          <p:nvPr/>
        </p:nvSpPr>
        <p:spPr>
          <a:xfrm>
            <a:off x="1435936" y="2073872"/>
            <a:ext cx="229230" cy="138499"/>
          </a:xfrm>
          <a:prstGeom prst="rect">
            <a:avLst/>
          </a:prstGeom>
          <a:noFill/>
        </p:spPr>
        <p:txBody>
          <a:bodyPr wrap="square" lIns="0" tIns="0" rIns="0" bIns="0" anchor="ctr">
            <a:spAutoFit/>
          </a:bodyPr>
          <a:lstStyle/>
          <a:p>
            <a:pPr algn="ctr">
              <a:buNone/>
            </a:pPr>
            <a:r>
              <a:rPr sz="900" b="1" i="0">
                <a:solidFill>
                  <a:srgbClr val="112F48"/>
                </a:solidFill>
                <a:latin typeface="Avenir Medium" panose="02000503020000020003"/>
                <a:ea typeface="Aptos"/>
                <a:cs typeface="Aptos"/>
              </a:rPr>
              <a:t>3.0%</a:t>
            </a:r>
          </a:p>
        </p:txBody>
      </p:sp>
      <p:sp>
        <p:nvSpPr>
          <p:cNvPr id="211" name="Oval 210">
            <a:extLst>
              <a:ext uri="{FF2B5EF4-FFF2-40B4-BE49-F238E27FC236}">
                <a16:creationId xmlns:a16="http://schemas.microsoft.com/office/drawing/2014/main" id="{408E5AA5-5CC0-01D3-301C-B40E5CE046F3}"/>
              </a:ext>
            </a:extLst>
          </p:cNvPr>
          <p:cNvSpPr>
            <a:spLocks noGrp="1"/>
          </p:cNvSpPr>
          <p:nvPr/>
        </p:nvSpPr>
        <p:spPr>
          <a:xfrm>
            <a:off x="1941914" y="2266347"/>
            <a:ext cx="62179" cy="62179"/>
          </a:xfrm>
          <a:prstGeom prst="ellipse">
            <a:avLst/>
          </a:prstGeom>
          <a:solidFill>
            <a:srgbClr val="112F48"/>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213" name="TextBox 82">
            <a:extLst>
              <a:ext uri="{FF2B5EF4-FFF2-40B4-BE49-F238E27FC236}">
                <a16:creationId xmlns:a16="http://schemas.microsoft.com/office/drawing/2014/main" id="{2EEF324C-A3FE-B254-7EEA-2660FB1B3DDC}"/>
              </a:ext>
            </a:extLst>
          </p:cNvPr>
          <p:cNvSpPr>
            <a:spLocks noGrp="1"/>
          </p:cNvSpPr>
          <p:nvPr/>
        </p:nvSpPr>
        <p:spPr>
          <a:xfrm>
            <a:off x="1858389" y="2137149"/>
            <a:ext cx="229230" cy="138499"/>
          </a:xfrm>
          <a:prstGeom prst="rect">
            <a:avLst/>
          </a:prstGeom>
          <a:noFill/>
        </p:spPr>
        <p:txBody>
          <a:bodyPr wrap="square" lIns="0" tIns="0" rIns="0" bIns="0" anchor="ctr">
            <a:spAutoFit/>
          </a:bodyPr>
          <a:lstStyle/>
          <a:p>
            <a:pPr algn="ctr">
              <a:buNone/>
            </a:pPr>
            <a:r>
              <a:rPr sz="900" b="1" i="0">
                <a:solidFill>
                  <a:srgbClr val="112F48"/>
                </a:solidFill>
                <a:latin typeface="Avenir Medium" panose="02000503020000020003"/>
                <a:ea typeface="Aptos"/>
                <a:cs typeface="Aptos"/>
              </a:rPr>
              <a:t>2.6%</a:t>
            </a:r>
          </a:p>
        </p:txBody>
      </p:sp>
      <p:sp>
        <p:nvSpPr>
          <p:cNvPr id="215" name="Oval 214">
            <a:extLst>
              <a:ext uri="{FF2B5EF4-FFF2-40B4-BE49-F238E27FC236}">
                <a16:creationId xmlns:a16="http://schemas.microsoft.com/office/drawing/2014/main" id="{511EFE57-5A6D-F791-50CA-9BAC969AC880}"/>
              </a:ext>
            </a:extLst>
          </p:cNvPr>
          <p:cNvSpPr>
            <a:spLocks noGrp="1"/>
          </p:cNvSpPr>
          <p:nvPr/>
        </p:nvSpPr>
        <p:spPr>
          <a:xfrm>
            <a:off x="2364366" y="2835836"/>
            <a:ext cx="62179" cy="62179"/>
          </a:xfrm>
          <a:prstGeom prst="ellipse">
            <a:avLst/>
          </a:prstGeom>
          <a:solidFill>
            <a:srgbClr val="112F48"/>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217" name="TextBox 84">
            <a:extLst>
              <a:ext uri="{FF2B5EF4-FFF2-40B4-BE49-F238E27FC236}">
                <a16:creationId xmlns:a16="http://schemas.microsoft.com/office/drawing/2014/main" id="{7020ABDC-D82F-C092-77F7-DD58B302551A}"/>
              </a:ext>
            </a:extLst>
          </p:cNvPr>
          <p:cNvSpPr>
            <a:spLocks noGrp="1"/>
          </p:cNvSpPr>
          <p:nvPr/>
        </p:nvSpPr>
        <p:spPr>
          <a:xfrm>
            <a:off x="2245790" y="2549875"/>
            <a:ext cx="264496" cy="138499"/>
          </a:xfrm>
          <a:prstGeom prst="rect">
            <a:avLst/>
          </a:prstGeom>
          <a:noFill/>
        </p:spPr>
        <p:txBody>
          <a:bodyPr wrap="square" lIns="0" tIns="0" rIns="0" bIns="0" anchor="ctr">
            <a:spAutoFit/>
          </a:bodyPr>
          <a:lstStyle/>
          <a:p>
            <a:pPr algn="ctr">
              <a:buNone/>
            </a:pPr>
            <a:r>
              <a:rPr sz="900" b="1" i="0">
                <a:solidFill>
                  <a:srgbClr val="112F48"/>
                </a:solidFill>
                <a:latin typeface="Avenir Medium" panose="02000503020000020003"/>
                <a:ea typeface="Aptos"/>
                <a:cs typeface="Aptos"/>
              </a:rPr>
              <a:t>-1.0%</a:t>
            </a:r>
          </a:p>
        </p:txBody>
      </p:sp>
      <p:sp>
        <p:nvSpPr>
          <p:cNvPr id="219" name="Oval 218">
            <a:extLst>
              <a:ext uri="{FF2B5EF4-FFF2-40B4-BE49-F238E27FC236}">
                <a16:creationId xmlns:a16="http://schemas.microsoft.com/office/drawing/2014/main" id="{CF7F4A41-ABC9-097B-82DE-7AA80EDCE249}"/>
              </a:ext>
            </a:extLst>
          </p:cNvPr>
          <p:cNvSpPr>
            <a:spLocks noGrp="1"/>
          </p:cNvSpPr>
          <p:nvPr/>
        </p:nvSpPr>
        <p:spPr>
          <a:xfrm>
            <a:off x="2786819" y="1760135"/>
            <a:ext cx="62179" cy="62179"/>
          </a:xfrm>
          <a:prstGeom prst="ellipse">
            <a:avLst/>
          </a:prstGeom>
          <a:solidFill>
            <a:srgbClr val="112F48"/>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221" name="TextBox 86">
            <a:extLst>
              <a:ext uri="{FF2B5EF4-FFF2-40B4-BE49-F238E27FC236}">
                <a16:creationId xmlns:a16="http://schemas.microsoft.com/office/drawing/2014/main" id="{799E991A-6A2C-3F15-CB19-ECD6AC715641}"/>
              </a:ext>
            </a:extLst>
          </p:cNvPr>
          <p:cNvSpPr>
            <a:spLocks noGrp="1"/>
          </p:cNvSpPr>
          <p:nvPr/>
        </p:nvSpPr>
        <p:spPr>
          <a:xfrm>
            <a:off x="2522711" y="1712443"/>
            <a:ext cx="229230" cy="138499"/>
          </a:xfrm>
          <a:prstGeom prst="rect">
            <a:avLst/>
          </a:prstGeom>
          <a:noFill/>
        </p:spPr>
        <p:txBody>
          <a:bodyPr wrap="square" lIns="0" tIns="0" rIns="0" bIns="0" anchor="ctr">
            <a:spAutoFit/>
          </a:bodyPr>
          <a:lstStyle/>
          <a:p>
            <a:pPr algn="ctr">
              <a:buNone/>
            </a:pPr>
            <a:r>
              <a:rPr sz="900" b="1" i="0">
                <a:solidFill>
                  <a:srgbClr val="112F48"/>
                </a:solidFill>
                <a:latin typeface="Avenir Medium" panose="02000503020000020003"/>
                <a:ea typeface="Aptos"/>
                <a:cs typeface="Aptos"/>
              </a:rPr>
              <a:t>5.8%</a:t>
            </a:r>
          </a:p>
        </p:txBody>
      </p:sp>
      <p:sp>
        <p:nvSpPr>
          <p:cNvPr id="223" name="Oval 222">
            <a:extLst>
              <a:ext uri="{FF2B5EF4-FFF2-40B4-BE49-F238E27FC236}">
                <a16:creationId xmlns:a16="http://schemas.microsoft.com/office/drawing/2014/main" id="{2C600F80-A205-CBDF-7356-AECCC07B3ADD}"/>
              </a:ext>
            </a:extLst>
          </p:cNvPr>
          <p:cNvSpPr>
            <a:spLocks noGrp="1"/>
          </p:cNvSpPr>
          <p:nvPr/>
        </p:nvSpPr>
        <p:spPr>
          <a:xfrm>
            <a:off x="3209272" y="2471996"/>
            <a:ext cx="62179" cy="62179"/>
          </a:xfrm>
          <a:prstGeom prst="ellipse">
            <a:avLst/>
          </a:prstGeom>
          <a:solidFill>
            <a:srgbClr val="112F48"/>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225" name="TextBox 88">
            <a:extLst>
              <a:ext uri="{FF2B5EF4-FFF2-40B4-BE49-F238E27FC236}">
                <a16:creationId xmlns:a16="http://schemas.microsoft.com/office/drawing/2014/main" id="{F3377B77-E0C2-1757-6FA8-6427B0933BA8}"/>
              </a:ext>
            </a:extLst>
          </p:cNvPr>
          <p:cNvSpPr>
            <a:spLocks noGrp="1"/>
          </p:cNvSpPr>
          <p:nvPr/>
        </p:nvSpPr>
        <p:spPr>
          <a:xfrm>
            <a:off x="3186711" y="2246128"/>
            <a:ext cx="229230" cy="138499"/>
          </a:xfrm>
          <a:prstGeom prst="rect">
            <a:avLst/>
          </a:prstGeom>
          <a:noFill/>
        </p:spPr>
        <p:txBody>
          <a:bodyPr wrap="square" lIns="0" tIns="0" rIns="0" bIns="0" anchor="ctr">
            <a:spAutoFit/>
          </a:bodyPr>
          <a:lstStyle/>
          <a:p>
            <a:pPr algn="ctr">
              <a:buNone/>
            </a:pPr>
            <a:r>
              <a:rPr sz="900" b="1" i="0">
                <a:solidFill>
                  <a:srgbClr val="112F48"/>
                </a:solidFill>
                <a:latin typeface="Avenir Medium" panose="02000503020000020003"/>
                <a:ea typeface="Aptos"/>
                <a:cs typeface="Aptos"/>
              </a:rPr>
              <a:t>1.3%</a:t>
            </a:r>
          </a:p>
        </p:txBody>
      </p:sp>
      <p:sp>
        <p:nvSpPr>
          <p:cNvPr id="227" name="Oval 226">
            <a:extLst>
              <a:ext uri="{FF2B5EF4-FFF2-40B4-BE49-F238E27FC236}">
                <a16:creationId xmlns:a16="http://schemas.microsoft.com/office/drawing/2014/main" id="{F23B18C3-8E05-76F6-021F-F49539FB978B}"/>
              </a:ext>
            </a:extLst>
          </p:cNvPr>
          <p:cNvSpPr>
            <a:spLocks noGrp="1"/>
          </p:cNvSpPr>
          <p:nvPr/>
        </p:nvSpPr>
        <p:spPr>
          <a:xfrm>
            <a:off x="3631725" y="2139794"/>
            <a:ext cx="62179" cy="62179"/>
          </a:xfrm>
          <a:prstGeom prst="ellipse">
            <a:avLst/>
          </a:prstGeom>
          <a:solidFill>
            <a:srgbClr val="112F48"/>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229" name="TextBox 90">
            <a:extLst>
              <a:ext uri="{FF2B5EF4-FFF2-40B4-BE49-F238E27FC236}">
                <a16:creationId xmlns:a16="http://schemas.microsoft.com/office/drawing/2014/main" id="{5582E04F-2C1F-4739-7B64-08A185DF5906}"/>
              </a:ext>
            </a:extLst>
          </p:cNvPr>
          <p:cNvSpPr>
            <a:spLocks noGrp="1"/>
          </p:cNvSpPr>
          <p:nvPr/>
        </p:nvSpPr>
        <p:spPr>
          <a:xfrm>
            <a:off x="3548200" y="2010596"/>
            <a:ext cx="229230" cy="138499"/>
          </a:xfrm>
          <a:prstGeom prst="rect">
            <a:avLst/>
          </a:prstGeom>
          <a:noFill/>
        </p:spPr>
        <p:txBody>
          <a:bodyPr wrap="square" lIns="0" tIns="0" rIns="0" bIns="0" anchor="ctr">
            <a:spAutoFit/>
          </a:bodyPr>
          <a:lstStyle/>
          <a:p>
            <a:pPr algn="ctr">
              <a:buNone/>
            </a:pPr>
            <a:r>
              <a:rPr sz="900" b="1" i="0">
                <a:solidFill>
                  <a:srgbClr val="112F48"/>
                </a:solidFill>
                <a:latin typeface="Avenir Medium" panose="02000503020000020003"/>
                <a:ea typeface="Aptos"/>
                <a:cs typeface="Aptos"/>
              </a:rPr>
              <a:t>3.4%</a:t>
            </a:r>
          </a:p>
        </p:txBody>
      </p:sp>
      <p:sp>
        <p:nvSpPr>
          <p:cNvPr id="231" name="Oval 230">
            <a:extLst>
              <a:ext uri="{FF2B5EF4-FFF2-40B4-BE49-F238E27FC236}">
                <a16:creationId xmlns:a16="http://schemas.microsoft.com/office/drawing/2014/main" id="{727805ED-9347-7459-702B-53EBC8A5E1B9}"/>
              </a:ext>
            </a:extLst>
          </p:cNvPr>
          <p:cNvSpPr>
            <a:spLocks noGrp="1"/>
          </p:cNvSpPr>
          <p:nvPr/>
        </p:nvSpPr>
        <p:spPr>
          <a:xfrm>
            <a:off x="4054178" y="2297985"/>
            <a:ext cx="62179" cy="62179"/>
          </a:xfrm>
          <a:prstGeom prst="ellipse">
            <a:avLst/>
          </a:prstGeom>
          <a:solidFill>
            <a:srgbClr val="112F48"/>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233" name="TextBox 92">
            <a:extLst>
              <a:ext uri="{FF2B5EF4-FFF2-40B4-BE49-F238E27FC236}">
                <a16:creationId xmlns:a16="http://schemas.microsoft.com/office/drawing/2014/main" id="{E15C57C6-F968-06B9-AC68-48C89C0D6EE0}"/>
              </a:ext>
            </a:extLst>
          </p:cNvPr>
          <p:cNvSpPr>
            <a:spLocks noGrp="1"/>
          </p:cNvSpPr>
          <p:nvPr/>
        </p:nvSpPr>
        <p:spPr>
          <a:xfrm>
            <a:off x="3970653" y="2168787"/>
            <a:ext cx="229230" cy="138499"/>
          </a:xfrm>
          <a:prstGeom prst="rect">
            <a:avLst/>
          </a:prstGeom>
          <a:noFill/>
        </p:spPr>
        <p:txBody>
          <a:bodyPr wrap="square" lIns="0" tIns="0" rIns="0" bIns="0" anchor="ctr">
            <a:spAutoFit/>
          </a:bodyPr>
          <a:lstStyle/>
          <a:p>
            <a:pPr algn="ctr">
              <a:buNone/>
            </a:pPr>
            <a:r>
              <a:rPr sz="900" b="1" i="0">
                <a:solidFill>
                  <a:srgbClr val="112F48"/>
                </a:solidFill>
                <a:latin typeface="Avenir Medium" panose="02000503020000020003"/>
                <a:ea typeface="Aptos"/>
                <a:cs typeface="Aptos"/>
              </a:rPr>
              <a:t>2.4%</a:t>
            </a:r>
          </a:p>
        </p:txBody>
      </p:sp>
      <p:sp>
        <p:nvSpPr>
          <p:cNvPr id="235" name="Oval 234">
            <a:extLst>
              <a:ext uri="{FF2B5EF4-FFF2-40B4-BE49-F238E27FC236}">
                <a16:creationId xmlns:a16="http://schemas.microsoft.com/office/drawing/2014/main" id="{97D4FE7E-7705-96A1-3AE5-2B3221AB7DDD}"/>
              </a:ext>
            </a:extLst>
          </p:cNvPr>
          <p:cNvSpPr>
            <a:spLocks noGrp="1"/>
          </p:cNvSpPr>
          <p:nvPr/>
        </p:nvSpPr>
        <p:spPr>
          <a:xfrm>
            <a:off x="4476630" y="2361262"/>
            <a:ext cx="62179" cy="62179"/>
          </a:xfrm>
          <a:prstGeom prst="ellipse">
            <a:avLst/>
          </a:prstGeom>
          <a:solidFill>
            <a:srgbClr val="112F48"/>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237" name="TextBox 94">
            <a:extLst>
              <a:ext uri="{FF2B5EF4-FFF2-40B4-BE49-F238E27FC236}">
                <a16:creationId xmlns:a16="http://schemas.microsoft.com/office/drawing/2014/main" id="{029E66D4-950C-2699-2A04-91A7B8F8D429}"/>
              </a:ext>
            </a:extLst>
          </p:cNvPr>
          <p:cNvSpPr>
            <a:spLocks noGrp="1"/>
          </p:cNvSpPr>
          <p:nvPr/>
        </p:nvSpPr>
        <p:spPr>
          <a:xfrm>
            <a:off x="4393106" y="2232064"/>
            <a:ext cx="229230" cy="138499"/>
          </a:xfrm>
          <a:prstGeom prst="rect">
            <a:avLst/>
          </a:prstGeom>
          <a:noFill/>
        </p:spPr>
        <p:txBody>
          <a:bodyPr wrap="square" lIns="0" tIns="0" rIns="0" bIns="0" anchor="ctr">
            <a:spAutoFit/>
          </a:bodyPr>
          <a:lstStyle/>
          <a:p>
            <a:pPr algn="ctr">
              <a:buNone/>
            </a:pPr>
            <a:r>
              <a:rPr sz="900" b="1" i="0">
                <a:solidFill>
                  <a:srgbClr val="112F48"/>
                </a:solidFill>
                <a:latin typeface="Avenir Medium" panose="02000503020000020003"/>
                <a:ea typeface="Aptos"/>
                <a:cs typeface="Aptos"/>
              </a:rPr>
              <a:t>2.0%</a:t>
            </a:r>
          </a:p>
        </p:txBody>
      </p:sp>
      <p:sp>
        <p:nvSpPr>
          <p:cNvPr id="239" name="Oval 238">
            <a:extLst>
              <a:ext uri="{FF2B5EF4-FFF2-40B4-BE49-F238E27FC236}">
                <a16:creationId xmlns:a16="http://schemas.microsoft.com/office/drawing/2014/main" id="{9F17CBC3-6A22-21E2-8EB1-3239F7B578C0}"/>
              </a:ext>
            </a:extLst>
          </p:cNvPr>
          <p:cNvSpPr>
            <a:spLocks noGrp="1"/>
          </p:cNvSpPr>
          <p:nvPr/>
        </p:nvSpPr>
        <p:spPr>
          <a:xfrm>
            <a:off x="4899083" y="2345443"/>
            <a:ext cx="62179" cy="62179"/>
          </a:xfrm>
          <a:prstGeom prst="ellipse">
            <a:avLst/>
          </a:prstGeom>
          <a:solidFill>
            <a:srgbClr val="112F48"/>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241" name="TextBox 96">
            <a:extLst>
              <a:ext uri="{FF2B5EF4-FFF2-40B4-BE49-F238E27FC236}">
                <a16:creationId xmlns:a16="http://schemas.microsoft.com/office/drawing/2014/main" id="{626016A6-2BB8-646E-C116-037700F51279}"/>
              </a:ext>
            </a:extLst>
          </p:cNvPr>
          <p:cNvSpPr>
            <a:spLocks noGrp="1"/>
          </p:cNvSpPr>
          <p:nvPr/>
        </p:nvSpPr>
        <p:spPr>
          <a:xfrm>
            <a:off x="4815559" y="2197956"/>
            <a:ext cx="229230" cy="138499"/>
          </a:xfrm>
          <a:prstGeom prst="rect">
            <a:avLst/>
          </a:prstGeom>
          <a:noFill/>
        </p:spPr>
        <p:txBody>
          <a:bodyPr wrap="square" lIns="0" tIns="0" rIns="0" bIns="0" anchor="ctr">
            <a:spAutoFit/>
          </a:bodyPr>
          <a:lstStyle/>
          <a:p>
            <a:pPr algn="ctr">
              <a:buNone/>
            </a:pPr>
            <a:r>
              <a:rPr sz="900" b="1" i="0">
                <a:solidFill>
                  <a:srgbClr val="112F48"/>
                </a:solidFill>
                <a:latin typeface="Avenir Medium" panose="02000503020000020003"/>
                <a:ea typeface="Aptos"/>
                <a:cs typeface="Aptos"/>
              </a:rPr>
              <a:t>2.1%</a:t>
            </a:r>
          </a:p>
        </p:txBody>
      </p:sp>
      <p:sp>
        <p:nvSpPr>
          <p:cNvPr id="243" name="Oval 242">
            <a:extLst>
              <a:ext uri="{FF2B5EF4-FFF2-40B4-BE49-F238E27FC236}">
                <a16:creationId xmlns:a16="http://schemas.microsoft.com/office/drawing/2014/main" id="{F8696304-750C-4D09-873C-AE27A9B4522B}"/>
              </a:ext>
            </a:extLst>
          </p:cNvPr>
          <p:cNvSpPr>
            <a:spLocks noGrp="1"/>
          </p:cNvSpPr>
          <p:nvPr/>
        </p:nvSpPr>
        <p:spPr>
          <a:xfrm>
            <a:off x="5321536" y="2329624"/>
            <a:ext cx="62179" cy="62179"/>
          </a:xfrm>
          <a:prstGeom prst="ellipse">
            <a:avLst/>
          </a:prstGeom>
          <a:solidFill>
            <a:srgbClr val="112F48"/>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245" name="TextBox 98">
            <a:extLst>
              <a:ext uri="{FF2B5EF4-FFF2-40B4-BE49-F238E27FC236}">
                <a16:creationId xmlns:a16="http://schemas.microsoft.com/office/drawing/2014/main" id="{1EFE06AE-4CF7-8CCB-C59B-BCD1D5AFAEA6}"/>
              </a:ext>
            </a:extLst>
          </p:cNvPr>
          <p:cNvSpPr>
            <a:spLocks noGrp="1"/>
          </p:cNvSpPr>
          <p:nvPr/>
        </p:nvSpPr>
        <p:spPr>
          <a:xfrm>
            <a:off x="5172487" y="2225292"/>
            <a:ext cx="265098" cy="138499"/>
          </a:xfrm>
          <a:prstGeom prst="rect">
            <a:avLst/>
          </a:prstGeom>
          <a:noFill/>
        </p:spPr>
        <p:txBody>
          <a:bodyPr wrap="square" lIns="0" tIns="0" rIns="0" bIns="0" anchor="ctr">
            <a:spAutoFit/>
          </a:bodyPr>
          <a:lstStyle/>
          <a:p>
            <a:pPr algn="ctr">
              <a:buNone/>
            </a:pPr>
            <a:r>
              <a:rPr sz="900" b="1" i="0">
                <a:solidFill>
                  <a:srgbClr val="112F48"/>
                </a:solidFill>
                <a:latin typeface="Avenir Medium" panose="02000503020000020003"/>
                <a:ea typeface="Aptos"/>
                <a:cs typeface="Aptos"/>
              </a:rPr>
              <a:t>2.2%</a:t>
            </a:r>
          </a:p>
        </p:txBody>
      </p:sp>
      <p:sp>
        <p:nvSpPr>
          <p:cNvPr id="247" name="Connector 99">
            <a:extLst>
              <a:ext uri="{FF2B5EF4-FFF2-40B4-BE49-F238E27FC236}">
                <a16:creationId xmlns:a16="http://schemas.microsoft.com/office/drawing/2014/main" id="{E9259057-A4D0-F7BA-87D0-D655B4E15DC4}"/>
              </a:ext>
            </a:extLst>
          </p:cNvPr>
          <p:cNvSpPr>
            <a:spLocks noGrp="1"/>
          </p:cNvSpPr>
          <p:nvPr/>
        </p:nvSpPr>
        <p:spPr>
          <a:xfrm flipV="1">
            <a:off x="1128098" y="2489700"/>
            <a:ext cx="422452" cy="12168"/>
          </a:xfrm>
          <a:prstGeom prst="line">
            <a:avLst/>
          </a:prstGeom>
          <a:ln w="21590">
            <a:solidFill>
              <a:srgbClr val="B59F73"/>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249" name="Connector 100">
            <a:extLst>
              <a:ext uri="{FF2B5EF4-FFF2-40B4-BE49-F238E27FC236}">
                <a16:creationId xmlns:a16="http://schemas.microsoft.com/office/drawing/2014/main" id="{B2E66911-127E-EDA1-F1DC-01740CF8159F}"/>
              </a:ext>
            </a:extLst>
          </p:cNvPr>
          <p:cNvSpPr>
            <a:spLocks noGrp="1"/>
          </p:cNvSpPr>
          <p:nvPr/>
        </p:nvSpPr>
        <p:spPr>
          <a:xfrm>
            <a:off x="1550550" y="2489700"/>
            <a:ext cx="422453" cy="36506"/>
          </a:xfrm>
          <a:prstGeom prst="line">
            <a:avLst/>
          </a:prstGeom>
          <a:ln w="21590">
            <a:solidFill>
              <a:srgbClr val="B59F73"/>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251" name="Connector 101">
            <a:extLst>
              <a:ext uri="{FF2B5EF4-FFF2-40B4-BE49-F238E27FC236}">
                <a16:creationId xmlns:a16="http://schemas.microsoft.com/office/drawing/2014/main" id="{F72689E4-4971-EC64-37CF-60A14D0E833B}"/>
              </a:ext>
            </a:extLst>
          </p:cNvPr>
          <p:cNvSpPr>
            <a:spLocks noGrp="1"/>
          </p:cNvSpPr>
          <p:nvPr/>
        </p:nvSpPr>
        <p:spPr>
          <a:xfrm>
            <a:off x="1973003" y="2526206"/>
            <a:ext cx="422453" cy="596259"/>
          </a:xfrm>
          <a:prstGeom prst="line">
            <a:avLst/>
          </a:prstGeom>
          <a:ln w="21590">
            <a:solidFill>
              <a:srgbClr val="B59F73"/>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253" name="Connector 102">
            <a:extLst>
              <a:ext uri="{FF2B5EF4-FFF2-40B4-BE49-F238E27FC236}">
                <a16:creationId xmlns:a16="http://schemas.microsoft.com/office/drawing/2014/main" id="{4DE39F6A-D023-7456-5260-787D140F0936}"/>
              </a:ext>
            </a:extLst>
          </p:cNvPr>
          <p:cNvSpPr>
            <a:spLocks noGrp="1"/>
          </p:cNvSpPr>
          <p:nvPr/>
        </p:nvSpPr>
        <p:spPr>
          <a:xfrm flipV="1">
            <a:off x="2395456" y="1747418"/>
            <a:ext cx="422453" cy="1375047"/>
          </a:xfrm>
          <a:prstGeom prst="line">
            <a:avLst/>
          </a:prstGeom>
          <a:ln w="21590">
            <a:solidFill>
              <a:srgbClr val="B59F73"/>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255" name="Connector 103">
            <a:extLst>
              <a:ext uri="{FF2B5EF4-FFF2-40B4-BE49-F238E27FC236}">
                <a16:creationId xmlns:a16="http://schemas.microsoft.com/office/drawing/2014/main" id="{653C2AC5-7B50-212D-B768-687FF0290CFB}"/>
              </a:ext>
            </a:extLst>
          </p:cNvPr>
          <p:cNvSpPr>
            <a:spLocks noGrp="1"/>
          </p:cNvSpPr>
          <p:nvPr/>
        </p:nvSpPr>
        <p:spPr>
          <a:xfrm>
            <a:off x="2817909" y="1747418"/>
            <a:ext cx="422453" cy="705776"/>
          </a:xfrm>
          <a:prstGeom prst="line">
            <a:avLst/>
          </a:prstGeom>
          <a:ln w="21590">
            <a:solidFill>
              <a:srgbClr val="B59F73"/>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257" name="Connector 104">
            <a:extLst>
              <a:ext uri="{FF2B5EF4-FFF2-40B4-BE49-F238E27FC236}">
                <a16:creationId xmlns:a16="http://schemas.microsoft.com/office/drawing/2014/main" id="{AAC9A836-3BB6-7635-35A4-78D72AC18FC3}"/>
              </a:ext>
            </a:extLst>
          </p:cNvPr>
          <p:cNvSpPr>
            <a:spLocks noGrp="1"/>
          </p:cNvSpPr>
          <p:nvPr/>
        </p:nvSpPr>
        <p:spPr>
          <a:xfrm>
            <a:off x="3240362" y="2453194"/>
            <a:ext cx="422452" cy="48674"/>
          </a:xfrm>
          <a:prstGeom prst="line">
            <a:avLst/>
          </a:prstGeom>
          <a:ln w="21590">
            <a:solidFill>
              <a:srgbClr val="B59F73"/>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259" name="Connector 105">
            <a:extLst>
              <a:ext uri="{FF2B5EF4-FFF2-40B4-BE49-F238E27FC236}">
                <a16:creationId xmlns:a16="http://schemas.microsoft.com/office/drawing/2014/main" id="{DF7A7A94-2F23-F327-15D2-964651BEA07A}"/>
              </a:ext>
            </a:extLst>
          </p:cNvPr>
          <p:cNvSpPr>
            <a:spLocks noGrp="1"/>
          </p:cNvSpPr>
          <p:nvPr/>
        </p:nvSpPr>
        <p:spPr>
          <a:xfrm flipV="1">
            <a:off x="3662814" y="2465363"/>
            <a:ext cx="422453" cy="36505"/>
          </a:xfrm>
          <a:prstGeom prst="line">
            <a:avLst/>
          </a:prstGeom>
          <a:ln w="21590">
            <a:solidFill>
              <a:srgbClr val="B59F73"/>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261" name="Connector 106">
            <a:extLst>
              <a:ext uri="{FF2B5EF4-FFF2-40B4-BE49-F238E27FC236}">
                <a16:creationId xmlns:a16="http://schemas.microsoft.com/office/drawing/2014/main" id="{DEACA8AE-29FC-05D9-8F43-D7C85A597186}"/>
              </a:ext>
            </a:extLst>
          </p:cNvPr>
          <p:cNvSpPr>
            <a:spLocks noGrp="1"/>
          </p:cNvSpPr>
          <p:nvPr/>
        </p:nvSpPr>
        <p:spPr>
          <a:xfrm>
            <a:off x="4085267" y="2465363"/>
            <a:ext cx="422453" cy="36505"/>
          </a:xfrm>
          <a:prstGeom prst="line">
            <a:avLst/>
          </a:prstGeom>
          <a:ln w="21590">
            <a:solidFill>
              <a:srgbClr val="B59F73"/>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263" name="Connector 107">
            <a:extLst>
              <a:ext uri="{FF2B5EF4-FFF2-40B4-BE49-F238E27FC236}">
                <a16:creationId xmlns:a16="http://schemas.microsoft.com/office/drawing/2014/main" id="{68C85C40-00DE-227B-A2F5-CE090748BB7A}"/>
              </a:ext>
            </a:extLst>
          </p:cNvPr>
          <p:cNvSpPr>
            <a:spLocks noGrp="1"/>
          </p:cNvSpPr>
          <p:nvPr/>
        </p:nvSpPr>
        <p:spPr>
          <a:xfrm>
            <a:off x="4507720" y="2501890"/>
            <a:ext cx="422453" cy="60841"/>
          </a:xfrm>
          <a:prstGeom prst="line">
            <a:avLst/>
          </a:prstGeom>
          <a:ln w="21590">
            <a:solidFill>
              <a:srgbClr val="B59F73"/>
            </a:solidFill>
            <a:prstDash val="solid"/>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265" name="Connector 108">
            <a:extLst>
              <a:ext uri="{FF2B5EF4-FFF2-40B4-BE49-F238E27FC236}">
                <a16:creationId xmlns:a16="http://schemas.microsoft.com/office/drawing/2014/main" id="{5842607E-7562-5CBC-E59A-238DB8853AEF}"/>
              </a:ext>
            </a:extLst>
          </p:cNvPr>
          <p:cNvSpPr>
            <a:spLocks noGrp="1"/>
          </p:cNvSpPr>
          <p:nvPr/>
        </p:nvSpPr>
        <p:spPr>
          <a:xfrm>
            <a:off x="4930173" y="2562730"/>
            <a:ext cx="422452" cy="0"/>
          </a:xfrm>
          <a:prstGeom prst="line">
            <a:avLst/>
          </a:prstGeom>
          <a:ln w="11430">
            <a:solidFill>
              <a:srgbClr val="B59F73"/>
            </a:solidFill>
            <a:prstDash val="dash"/>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267" name="Oval 266">
            <a:extLst>
              <a:ext uri="{FF2B5EF4-FFF2-40B4-BE49-F238E27FC236}">
                <a16:creationId xmlns:a16="http://schemas.microsoft.com/office/drawing/2014/main" id="{9B3B798B-8330-C977-4F95-3C6A1C5B092C}"/>
              </a:ext>
            </a:extLst>
          </p:cNvPr>
          <p:cNvSpPr>
            <a:spLocks noGrp="1"/>
          </p:cNvSpPr>
          <p:nvPr/>
        </p:nvSpPr>
        <p:spPr>
          <a:xfrm>
            <a:off x="1097008" y="2470779"/>
            <a:ext cx="62179" cy="62179"/>
          </a:xfrm>
          <a:prstGeom prst="ellipse">
            <a:avLst/>
          </a:prstGeom>
          <a:solidFill>
            <a:srgbClr val="B59F73"/>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269" name="TextBox 110">
            <a:extLst>
              <a:ext uri="{FF2B5EF4-FFF2-40B4-BE49-F238E27FC236}">
                <a16:creationId xmlns:a16="http://schemas.microsoft.com/office/drawing/2014/main" id="{AE6721C9-A8A6-8126-507E-1C118694DB49}"/>
              </a:ext>
            </a:extLst>
          </p:cNvPr>
          <p:cNvSpPr>
            <a:spLocks noGrp="1"/>
          </p:cNvSpPr>
          <p:nvPr/>
        </p:nvSpPr>
        <p:spPr>
          <a:xfrm>
            <a:off x="1135410" y="2552762"/>
            <a:ext cx="229230" cy="138499"/>
          </a:xfrm>
          <a:prstGeom prst="rect">
            <a:avLst/>
          </a:prstGeom>
          <a:noFill/>
        </p:spPr>
        <p:txBody>
          <a:bodyPr wrap="square" lIns="0" tIns="0" rIns="0" bIns="0" anchor="ctr">
            <a:spAutoFit/>
          </a:bodyPr>
          <a:lstStyle/>
          <a:p>
            <a:pPr algn="ctr">
              <a:buNone/>
            </a:pPr>
            <a:r>
              <a:rPr sz="900" b="1" i="0">
                <a:solidFill>
                  <a:srgbClr val="B59F73"/>
                </a:solidFill>
                <a:latin typeface="Avenir Medium" panose="02000503020000020003"/>
                <a:ea typeface="Aptos"/>
                <a:cs typeface="Aptos"/>
              </a:rPr>
              <a:t>2.6%</a:t>
            </a:r>
          </a:p>
        </p:txBody>
      </p:sp>
      <p:sp>
        <p:nvSpPr>
          <p:cNvPr id="271" name="Oval 270">
            <a:extLst>
              <a:ext uri="{FF2B5EF4-FFF2-40B4-BE49-F238E27FC236}">
                <a16:creationId xmlns:a16="http://schemas.microsoft.com/office/drawing/2014/main" id="{ADDF7B34-24C8-9822-856A-7ECE2E3635E1}"/>
              </a:ext>
            </a:extLst>
          </p:cNvPr>
          <p:cNvSpPr>
            <a:spLocks noGrp="1"/>
          </p:cNvSpPr>
          <p:nvPr/>
        </p:nvSpPr>
        <p:spPr>
          <a:xfrm>
            <a:off x="1519461" y="2458610"/>
            <a:ext cx="62179" cy="62179"/>
          </a:xfrm>
          <a:prstGeom prst="ellipse">
            <a:avLst/>
          </a:prstGeom>
          <a:solidFill>
            <a:srgbClr val="B59F73"/>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273" name="TextBox 112">
            <a:extLst>
              <a:ext uri="{FF2B5EF4-FFF2-40B4-BE49-F238E27FC236}">
                <a16:creationId xmlns:a16="http://schemas.microsoft.com/office/drawing/2014/main" id="{602FE45B-2565-C2D0-F8AC-6B72794E7C58}"/>
              </a:ext>
            </a:extLst>
          </p:cNvPr>
          <p:cNvSpPr>
            <a:spLocks noGrp="1"/>
          </p:cNvSpPr>
          <p:nvPr/>
        </p:nvSpPr>
        <p:spPr>
          <a:xfrm>
            <a:off x="1435936" y="2558012"/>
            <a:ext cx="229230" cy="138499"/>
          </a:xfrm>
          <a:prstGeom prst="rect">
            <a:avLst/>
          </a:prstGeom>
          <a:noFill/>
        </p:spPr>
        <p:txBody>
          <a:bodyPr wrap="square" lIns="0" tIns="0" rIns="0" bIns="0" anchor="ctr">
            <a:spAutoFit/>
          </a:bodyPr>
          <a:lstStyle/>
          <a:p>
            <a:pPr algn="ctr">
              <a:buNone/>
            </a:pPr>
            <a:r>
              <a:rPr sz="900" b="1" i="0">
                <a:solidFill>
                  <a:srgbClr val="B59F73"/>
                </a:solidFill>
                <a:latin typeface="Avenir Medium" panose="02000503020000020003"/>
                <a:ea typeface="Aptos"/>
                <a:cs typeface="Aptos"/>
              </a:rPr>
              <a:t>2.7%</a:t>
            </a:r>
          </a:p>
        </p:txBody>
      </p:sp>
      <p:sp>
        <p:nvSpPr>
          <p:cNvPr id="275" name="Oval 274">
            <a:extLst>
              <a:ext uri="{FF2B5EF4-FFF2-40B4-BE49-F238E27FC236}">
                <a16:creationId xmlns:a16="http://schemas.microsoft.com/office/drawing/2014/main" id="{6B2B568A-B0DF-039C-6633-8127B8583E62}"/>
              </a:ext>
            </a:extLst>
          </p:cNvPr>
          <p:cNvSpPr>
            <a:spLocks noGrp="1"/>
          </p:cNvSpPr>
          <p:nvPr/>
        </p:nvSpPr>
        <p:spPr>
          <a:xfrm>
            <a:off x="1941914" y="2495116"/>
            <a:ext cx="62179" cy="62179"/>
          </a:xfrm>
          <a:prstGeom prst="ellipse">
            <a:avLst/>
          </a:prstGeom>
          <a:solidFill>
            <a:srgbClr val="B59F73"/>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277" name="TextBox 114">
            <a:extLst>
              <a:ext uri="{FF2B5EF4-FFF2-40B4-BE49-F238E27FC236}">
                <a16:creationId xmlns:a16="http://schemas.microsoft.com/office/drawing/2014/main" id="{E3BB312F-86E6-F426-EDB4-D0A1013C64B0}"/>
              </a:ext>
            </a:extLst>
          </p:cNvPr>
          <p:cNvSpPr>
            <a:spLocks noGrp="1"/>
          </p:cNvSpPr>
          <p:nvPr/>
        </p:nvSpPr>
        <p:spPr>
          <a:xfrm>
            <a:off x="1778259" y="2586054"/>
            <a:ext cx="229230" cy="138499"/>
          </a:xfrm>
          <a:prstGeom prst="rect">
            <a:avLst/>
          </a:prstGeom>
          <a:noFill/>
        </p:spPr>
        <p:txBody>
          <a:bodyPr wrap="square" lIns="0" tIns="0" rIns="0" bIns="0" anchor="ctr">
            <a:spAutoFit/>
          </a:bodyPr>
          <a:lstStyle/>
          <a:p>
            <a:pPr algn="ctr">
              <a:buNone/>
            </a:pPr>
            <a:r>
              <a:rPr sz="900" b="1" i="0">
                <a:solidFill>
                  <a:srgbClr val="B59F73"/>
                </a:solidFill>
                <a:latin typeface="Avenir Medium" panose="02000503020000020003"/>
                <a:ea typeface="Aptos"/>
                <a:cs typeface="Aptos"/>
              </a:rPr>
              <a:t>2.4%</a:t>
            </a:r>
          </a:p>
        </p:txBody>
      </p:sp>
      <p:sp>
        <p:nvSpPr>
          <p:cNvPr id="279" name="Oval 278">
            <a:extLst>
              <a:ext uri="{FF2B5EF4-FFF2-40B4-BE49-F238E27FC236}">
                <a16:creationId xmlns:a16="http://schemas.microsoft.com/office/drawing/2014/main" id="{DCBF154B-CDEC-8C28-C6C9-7E969E2815C3}"/>
              </a:ext>
            </a:extLst>
          </p:cNvPr>
          <p:cNvSpPr>
            <a:spLocks noGrp="1"/>
          </p:cNvSpPr>
          <p:nvPr/>
        </p:nvSpPr>
        <p:spPr>
          <a:xfrm>
            <a:off x="2364366" y="3091375"/>
            <a:ext cx="62179" cy="62179"/>
          </a:xfrm>
          <a:prstGeom prst="ellipse">
            <a:avLst/>
          </a:prstGeom>
          <a:solidFill>
            <a:srgbClr val="B59F73"/>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281" name="TextBox 116">
            <a:extLst>
              <a:ext uri="{FF2B5EF4-FFF2-40B4-BE49-F238E27FC236}">
                <a16:creationId xmlns:a16="http://schemas.microsoft.com/office/drawing/2014/main" id="{4D47548B-7354-628D-D62D-D0D4A1966DBA}"/>
              </a:ext>
            </a:extLst>
          </p:cNvPr>
          <p:cNvSpPr>
            <a:spLocks noGrp="1"/>
          </p:cNvSpPr>
          <p:nvPr/>
        </p:nvSpPr>
        <p:spPr>
          <a:xfrm>
            <a:off x="2480933" y="3048832"/>
            <a:ext cx="264496" cy="138499"/>
          </a:xfrm>
          <a:prstGeom prst="rect">
            <a:avLst/>
          </a:prstGeom>
          <a:noFill/>
        </p:spPr>
        <p:txBody>
          <a:bodyPr wrap="square" lIns="0" tIns="0" rIns="0" bIns="0" anchor="ctr">
            <a:spAutoFit/>
          </a:bodyPr>
          <a:lstStyle/>
          <a:p>
            <a:pPr algn="ctr">
              <a:buNone/>
            </a:pPr>
            <a:r>
              <a:rPr sz="900" b="1" i="0">
                <a:solidFill>
                  <a:srgbClr val="B59F73"/>
                </a:solidFill>
                <a:latin typeface="Avenir Medium" panose="02000503020000020003"/>
                <a:ea typeface="Aptos"/>
                <a:cs typeface="Aptos"/>
              </a:rPr>
              <a:t>-2.5%</a:t>
            </a:r>
          </a:p>
        </p:txBody>
      </p:sp>
      <p:sp>
        <p:nvSpPr>
          <p:cNvPr id="283" name="Oval 282">
            <a:extLst>
              <a:ext uri="{FF2B5EF4-FFF2-40B4-BE49-F238E27FC236}">
                <a16:creationId xmlns:a16="http://schemas.microsoft.com/office/drawing/2014/main" id="{D3C3CFD7-D561-3433-2953-96299B089117}"/>
              </a:ext>
            </a:extLst>
          </p:cNvPr>
          <p:cNvSpPr>
            <a:spLocks noGrp="1"/>
          </p:cNvSpPr>
          <p:nvPr/>
        </p:nvSpPr>
        <p:spPr>
          <a:xfrm>
            <a:off x="2786819" y="1716329"/>
            <a:ext cx="62179" cy="62179"/>
          </a:xfrm>
          <a:prstGeom prst="ellipse">
            <a:avLst/>
          </a:prstGeom>
          <a:solidFill>
            <a:srgbClr val="B59F73"/>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285" name="TextBox 118">
            <a:extLst>
              <a:ext uri="{FF2B5EF4-FFF2-40B4-BE49-F238E27FC236}">
                <a16:creationId xmlns:a16="http://schemas.microsoft.com/office/drawing/2014/main" id="{C489EF0C-16E6-AEC2-906A-C0EC68BAD711}"/>
              </a:ext>
            </a:extLst>
          </p:cNvPr>
          <p:cNvSpPr>
            <a:spLocks noGrp="1"/>
          </p:cNvSpPr>
          <p:nvPr/>
        </p:nvSpPr>
        <p:spPr>
          <a:xfrm>
            <a:off x="2860545" y="1706029"/>
            <a:ext cx="387623" cy="138499"/>
          </a:xfrm>
          <a:prstGeom prst="rect">
            <a:avLst/>
          </a:prstGeom>
          <a:noFill/>
        </p:spPr>
        <p:txBody>
          <a:bodyPr wrap="square" lIns="0" tIns="0" rIns="0" bIns="0" anchor="ctr">
            <a:spAutoFit/>
          </a:bodyPr>
          <a:lstStyle/>
          <a:p>
            <a:pPr algn="ctr">
              <a:buNone/>
            </a:pPr>
            <a:r>
              <a:rPr sz="900" b="1" i="0">
                <a:solidFill>
                  <a:srgbClr val="B59F73"/>
                </a:solidFill>
                <a:latin typeface="Avenir Medium" panose="02000503020000020003"/>
                <a:ea typeface="Aptos"/>
                <a:cs typeface="Aptos"/>
              </a:rPr>
              <a:t>8.8%</a:t>
            </a:r>
          </a:p>
        </p:txBody>
      </p:sp>
      <p:sp>
        <p:nvSpPr>
          <p:cNvPr id="287" name="Oval 286">
            <a:extLst>
              <a:ext uri="{FF2B5EF4-FFF2-40B4-BE49-F238E27FC236}">
                <a16:creationId xmlns:a16="http://schemas.microsoft.com/office/drawing/2014/main" id="{5C23E3F3-2F5C-895B-5210-715D127A5F7E}"/>
              </a:ext>
            </a:extLst>
          </p:cNvPr>
          <p:cNvSpPr>
            <a:spLocks noGrp="1"/>
          </p:cNvSpPr>
          <p:nvPr/>
        </p:nvSpPr>
        <p:spPr>
          <a:xfrm>
            <a:off x="3209272" y="2422105"/>
            <a:ext cx="62179" cy="62179"/>
          </a:xfrm>
          <a:prstGeom prst="ellipse">
            <a:avLst/>
          </a:prstGeom>
          <a:solidFill>
            <a:srgbClr val="B59F73"/>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289" name="TextBox 120">
            <a:extLst>
              <a:ext uri="{FF2B5EF4-FFF2-40B4-BE49-F238E27FC236}">
                <a16:creationId xmlns:a16="http://schemas.microsoft.com/office/drawing/2014/main" id="{BB254ED8-B92B-5E86-2844-E932E9787701}"/>
              </a:ext>
            </a:extLst>
          </p:cNvPr>
          <p:cNvSpPr>
            <a:spLocks noGrp="1"/>
          </p:cNvSpPr>
          <p:nvPr/>
        </p:nvSpPr>
        <p:spPr>
          <a:xfrm>
            <a:off x="3125748" y="2548938"/>
            <a:ext cx="229230" cy="138499"/>
          </a:xfrm>
          <a:prstGeom prst="rect">
            <a:avLst/>
          </a:prstGeom>
          <a:noFill/>
        </p:spPr>
        <p:txBody>
          <a:bodyPr wrap="square" lIns="0" tIns="0" rIns="0" bIns="0" anchor="ctr">
            <a:spAutoFit/>
          </a:bodyPr>
          <a:lstStyle/>
          <a:p>
            <a:pPr algn="ctr">
              <a:buNone/>
            </a:pPr>
            <a:r>
              <a:rPr sz="900" b="1" i="0">
                <a:solidFill>
                  <a:srgbClr val="B59F73"/>
                </a:solidFill>
                <a:latin typeface="Avenir Medium" panose="02000503020000020003"/>
                <a:ea typeface="Aptos"/>
                <a:cs typeface="Aptos"/>
              </a:rPr>
              <a:t>3.0%</a:t>
            </a:r>
          </a:p>
        </p:txBody>
      </p:sp>
      <p:sp>
        <p:nvSpPr>
          <p:cNvPr id="291" name="Oval 290">
            <a:extLst>
              <a:ext uri="{FF2B5EF4-FFF2-40B4-BE49-F238E27FC236}">
                <a16:creationId xmlns:a16="http://schemas.microsoft.com/office/drawing/2014/main" id="{8F94003A-27B8-0F44-6E20-60C74035DDC4}"/>
              </a:ext>
            </a:extLst>
          </p:cNvPr>
          <p:cNvSpPr>
            <a:spLocks noGrp="1"/>
          </p:cNvSpPr>
          <p:nvPr/>
        </p:nvSpPr>
        <p:spPr>
          <a:xfrm>
            <a:off x="3631725" y="2470779"/>
            <a:ext cx="62179" cy="62179"/>
          </a:xfrm>
          <a:prstGeom prst="ellipse">
            <a:avLst/>
          </a:prstGeom>
          <a:solidFill>
            <a:srgbClr val="B59F73"/>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293" name="TextBox 122">
            <a:extLst>
              <a:ext uri="{FF2B5EF4-FFF2-40B4-BE49-F238E27FC236}">
                <a16:creationId xmlns:a16="http://schemas.microsoft.com/office/drawing/2014/main" id="{270F0E21-8CCC-7C58-AF1C-4242AD406B3C}"/>
              </a:ext>
            </a:extLst>
          </p:cNvPr>
          <p:cNvSpPr>
            <a:spLocks noGrp="1"/>
          </p:cNvSpPr>
          <p:nvPr/>
        </p:nvSpPr>
        <p:spPr>
          <a:xfrm>
            <a:off x="3548200" y="2570180"/>
            <a:ext cx="229230" cy="138499"/>
          </a:xfrm>
          <a:prstGeom prst="rect">
            <a:avLst/>
          </a:prstGeom>
          <a:noFill/>
        </p:spPr>
        <p:txBody>
          <a:bodyPr wrap="square" lIns="0" tIns="0" rIns="0" bIns="0" anchor="ctr">
            <a:spAutoFit/>
          </a:bodyPr>
          <a:lstStyle/>
          <a:p>
            <a:pPr algn="ctr">
              <a:buNone/>
            </a:pPr>
            <a:r>
              <a:rPr sz="900" b="1" i="0">
                <a:solidFill>
                  <a:srgbClr val="B59F73"/>
                </a:solidFill>
                <a:latin typeface="Avenir Medium" panose="02000503020000020003"/>
                <a:ea typeface="Aptos"/>
                <a:cs typeface="Aptos"/>
              </a:rPr>
              <a:t>2.6%</a:t>
            </a:r>
          </a:p>
        </p:txBody>
      </p:sp>
      <p:sp>
        <p:nvSpPr>
          <p:cNvPr id="295" name="Oval 294">
            <a:extLst>
              <a:ext uri="{FF2B5EF4-FFF2-40B4-BE49-F238E27FC236}">
                <a16:creationId xmlns:a16="http://schemas.microsoft.com/office/drawing/2014/main" id="{E8520EE7-C0C4-9A4A-7844-CB3E399D151C}"/>
              </a:ext>
            </a:extLst>
          </p:cNvPr>
          <p:cNvSpPr>
            <a:spLocks noGrp="1"/>
          </p:cNvSpPr>
          <p:nvPr/>
        </p:nvSpPr>
        <p:spPr>
          <a:xfrm>
            <a:off x="4054178" y="2434273"/>
            <a:ext cx="62179" cy="62179"/>
          </a:xfrm>
          <a:prstGeom prst="ellipse">
            <a:avLst/>
          </a:prstGeom>
          <a:solidFill>
            <a:srgbClr val="B59F73"/>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297" name="TextBox 124">
            <a:extLst>
              <a:ext uri="{FF2B5EF4-FFF2-40B4-BE49-F238E27FC236}">
                <a16:creationId xmlns:a16="http://schemas.microsoft.com/office/drawing/2014/main" id="{CCA7AFF5-53F2-837F-46C0-793E3CFB8FCC}"/>
              </a:ext>
            </a:extLst>
          </p:cNvPr>
          <p:cNvSpPr>
            <a:spLocks noGrp="1"/>
          </p:cNvSpPr>
          <p:nvPr/>
        </p:nvSpPr>
        <p:spPr>
          <a:xfrm>
            <a:off x="3970653" y="2533675"/>
            <a:ext cx="229230" cy="138499"/>
          </a:xfrm>
          <a:prstGeom prst="rect">
            <a:avLst/>
          </a:prstGeom>
          <a:noFill/>
        </p:spPr>
        <p:txBody>
          <a:bodyPr wrap="square" lIns="0" tIns="0" rIns="0" bIns="0" anchor="ctr">
            <a:spAutoFit/>
          </a:bodyPr>
          <a:lstStyle/>
          <a:p>
            <a:pPr algn="ctr">
              <a:buNone/>
            </a:pPr>
            <a:r>
              <a:rPr sz="900" b="1" i="0">
                <a:solidFill>
                  <a:srgbClr val="B59F73"/>
                </a:solidFill>
                <a:latin typeface="Avenir Medium" panose="02000503020000020003"/>
                <a:ea typeface="Aptos"/>
                <a:cs typeface="Aptos"/>
              </a:rPr>
              <a:t>2.9%</a:t>
            </a:r>
          </a:p>
        </p:txBody>
      </p:sp>
      <p:sp>
        <p:nvSpPr>
          <p:cNvPr id="299" name="Oval 298">
            <a:extLst>
              <a:ext uri="{FF2B5EF4-FFF2-40B4-BE49-F238E27FC236}">
                <a16:creationId xmlns:a16="http://schemas.microsoft.com/office/drawing/2014/main" id="{5F507C9F-E355-7F15-0719-E16B170A6E48}"/>
              </a:ext>
            </a:extLst>
          </p:cNvPr>
          <p:cNvSpPr>
            <a:spLocks noGrp="1"/>
          </p:cNvSpPr>
          <p:nvPr/>
        </p:nvSpPr>
        <p:spPr>
          <a:xfrm>
            <a:off x="4476630" y="2470779"/>
            <a:ext cx="62179" cy="62179"/>
          </a:xfrm>
          <a:prstGeom prst="ellipse">
            <a:avLst/>
          </a:prstGeom>
          <a:solidFill>
            <a:srgbClr val="B59F73"/>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301" name="TextBox 126">
            <a:extLst>
              <a:ext uri="{FF2B5EF4-FFF2-40B4-BE49-F238E27FC236}">
                <a16:creationId xmlns:a16="http://schemas.microsoft.com/office/drawing/2014/main" id="{0827C3D8-6BB5-0779-979B-3ED00302193B}"/>
              </a:ext>
            </a:extLst>
          </p:cNvPr>
          <p:cNvSpPr>
            <a:spLocks noGrp="1"/>
          </p:cNvSpPr>
          <p:nvPr/>
        </p:nvSpPr>
        <p:spPr>
          <a:xfrm>
            <a:off x="4393106" y="2570180"/>
            <a:ext cx="229230" cy="138499"/>
          </a:xfrm>
          <a:prstGeom prst="rect">
            <a:avLst/>
          </a:prstGeom>
          <a:noFill/>
        </p:spPr>
        <p:txBody>
          <a:bodyPr wrap="square" lIns="0" tIns="0" rIns="0" bIns="0" anchor="ctr">
            <a:spAutoFit/>
          </a:bodyPr>
          <a:lstStyle/>
          <a:p>
            <a:pPr algn="ctr">
              <a:buNone/>
            </a:pPr>
            <a:r>
              <a:rPr sz="900" b="1" i="0">
                <a:solidFill>
                  <a:srgbClr val="B59F73"/>
                </a:solidFill>
                <a:latin typeface="Avenir Medium" panose="02000503020000020003"/>
                <a:ea typeface="Aptos"/>
                <a:cs typeface="Aptos"/>
              </a:rPr>
              <a:t>2.6%</a:t>
            </a:r>
          </a:p>
        </p:txBody>
      </p:sp>
      <p:sp>
        <p:nvSpPr>
          <p:cNvPr id="303" name="Oval 302">
            <a:extLst>
              <a:ext uri="{FF2B5EF4-FFF2-40B4-BE49-F238E27FC236}">
                <a16:creationId xmlns:a16="http://schemas.microsoft.com/office/drawing/2014/main" id="{A0BDF8E0-95C1-87AA-1B99-DD90C363BD4C}"/>
              </a:ext>
            </a:extLst>
          </p:cNvPr>
          <p:cNvSpPr>
            <a:spLocks noGrp="1"/>
          </p:cNvSpPr>
          <p:nvPr/>
        </p:nvSpPr>
        <p:spPr>
          <a:xfrm>
            <a:off x="4899083" y="2531641"/>
            <a:ext cx="62179" cy="62179"/>
          </a:xfrm>
          <a:prstGeom prst="ellipse">
            <a:avLst/>
          </a:prstGeom>
          <a:solidFill>
            <a:srgbClr val="B59F73"/>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305" name="TextBox 128">
            <a:extLst>
              <a:ext uri="{FF2B5EF4-FFF2-40B4-BE49-F238E27FC236}">
                <a16:creationId xmlns:a16="http://schemas.microsoft.com/office/drawing/2014/main" id="{808B1FCB-AB1F-7FD4-8B19-CCCED50EFC6F}"/>
              </a:ext>
            </a:extLst>
          </p:cNvPr>
          <p:cNvSpPr>
            <a:spLocks noGrp="1"/>
          </p:cNvSpPr>
          <p:nvPr/>
        </p:nvSpPr>
        <p:spPr>
          <a:xfrm>
            <a:off x="4815559" y="2612755"/>
            <a:ext cx="229230" cy="138499"/>
          </a:xfrm>
          <a:prstGeom prst="rect">
            <a:avLst/>
          </a:prstGeom>
          <a:noFill/>
        </p:spPr>
        <p:txBody>
          <a:bodyPr wrap="square" lIns="0" tIns="0" rIns="0" bIns="0" anchor="ctr">
            <a:spAutoFit/>
          </a:bodyPr>
          <a:lstStyle/>
          <a:p>
            <a:pPr algn="ctr">
              <a:buNone/>
            </a:pPr>
            <a:r>
              <a:rPr sz="900" b="1" i="0">
                <a:solidFill>
                  <a:srgbClr val="B59F73"/>
                </a:solidFill>
                <a:latin typeface="Avenir Medium" panose="02000503020000020003"/>
                <a:ea typeface="Aptos"/>
                <a:cs typeface="Aptos"/>
              </a:rPr>
              <a:t>2.1%</a:t>
            </a:r>
          </a:p>
        </p:txBody>
      </p:sp>
      <p:sp>
        <p:nvSpPr>
          <p:cNvPr id="307" name="Oval 306">
            <a:extLst>
              <a:ext uri="{FF2B5EF4-FFF2-40B4-BE49-F238E27FC236}">
                <a16:creationId xmlns:a16="http://schemas.microsoft.com/office/drawing/2014/main" id="{A7070309-8EDC-D3B3-3206-03D5AD18FA5F}"/>
              </a:ext>
            </a:extLst>
          </p:cNvPr>
          <p:cNvSpPr>
            <a:spLocks noGrp="1"/>
          </p:cNvSpPr>
          <p:nvPr/>
        </p:nvSpPr>
        <p:spPr>
          <a:xfrm>
            <a:off x="5321536" y="2531641"/>
            <a:ext cx="62179" cy="62179"/>
          </a:xfrm>
          <a:prstGeom prst="ellipse">
            <a:avLst/>
          </a:prstGeom>
          <a:solidFill>
            <a:srgbClr val="B59F73"/>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309" name="TextBox 130">
            <a:extLst>
              <a:ext uri="{FF2B5EF4-FFF2-40B4-BE49-F238E27FC236}">
                <a16:creationId xmlns:a16="http://schemas.microsoft.com/office/drawing/2014/main" id="{F4889CFD-D1FC-C479-2902-689EAECBF38B}"/>
              </a:ext>
            </a:extLst>
          </p:cNvPr>
          <p:cNvSpPr>
            <a:spLocks noGrp="1"/>
          </p:cNvSpPr>
          <p:nvPr/>
        </p:nvSpPr>
        <p:spPr>
          <a:xfrm>
            <a:off x="5107478" y="2614241"/>
            <a:ext cx="295271" cy="138499"/>
          </a:xfrm>
          <a:prstGeom prst="rect">
            <a:avLst/>
          </a:prstGeom>
          <a:noFill/>
        </p:spPr>
        <p:txBody>
          <a:bodyPr wrap="square" lIns="0" tIns="0" rIns="0" bIns="0" anchor="ctr">
            <a:spAutoFit/>
          </a:bodyPr>
          <a:lstStyle/>
          <a:p>
            <a:pPr algn="ctr">
              <a:buNone/>
            </a:pPr>
            <a:r>
              <a:rPr sz="900" b="1" i="0">
                <a:solidFill>
                  <a:srgbClr val="B59F73"/>
                </a:solidFill>
                <a:latin typeface="Avenir Medium" panose="02000503020000020003"/>
                <a:ea typeface="Aptos"/>
                <a:cs typeface="Aptos"/>
              </a:rPr>
              <a:t>2.1%</a:t>
            </a:r>
          </a:p>
        </p:txBody>
      </p:sp>
      <p:sp>
        <p:nvSpPr>
          <p:cNvPr id="311" name="Connector 131">
            <a:extLst>
              <a:ext uri="{FF2B5EF4-FFF2-40B4-BE49-F238E27FC236}">
                <a16:creationId xmlns:a16="http://schemas.microsoft.com/office/drawing/2014/main" id="{6664C497-3F1D-D03F-EA3F-92EBAA22B1A7}"/>
              </a:ext>
            </a:extLst>
          </p:cNvPr>
          <p:cNvSpPr>
            <a:spLocks noGrp="1"/>
          </p:cNvSpPr>
          <p:nvPr/>
        </p:nvSpPr>
        <p:spPr>
          <a:xfrm>
            <a:off x="7068817" y="1417096"/>
            <a:ext cx="228600" cy="0"/>
          </a:xfrm>
          <a:prstGeom prst="line">
            <a:avLst/>
          </a:prstGeom>
          <a:ln w="22860">
            <a:solidFill>
              <a:srgbClr val="359DCC"/>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313" name="Oval 312">
            <a:extLst>
              <a:ext uri="{FF2B5EF4-FFF2-40B4-BE49-F238E27FC236}">
                <a16:creationId xmlns:a16="http://schemas.microsoft.com/office/drawing/2014/main" id="{6951A4F3-CE05-1836-D621-80C6E633574B}"/>
              </a:ext>
            </a:extLst>
          </p:cNvPr>
          <p:cNvSpPr>
            <a:spLocks noGrp="1"/>
          </p:cNvSpPr>
          <p:nvPr/>
        </p:nvSpPr>
        <p:spPr>
          <a:xfrm>
            <a:off x="7155684" y="1369879"/>
            <a:ext cx="54864" cy="54864"/>
          </a:xfrm>
          <a:prstGeom prst="ellipse">
            <a:avLst/>
          </a:prstGeom>
          <a:solidFill>
            <a:srgbClr val="359DCC"/>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2400">
              <a:latin typeface="Avenir Medium" panose="02000503020000020003"/>
            </a:endParaRPr>
          </a:p>
        </p:txBody>
      </p:sp>
      <p:sp>
        <p:nvSpPr>
          <p:cNvPr id="315" name="TextBox 133">
            <a:extLst>
              <a:ext uri="{FF2B5EF4-FFF2-40B4-BE49-F238E27FC236}">
                <a16:creationId xmlns:a16="http://schemas.microsoft.com/office/drawing/2014/main" id="{31D08669-96F2-65F7-2A61-3FDF6B853B61}"/>
              </a:ext>
            </a:extLst>
          </p:cNvPr>
          <p:cNvSpPr>
            <a:spLocks noGrp="1"/>
          </p:cNvSpPr>
          <p:nvPr/>
        </p:nvSpPr>
        <p:spPr>
          <a:xfrm>
            <a:off x="7343136" y="1339193"/>
            <a:ext cx="1223092" cy="123111"/>
          </a:xfrm>
          <a:prstGeom prst="rect">
            <a:avLst/>
          </a:prstGeom>
          <a:noFill/>
        </p:spPr>
        <p:txBody>
          <a:bodyPr wrap="square" lIns="0" tIns="0" rIns="0" bIns="0" anchor="ctr">
            <a:spAutoFit/>
          </a:bodyPr>
          <a:lstStyle/>
          <a:p>
            <a:pPr algn="l">
              <a:buNone/>
            </a:pPr>
            <a:r>
              <a:rPr sz="800" b="0" i="0">
                <a:solidFill>
                  <a:srgbClr val="263746"/>
                </a:solidFill>
                <a:latin typeface="Avenir Medium" panose="02000503020000020003"/>
                <a:ea typeface="Aptos"/>
                <a:cs typeface="Aptos"/>
              </a:rPr>
              <a:t>Unemployment rate (LHS)</a:t>
            </a:r>
          </a:p>
        </p:txBody>
      </p:sp>
      <p:sp>
        <p:nvSpPr>
          <p:cNvPr id="317" name="Connector 134">
            <a:extLst>
              <a:ext uri="{FF2B5EF4-FFF2-40B4-BE49-F238E27FC236}">
                <a16:creationId xmlns:a16="http://schemas.microsoft.com/office/drawing/2014/main" id="{908C1952-D1D8-A05A-95B4-9D656FAD9605}"/>
              </a:ext>
            </a:extLst>
          </p:cNvPr>
          <p:cNvSpPr>
            <a:spLocks noGrp="1"/>
          </p:cNvSpPr>
          <p:nvPr/>
        </p:nvSpPr>
        <p:spPr>
          <a:xfrm>
            <a:off x="8887992" y="1417196"/>
            <a:ext cx="228600" cy="0"/>
          </a:xfrm>
          <a:prstGeom prst="line">
            <a:avLst/>
          </a:prstGeom>
          <a:ln w="22860">
            <a:solidFill>
              <a:srgbClr val="1D7551"/>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319" name="Oval 318">
            <a:extLst>
              <a:ext uri="{FF2B5EF4-FFF2-40B4-BE49-F238E27FC236}">
                <a16:creationId xmlns:a16="http://schemas.microsoft.com/office/drawing/2014/main" id="{EDA13E26-6C83-BDF6-3251-A30E441835E6}"/>
              </a:ext>
            </a:extLst>
          </p:cNvPr>
          <p:cNvSpPr>
            <a:spLocks noGrp="1"/>
          </p:cNvSpPr>
          <p:nvPr/>
        </p:nvSpPr>
        <p:spPr>
          <a:xfrm>
            <a:off x="8974860" y="1380239"/>
            <a:ext cx="54864" cy="54864"/>
          </a:xfrm>
          <a:prstGeom prst="ellipse">
            <a:avLst/>
          </a:prstGeom>
          <a:solidFill>
            <a:srgbClr val="1D7551"/>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2400">
              <a:latin typeface="Avenir Medium" panose="02000503020000020003"/>
            </a:endParaRPr>
          </a:p>
        </p:txBody>
      </p:sp>
      <p:sp>
        <p:nvSpPr>
          <p:cNvPr id="321" name="TextBox 136">
            <a:extLst>
              <a:ext uri="{FF2B5EF4-FFF2-40B4-BE49-F238E27FC236}">
                <a16:creationId xmlns:a16="http://schemas.microsoft.com/office/drawing/2014/main" id="{63ECE532-C26D-0918-7C4E-1116BFEAE7E3}"/>
              </a:ext>
            </a:extLst>
          </p:cNvPr>
          <p:cNvSpPr>
            <a:spLocks noGrp="1"/>
          </p:cNvSpPr>
          <p:nvPr/>
        </p:nvSpPr>
        <p:spPr>
          <a:xfrm>
            <a:off x="9171937" y="1338477"/>
            <a:ext cx="1131720" cy="123111"/>
          </a:xfrm>
          <a:prstGeom prst="rect">
            <a:avLst/>
          </a:prstGeom>
          <a:noFill/>
        </p:spPr>
        <p:txBody>
          <a:bodyPr wrap="square" lIns="0" tIns="0" rIns="0" bIns="0" anchor="ctr">
            <a:spAutoFit/>
          </a:bodyPr>
          <a:lstStyle/>
          <a:p>
            <a:pPr algn="l">
              <a:buNone/>
            </a:pPr>
            <a:r>
              <a:rPr sz="800">
                <a:solidFill>
                  <a:srgbClr val="263746"/>
                </a:solidFill>
                <a:latin typeface="Avenir Medium" panose="02000503020000020003"/>
                <a:ea typeface="Aptos"/>
                <a:cs typeface="Aptos"/>
              </a:rPr>
              <a:t>Non-farm </a:t>
            </a:r>
            <a:r>
              <a:rPr sz="800" b="0" i="0">
                <a:solidFill>
                  <a:srgbClr val="263746"/>
                </a:solidFill>
                <a:latin typeface="Avenir Medium" panose="02000503020000020003"/>
                <a:ea typeface="Aptos"/>
                <a:cs typeface="Aptos"/>
              </a:rPr>
              <a:t>payrolls (RHS)</a:t>
            </a:r>
          </a:p>
        </p:txBody>
      </p:sp>
      <p:sp>
        <p:nvSpPr>
          <p:cNvPr id="323" name="Connector 137">
            <a:extLst>
              <a:ext uri="{FF2B5EF4-FFF2-40B4-BE49-F238E27FC236}">
                <a16:creationId xmlns:a16="http://schemas.microsoft.com/office/drawing/2014/main" id="{6D3963D8-FD47-4CEE-081F-59A7A62F8091}"/>
              </a:ext>
            </a:extLst>
          </p:cNvPr>
          <p:cNvSpPr>
            <a:spLocks noGrp="1"/>
          </p:cNvSpPr>
          <p:nvPr/>
        </p:nvSpPr>
        <p:spPr>
          <a:xfrm>
            <a:off x="6874663" y="3116950"/>
            <a:ext cx="4224528" cy="0"/>
          </a:xfrm>
          <a:prstGeom prst="line">
            <a:avLst/>
          </a:prstGeom>
          <a:ln w="6985">
            <a:solidFill>
              <a:srgbClr val="D6DEE5"/>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325" name="TextBox 138">
            <a:extLst>
              <a:ext uri="{FF2B5EF4-FFF2-40B4-BE49-F238E27FC236}">
                <a16:creationId xmlns:a16="http://schemas.microsoft.com/office/drawing/2014/main" id="{07FA0518-D591-682C-148A-8AD0EDB79D14}"/>
              </a:ext>
            </a:extLst>
          </p:cNvPr>
          <p:cNvSpPr>
            <a:spLocks noGrp="1"/>
          </p:cNvSpPr>
          <p:nvPr/>
        </p:nvSpPr>
        <p:spPr>
          <a:xfrm>
            <a:off x="6743803" y="3047701"/>
            <a:ext cx="57708" cy="138499"/>
          </a:xfrm>
          <a:prstGeom prst="rect">
            <a:avLst/>
          </a:prstGeom>
          <a:noFill/>
        </p:spPr>
        <p:txBody>
          <a:bodyPr wrap="square" lIns="0" tIns="0" rIns="0" bIns="0" anchor="ctr">
            <a:spAutoFit/>
          </a:bodyPr>
          <a:lstStyle/>
          <a:p>
            <a:pPr algn="r">
              <a:buNone/>
            </a:pPr>
            <a:r>
              <a:rPr sz="900" b="0" i="0">
                <a:solidFill>
                  <a:srgbClr val="359DCC"/>
                </a:solidFill>
                <a:latin typeface="Avenir Medium" panose="02000503020000020003"/>
                <a:ea typeface="Aptos"/>
                <a:cs typeface="Aptos"/>
              </a:rPr>
              <a:t>3</a:t>
            </a:r>
          </a:p>
        </p:txBody>
      </p:sp>
      <p:sp>
        <p:nvSpPr>
          <p:cNvPr id="327" name="TextBox 140">
            <a:extLst>
              <a:ext uri="{FF2B5EF4-FFF2-40B4-BE49-F238E27FC236}">
                <a16:creationId xmlns:a16="http://schemas.microsoft.com/office/drawing/2014/main" id="{C2F33AA3-DF1E-D4C5-5B6D-900A798D8825}"/>
              </a:ext>
            </a:extLst>
          </p:cNvPr>
          <p:cNvSpPr>
            <a:spLocks noGrp="1"/>
          </p:cNvSpPr>
          <p:nvPr/>
        </p:nvSpPr>
        <p:spPr>
          <a:xfrm>
            <a:off x="6743803" y="2731318"/>
            <a:ext cx="57708" cy="138499"/>
          </a:xfrm>
          <a:prstGeom prst="rect">
            <a:avLst/>
          </a:prstGeom>
          <a:noFill/>
        </p:spPr>
        <p:txBody>
          <a:bodyPr wrap="square" lIns="0" tIns="0" rIns="0" bIns="0" anchor="ctr">
            <a:spAutoFit/>
          </a:bodyPr>
          <a:lstStyle/>
          <a:p>
            <a:pPr algn="r">
              <a:buNone/>
            </a:pPr>
            <a:r>
              <a:rPr sz="900" b="0" i="0">
                <a:solidFill>
                  <a:srgbClr val="359DCC"/>
                </a:solidFill>
                <a:latin typeface="Avenir Medium" panose="02000503020000020003"/>
                <a:ea typeface="Aptos"/>
                <a:cs typeface="Aptos"/>
              </a:rPr>
              <a:t>4</a:t>
            </a:r>
          </a:p>
        </p:txBody>
      </p:sp>
      <p:sp>
        <p:nvSpPr>
          <p:cNvPr id="329" name="TextBox 142">
            <a:extLst>
              <a:ext uri="{FF2B5EF4-FFF2-40B4-BE49-F238E27FC236}">
                <a16:creationId xmlns:a16="http://schemas.microsoft.com/office/drawing/2014/main" id="{E80ABBE7-AB82-6BFA-7A6F-1006F5C28EEB}"/>
              </a:ext>
            </a:extLst>
          </p:cNvPr>
          <p:cNvSpPr>
            <a:spLocks noGrp="1"/>
          </p:cNvSpPr>
          <p:nvPr/>
        </p:nvSpPr>
        <p:spPr>
          <a:xfrm>
            <a:off x="6743803" y="2414936"/>
            <a:ext cx="57708" cy="138499"/>
          </a:xfrm>
          <a:prstGeom prst="rect">
            <a:avLst/>
          </a:prstGeom>
          <a:noFill/>
        </p:spPr>
        <p:txBody>
          <a:bodyPr wrap="square" lIns="0" tIns="0" rIns="0" bIns="0" anchor="ctr">
            <a:spAutoFit/>
          </a:bodyPr>
          <a:lstStyle/>
          <a:p>
            <a:pPr algn="r">
              <a:buNone/>
            </a:pPr>
            <a:r>
              <a:rPr sz="900" b="0" i="0">
                <a:solidFill>
                  <a:srgbClr val="359DCC"/>
                </a:solidFill>
                <a:latin typeface="Avenir Medium" panose="02000503020000020003"/>
                <a:ea typeface="Aptos"/>
                <a:cs typeface="Aptos"/>
              </a:rPr>
              <a:t>5</a:t>
            </a:r>
          </a:p>
        </p:txBody>
      </p:sp>
      <p:sp>
        <p:nvSpPr>
          <p:cNvPr id="331" name="TextBox 144">
            <a:extLst>
              <a:ext uri="{FF2B5EF4-FFF2-40B4-BE49-F238E27FC236}">
                <a16:creationId xmlns:a16="http://schemas.microsoft.com/office/drawing/2014/main" id="{56615264-7DEE-4821-F9C3-77896EA62924}"/>
              </a:ext>
            </a:extLst>
          </p:cNvPr>
          <p:cNvSpPr>
            <a:spLocks noGrp="1"/>
          </p:cNvSpPr>
          <p:nvPr/>
        </p:nvSpPr>
        <p:spPr>
          <a:xfrm>
            <a:off x="6743803" y="2098553"/>
            <a:ext cx="57708" cy="138499"/>
          </a:xfrm>
          <a:prstGeom prst="rect">
            <a:avLst/>
          </a:prstGeom>
          <a:noFill/>
        </p:spPr>
        <p:txBody>
          <a:bodyPr wrap="square" lIns="0" tIns="0" rIns="0" bIns="0" anchor="ctr">
            <a:spAutoFit/>
          </a:bodyPr>
          <a:lstStyle/>
          <a:p>
            <a:pPr algn="r">
              <a:buNone/>
            </a:pPr>
            <a:r>
              <a:rPr sz="900" b="0" i="0">
                <a:solidFill>
                  <a:srgbClr val="359DCC"/>
                </a:solidFill>
                <a:latin typeface="Avenir Medium" panose="02000503020000020003"/>
                <a:ea typeface="Aptos"/>
                <a:cs typeface="Aptos"/>
              </a:rPr>
              <a:t>6</a:t>
            </a:r>
          </a:p>
        </p:txBody>
      </p:sp>
      <p:sp>
        <p:nvSpPr>
          <p:cNvPr id="333" name="TextBox 146">
            <a:extLst>
              <a:ext uri="{FF2B5EF4-FFF2-40B4-BE49-F238E27FC236}">
                <a16:creationId xmlns:a16="http://schemas.microsoft.com/office/drawing/2014/main" id="{A10BFA00-7720-6CDE-8F8A-F9E8EE97AB60}"/>
              </a:ext>
            </a:extLst>
          </p:cNvPr>
          <p:cNvSpPr>
            <a:spLocks noGrp="1"/>
          </p:cNvSpPr>
          <p:nvPr/>
        </p:nvSpPr>
        <p:spPr>
          <a:xfrm>
            <a:off x="6743803" y="1782171"/>
            <a:ext cx="57708" cy="138499"/>
          </a:xfrm>
          <a:prstGeom prst="rect">
            <a:avLst/>
          </a:prstGeom>
          <a:noFill/>
        </p:spPr>
        <p:txBody>
          <a:bodyPr wrap="square" lIns="0" tIns="0" rIns="0" bIns="0" anchor="ctr">
            <a:spAutoFit/>
          </a:bodyPr>
          <a:lstStyle/>
          <a:p>
            <a:pPr algn="r">
              <a:buNone/>
            </a:pPr>
            <a:r>
              <a:rPr sz="900" b="0" i="0">
                <a:solidFill>
                  <a:srgbClr val="359DCC"/>
                </a:solidFill>
                <a:latin typeface="Avenir Medium" panose="02000503020000020003"/>
                <a:ea typeface="Aptos"/>
                <a:cs typeface="Aptos"/>
              </a:rPr>
              <a:t>7</a:t>
            </a:r>
          </a:p>
        </p:txBody>
      </p:sp>
      <p:sp>
        <p:nvSpPr>
          <p:cNvPr id="335" name="Connector 147">
            <a:extLst>
              <a:ext uri="{FF2B5EF4-FFF2-40B4-BE49-F238E27FC236}">
                <a16:creationId xmlns:a16="http://schemas.microsoft.com/office/drawing/2014/main" id="{DABC36EC-0EEA-044F-FC07-D319F8D9B297}"/>
              </a:ext>
            </a:extLst>
          </p:cNvPr>
          <p:cNvSpPr>
            <a:spLocks noGrp="1"/>
          </p:cNvSpPr>
          <p:nvPr/>
        </p:nvSpPr>
        <p:spPr>
          <a:xfrm flipV="1">
            <a:off x="6879841" y="1600200"/>
            <a:ext cx="4209640" cy="3213"/>
          </a:xfrm>
          <a:prstGeom prst="line">
            <a:avLst/>
          </a:prstGeom>
          <a:ln w="6985">
            <a:solidFill>
              <a:srgbClr val="D6DEE5"/>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337" name="TextBox 148">
            <a:extLst>
              <a:ext uri="{FF2B5EF4-FFF2-40B4-BE49-F238E27FC236}">
                <a16:creationId xmlns:a16="http://schemas.microsoft.com/office/drawing/2014/main" id="{A69B31B7-AA1D-43A0-F1FD-541034AE173F}"/>
              </a:ext>
            </a:extLst>
          </p:cNvPr>
          <p:cNvSpPr>
            <a:spLocks noGrp="1"/>
          </p:cNvSpPr>
          <p:nvPr/>
        </p:nvSpPr>
        <p:spPr>
          <a:xfrm>
            <a:off x="6743803" y="1465789"/>
            <a:ext cx="57708" cy="138499"/>
          </a:xfrm>
          <a:prstGeom prst="rect">
            <a:avLst/>
          </a:prstGeom>
          <a:noFill/>
        </p:spPr>
        <p:txBody>
          <a:bodyPr wrap="square" lIns="0" tIns="0" rIns="0" bIns="0" anchor="ctr">
            <a:spAutoFit/>
          </a:bodyPr>
          <a:lstStyle/>
          <a:p>
            <a:pPr algn="r">
              <a:buNone/>
            </a:pPr>
            <a:r>
              <a:rPr sz="900" b="0" i="0">
                <a:solidFill>
                  <a:srgbClr val="359DCC"/>
                </a:solidFill>
                <a:latin typeface="Avenir Medium" panose="02000503020000020003"/>
                <a:ea typeface="Aptos"/>
                <a:cs typeface="Aptos"/>
              </a:rPr>
              <a:t>8</a:t>
            </a:r>
          </a:p>
        </p:txBody>
      </p:sp>
      <p:sp>
        <p:nvSpPr>
          <p:cNvPr id="339" name="TextBox 149">
            <a:extLst>
              <a:ext uri="{FF2B5EF4-FFF2-40B4-BE49-F238E27FC236}">
                <a16:creationId xmlns:a16="http://schemas.microsoft.com/office/drawing/2014/main" id="{8BCCABAA-56FD-6AC0-E976-7BC9B994CD9D}"/>
              </a:ext>
            </a:extLst>
          </p:cNvPr>
          <p:cNvSpPr>
            <a:spLocks noGrp="1"/>
          </p:cNvSpPr>
          <p:nvPr/>
        </p:nvSpPr>
        <p:spPr>
          <a:xfrm>
            <a:off x="11163199" y="3047701"/>
            <a:ext cx="208390" cy="138499"/>
          </a:xfrm>
          <a:prstGeom prst="rect">
            <a:avLst/>
          </a:prstGeom>
          <a:noFill/>
        </p:spPr>
        <p:txBody>
          <a:bodyPr wrap="square" lIns="0" tIns="0" rIns="0" bIns="0" anchor="ctr">
            <a:spAutoFit/>
          </a:bodyPr>
          <a:lstStyle/>
          <a:p>
            <a:pPr algn="l">
              <a:buNone/>
            </a:pPr>
            <a:r>
              <a:rPr sz="900" b="0" i="0">
                <a:solidFill>
                  <a:srgbClr val="1D7551"/>
                </a:solidFill>
                <a:latin typeface="Avenir Medium" panose="02000503020000020003"/>
                <a:ea typeface="Aptos"/>
                <a:cs typeface="Aptos"/>
              </a:rPr>
              <a:t>-800</a:t>
            </a:r>
          </a:p>
        </p:txBody>
      </p:sp>
      <p:sp>
        <p:nvSpPr>
          <p:cNvPr id="341" name="TextBox 150">
            <a:extLst>
              <a:ext uri="{FF2B5EF4-FFF2-40B4-BE49-F238E27FC236}">
                <a16:creationId xmlns:a16="http://schemas.microsoft.com/office/drawing/2014/main" id="{CB6B6BDB-B2B8-BA20-D77D-04DD02B40793}"/>
              </a:ext>
            </a:extLst>
          </p:cNvPr>
          <p:cNvSpPr>
            <a:spLocks noGrp="1"/>
          </p:cNvSpPr>
          <p:nvPr/>
        </p:nvSpPr>
        <p:spPr>
          <a:xfrm>
            <a:off x="11163199" y="2652223"/>
            <a:ext cx="208390" cy="138499"/>
          </a:xfrm>
          <a:prstGeom prst="rect">
            <a:avLst/>
          </a:prstGeom>
          <a:noFill/>
        </p:spPr>
        <p:txBody>
          <a:bodyPr wrap="square" lIns="0" tIns="0" rIns="0" bIns="0" anchor="ctr">
            <a:spAutoFit/>
          </a:bodyPr>
          <a:lstStyle/>
          <a:p>
            <a:pPr algn="l">
              <a:buNone/>
            </a:pPr>
            <a:r>
              <a:rPr sz="900" b="0" i="0">
                <a:solidFill>
                  <a:srgbClr val="1D7551"/>
                </a:solidFill>
                <a:latin typeface="Avenir Medium" panose="02000503020000020003"/>
                <a:ea typeface="Aptos"/>
                <a:cs typeface="Aptos"/>
              </a:rPr>
              <a:t>-400</a:t>
            </a:r>
          </a:p>
        </p:txBody>
      </p:sp>
      <p:sp>
        <p:nvSpPr>
          <p:cNvPr id="343" name="TextBox 151">
            <a:extLst>
              <a:ext uri="{FF2B5EF4-FFF2-40B4-BE49-F238E27FC236}">
                <a16:creationId xmlns:a16="http://schemas.microsoft.com/office/drawing/2014/main" id="{0EFD44F2-B0CE-6912-BA1D-7033FAB3999F}"/>
              </a:ext>
            </a:extLst>
          </p:cNvPr>
          <p:cNvSpPr>
            <a:spLocks noGrp="1"/>
          </p:cNvSpPr>
          <p:nvPr/>
        </p:nvSpPr>
        <p:spPr>
          <a:xfrm>
            <a:off x="11163199" y="2256745"/>
            <a:ext cx="57708" cy="138499"/>
          </a:xfrm>
          <a:prstGeom prst="rect">
            <a:avLst/>
          </a:prstGeom>
          <a:noFill/>
        </p:spPr>
        <p:txBody>
          <a:bodyPr wrap="square" lIns="0" tIns="0" rIns="0" bIns="0" anchor="ctr">
            <a:spAutoFit/>
          </a:bodyPr>
          <a:lstStyle/>
          <a:p>
            <a:pPr algn="l">
              <a:buNone/>
            </a:pPr>
            <a:r>
              <a:rPr sz="900" b="0" i="0">
                <a:solidFill>
                  <a:srgbClr val="1D7551"/>
                </a:solidFill>
                <a:latin typeface="Avenir Medium" panose="02000503020000020003"/>
                <a:ea typeface="Aptos"/>
                <a:cs typeface="Aptos"/>
              </a:rPr>
              <a:t>0</a:t>
            </a:r>
          </a:p>
        </p:txBody>
      </p:sp>
      <p:sp>
        <p:nvSpPr>
          <p:cNvPr id="345" name="TextBox 152">
            <a:extLst>
              <a:ext uri="{FF2B5EF4-FFF2-40B4-BE49-F238E27FC236}">
                <a16:creationId xmlns:a16="http://schemas.microsoft.com/office/drawing/2014/main" id="{3211C39B-65FF-E1BB-89A8-58725BE1690D}"/>
              </a:ext>
            </a:extLst>
          </p:cNvPr>
          <p:cNvSpPr>
            <a:spLocks noGrp="1"/>
          </p:cNvSpPr>
          <p:nvPr/>
        </p:nvSpPr>
        <p:spPr>
          <a:xfrm>
            <a:off x="11163199" y="1861267"/>
            <a:ext cx="173124" cy="138499"/>
          </a:xfrm>
          <a:prstGeom prst="rect">
            <a:avLst/>
          </a:prstGeom>
          <a:noFill/>
        </p:spPr>
        <p:txBody>
          <a:bodyPr wrap="square" lIns="0" tIns="0" rIns="0" bIns="0" anchor="ctr">
            <a:spAutoFit/>
          </a:bodyPr>
          <a:lstStyle/>
          <a:p>
            <a:pPr algn="l">
              <a:buNone/>
            </a:pPr>
            <a:r>
              <a:rPr sz="900" b="0" i="0">
                <a:solidFill>
                  <a:srgbClr val="1D7551"/>
                </a:solidFill>
                <a:latin typeface="Avenir Medium" panose="02000503020000020003"/>
                <a:ea typeface="Aptos"/>
                <a:cs typeface="Aptos"/>
              </a:rPr>
              <a:t>400</a:t>
            </a:r>
          </a:p>
        </p:txBody>
      </p:sp>
      <p:sp>
        <p:nvSpPr>
          <p:cNvPr id="347" name="TextBox 153">
            <a:extLst>
              <a:ext uri="{FF2B5EF4-FFF2-40B4-BE49-F238E27FC236}">
                <a16:creationId xmlns:a16="http://schemas.microsoft.com/office/drawing/2014/main" id="{64C95D22-2A0A-3CD9-B316-966A6BF27DE1}"/>
              </a:ext>
            </a:extLst>
          </p:cNvPr>
          <p:cNvSpPr>
            <a:spLocks noGrp="1"/>
          </p:cNvSpPr>
          <p:nvPr/>
        </p:nvSpPr>
        <p:spPr>
          <a:xfrm>
            <a:off x="11163199" y="1465789"/>
            <a:ext cx="173124" cy="138499"/>
          </a:xfrm>
          <a:prstGeom prst="rect">
            <a:avLst/>
          </a:prstGeom>
          <a:noFill/>
        </p:spPr>
        <p:txBody>
          <a:bodyPr wrap="square" lIns="0" tIns="0" rIns="0" bIns="0" anchor="ctr">
            <a:spAutoFit/>
          </a:bodyPr>
          <a:lstStyle/>
          <a:p>
            <a:pPr algn="l">
              <a:buNone/>
            </a:pPr>
            <a:r>
              <a:rPr sz="900" b="0" i="0">
                <a:solidFill>
                  <a:srgbClr val="1D7551"/>
                </a:solidFill>
                <a:latin typeface="Avenir Medium" panose="02000503020000020003"/>
                <a:ea typeface="Aptos"/>
                <a:cs typeface="Aptos"/>
              </a:rPr>
              <a:t>800</a:t>
            </a:r>
          </a:p>
        </p:txBody>
      </p:sp>
      <p:sp>
        <p:nvSpPr>
          <p:cNvPr id="349" name="Connector 154">
            <a:extLst>
              <a:ext uri="{FF2B5EF4-FFF2-40B4-BE49-F238E27FC236}">
                <a16:creationId xmlns:a16="http://schemas.microsoft.com/office/drawing/2014/main" id="{F025B183-AF08-8668-A0CD-63D28198B771}"/>
              </a:ext>
            </a:extLst>
          </p:cNvPr>
          <p:cNvSpPr>
            <a:spLocks noGrp="1"/>
          </p:cNvSpPr>
          <p:nvPr/>
        </p:nvSpPr>
        <p:spPr>
          <a:xfrm>
            <a:off x="6871974" y="1600200"/>
            <a:ext cx="2689" cy="1516750"/>
          </a:xfrm>
          <a:prstGeom prst="line">
            <a:avLst/>
          </a:prstGeom>
          <a:ln w="8890">
            <a:solidFill>
              <a:srgbClr val="91A0AD"/>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351" name="Connector 155">
            <a:extLst>
              <a:ext uri="{FF2B5EF4-FFF2-40B4-BE49-F238E27FC236}">
                <a16:creationId xmlns:a16="http://schemas.microsoft.com/office/drawing/2014/main" id="{ED1F7C76-2715-D5E7-C6C6-417CF38F69BC}"/>
              </a:ext>
            </a:extLst>
          </p:cNvPr>
          <p:cNvSpPr>
            <a:spLocks noGrp="1"/>
          </p:cNvSpPr>
          <p:nvPr/>
        </p:nvSpPr>
        <p:spPr>
          <a:xfrm>
            <a:off x="11094992" y="1602581"/>
            <a:ext cx="4199" cy="1514369"/>
          </a:xfrm>
          <a:prstGeom prst="line">
            <a:avLst/>
          </a:prstGeom>
          <a:ln w="8890">
            <a:solidFill>
              <a:srgbClr val="91A0AD"/>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353" name="Connector 156">
            <a:extLst>
              <a:ext uri="{FF2B5EF4-FFF2-40B4-BE49-F238E27FC236}">
                <a16:creationId xmlns:a16="http://schemas.microsoft.com/office/drawing/2014/main" id="{5E8EAE03-0B09-DF5B-2263-DB12BC3D0A59}"/>
              </a:ext>
            </a:extLst>
          </p:cNvPr>
          <p:cNvSpPr>
            <a:spLocks noGrp="1"/>
          </p:cNvSpPr>
          <p:nvPr/>
        </p:nvSpPr>
        <p:spPr>
          <a:xfrm>
            <a:off x="6874663" y="3116950"/>
            <a:ext cx="4224528" cy="0"/>
          </a:xfrm>
          <a:prstGeom prst="line">
            <a:avLst/>
          </a:prstGeom>
          <a:ln w="8890">
            <a:solidFill>
              <a:srgbClr val="91A0AD"/>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355" name="TextBox 157">
            <a:extLst>
              <a:ext uri="{FF2B5EF4-FFF2-40B4-BE49-F238E27FC236}">
                <a16:creationId xmlns:a16="http://schemas.microsoft.com/office/drawing/2014/main" id="{11EF75CA-CED9-5244-D83E-EAB176DDF72E}"/>
              </a:ext>
            </a:extLst>
          </p:cNvPr>
          <p:cNvSpPr>
            <a:spLocks noGrp="1"/>
          </p:cNvSpPr>
          <p:nvPr/>
        </p:nvSpPr>
        <p:spPr>
          <a:xfrm>
            <a:off x="6759247" y="3189433"/>
            <a:ext cx="230833" cy="138499"/>
          </a:xfrm>
          <a:prstGeom prst="rect">
            <a:avLst/>
          </a:prstGeom>
          <a:noFill/>
        </p:spPr>
        <p:txBody>
          <a:bodyPr wrap="square" lIns="0" tIns="0" rIns="0" bIns="0" anchor="ctr">
            <a:spAutoFit/>
          </a:bodyPr>
          <a:lstStyle/>
          <a:p>
            <a:pPr algn="ctr">
              <a:buNone/>
            </a:pPr>
            <a:r>
              <a:rPr sz="900" b="0" i="0">
                <a:solidFill>
                  <a:srgbClr val="667888"/>
                </a:solidFill>
                <a:latin typeface="Avenir Medium" panose="02000503020000020003"/>
                <a:ea typeface="Aptos"/>
                <a:cs typeface="Aptos"/>
              </a:rPr>
              <a:t>2017</a:t>
            </a:r>
          </a:p>
        </p:txBody>
      </p:sp>
      <p:sp>
        <p:nvSpPr>
          <p:cNvPr id="357" name="TextBox 158">
            <a:extLst>
              <a:ext uri="{FF2B5EF4-FFF2-40B4-BE49-F238E27FC236}">
                <a16:creationId xmlns:a16="http://schemas.microsoft.com/office/drawing/2014/main" id="{317405DB-A444-3F4D-CE22-41301D204BB8}"/>
              </a:ext>
            </a:extLst>
          </p:cNvPr>
          <p:cNvSpPr>
            <a:spLocks noGrp="1"/>
          </p:cNvSpPr>
          <p:nvPr/>
        </p:nvSpPr>
        <p:spPr>
          <a:xfrm>
            <a:off x="7181699" y="3189433"/>
            <a:ext cx="230833" cy="138499"/>
          </a:xfrm>
          <a:prstGeom prst="rect">
            <a:avLst/>
          </a:prstGeom>
          <a:noFill/>
        </p:spPr>
        <p:txBody>
          <a:bodyPr wrap="square" lIns="0" tIns="0" rIns="0" bIns="0" anchor="ctr">
            <a:spAutoFit/>
          </a:bodyPr>
          <a:lstStyle/>
          <a:p>
            <a:pPr algn="ctr">
              <a:buNone/>
            </a:pPr>
            <a:r>
              <a:rPr sz="900" b="0" i="0">
                <a:solidFill>
                  <a:srgbClr val="667888"/>
                </a:solidFill>
                <a:latin typeface="Avenir Medium" panose="02000503020000020003"/>
                <a:ea typeface="Aptos"/>
                <a:cs typeface="Aptos"/>
              </a:rPr>
              <a:t>2018</a:t>
            </a:r>
          </a:p>
        </p:txBody>
      </p:sp>
      <p:sp>
        <p:nvSpPr>
          <p:cNvPr id="359" name="TextBox 159">
            <a:extLst>
              <a:ext uri="{FF2B5EF4-FFF2-40B4-BE49-F238E27FC236}">
                <a16:creationId xmlns:a16="http://schemas.microsoft.com/office/drawing/2014/main" id="{8671DE9D-0F59-69AF-540E-0EEC1F61F256}"/>
              </a:ext>
            </a:extLst>
          </p:cNvPr>
          <p:cNvSpPr>
            <a:spLocks noGrp="1"/>
          </p:cNvSpPr>
          <p:nvPr/>
        </p:nvSpPr>
        <p:spPr>
          <a:xfrm>
            <a:off x="7604152" y="3189433"/>
            <a:ext cx="230833" cy="138499"/>
          </a:xfrm>
          <a:prstGeom prst="rect">
            <a:avLst/>
          </a:prstGeom>
          <a:noFill/>
        </p:spPr>
        <p:txBody>
          <a:bodyPr wrap="square" lIns="0" tIns="0" rIns="0" bIns="0" anchor="ctr">
            <a:spAutoFit/>
          </a:bodyPr>
          <a:lstStyle/>
          <a:p>
            <a:pPr algn="ctr">
              <a:buNone/>
            </a:pPr>
            <a:r>
              <a:rPr sz="900" b="0" i="0">
                <a:solidFill>
                  <a:srgbClr val="667888"/>
                </a:solidFill>
                <a:latin typeface="Avenir Medium" panose="02000503020000020003"/>
                <a:ea typeface="Aptos"/>
                <a:cs typeface="Aptos"/>
              </a:rPr>
              <a:t>2019</a:t>
            </a:r>
          </a:p>
        </p:txBody>
      </p:sp>
      <p:sp>
        <p:nvSpPr>
          <p:cNvPr id="361" name="TextBox 160">
            <a:extLst>
              <a:ext uri="{FF2B5EF4-FFF2-40B4-BE49-F238E27FC236}">
                <a16:creationId xmlns:a16="http://schemas.microsoft.com/office/drawing/2014/main" id="{33E0F039-E945-A596-D493-B199A6BFC21D}"/>
              </a:ext>
            </a:extLst>
          </p:cNvPr>
          <p:cNvSpPr>
            <a:spLocks noGrp="1"/>
          </p:cNvSpPr>
          <p:nvPr/>
        </p:nvSpPr>
        <p:spPr>
          <a:xfrm>
            <a:off x="8026605" y="3189433"/>
            <a:ext cx="230833" cy="138499"/>
          </a:xfrm>
          <a:prstGeom prst="rect">
            <a:avLst/>
          </a:prstGeom>
          <a:noFill/>
        </p:spPr>
        <p:txBody>
          <a:bodyPr wrap="square" lIns="0" tIns="0" rIns="0" bIns="0" anchor="ctr">
            <a:spAutoFit/>
          </a:bodyPr>
          <a:lstStyle/>
          <a:p>
            <a:pPr algn="ctr">
              <a:buNone/>
            </a:pPr>
            <a:r>
              <a:rPr sz="900" b="0" i="0">
                <a:solidFill>
                  <a:srgbClr val="667888"/>
                </a:solidFill>
                <a:latin typeface="Avenir Medium" panose="02000503020000020003"/>
                <a:ea typeface="Aptos"/>
                <a:cs typeface="Aptos"/>
              </a:rPr>
              <a:t>2020</a:t>
            </a:r>
          </a:p>
        </p:txBody>
      </p:sp>
      <p:sp>
        <p:nvSpPr>
          <p:cNvPr id="363" name="TextBox 161">
            <a:extLst>
              <a:ext uri="{FF2B5EF4-FFF2-40B4-BE49-F238E27FC236}">
                <a16:creationId xmlns:a16="http://schemas.microsoft.com/office/drawing/2014/main" id="{A341F0D7-BECF-A005-2814-F15D6FBD58A9}"/>
              </a:ext>
            </a:extLst>
          </p:cNvPr>
          <p:cNvSpPr>
            <a:spLocks noGrp="1"/>
          </p:cNvSpPr>
          <p:nvPr/>
        </p:nvSpPr>
        <p:spPr>
          <a:xfrm>
            <a:off x="8449058" y="3189433"/>
            <a:ext cx="230833" cy="138499"/>
          </a:xfrm>
          <a:prstGeom prst="rect">
            <a:avLst/>
          </a:prstGeom>
          <a:noFill/>
        </p:spPr>
        <p:txBody>
          <a:bodyPr wrap="square" lIns="0" tIns="0" rIns="0" bIns="0" anchor="ctr">
            <a:spAutoFit/>
          </a:bodyPr>
          <a:lstStyle/>
          <a:p>
            <a:pPr algn="ctr">
              <a:buNone/>
            </a:pPr>
            <a:r>
              <a:rPr sz="900" b="0" i="0">
                <a:solidFill>
                  <a:srgbClr val="667888"/>
                </a:solidFill>
                <a:latin typeface="Avenir Medium" panose="02000503020000020003"/>
                <a:ea typeface="Aptos"/>
                <a:cs typeface="Aptos"/>
              </a:rPr>
              <a:t>2021</a:t>
            </a:r>
          </a:p>
        </p:txBody>
      </p:sp>
      <p:sp>
        <p:nvSpPr>
          <p:cNvPr id="365" name="TextBox 162">
            <a:extLst>
              <a:ext uri="{FF2B5EF4-FFF2-40B4-BE49-F238E27FC236}">
                <a16:creationId xmlns:a16="http://schemas.microsoft.com/office/drawing/2014/main" id="{2D748C6E-8FF2-4DDD-94CE-D4ABF980D2DD}"/>
              </a:ext>
            </a:extLst>
          </p:cNvPr>
          <p:cNvSpPr>
            <a:spLocks noGrp="1"/>
          </p:cNvSpPr>
          <p:nvPr/>
        </p:nvSpPr>
        <p:spPr>
          <a:xfrm>
            <a:off x="8871511" y="3189433"/>
            <a:ext cx="230833" cy="138499"/>
          </a:xfrm>
          <a:prstGeom prst="rect">
            <a:avLst/>
          </a:prstGeom>
          <a:noFill/>
        </p:spPr>
        <p:txBody>
          <a:bodyPr wrap="square" lIns="0" tIns="0" rIns="0" bIns="0" anchor="ctr">
            <a:spAutoFit/>
          </a:bodyPr>
          <a:lstStyle/>
          <a:p>
            <a:pPr algn="ctr">
              <a:buNone/>
            </a:pPr>
            <a:r>
              <a:rPr sz="900" b="0" i="0">
                <a:solidFill>
                  <a:srgbClr val="667888"/>
                </a:solidFill>
                <a:latin typeface="Avenir Medium" panose="02000503020000020003"/>
                <a:ea typeface="Aptos"/>
                <a:cs typeface="Aptos"/>
              </a:rPr>
              <a:t>2022</a:t>
            </a:r>
          </a:p>
        </p:txBody>
      </p:sp>
      <p:sp>
        <p:nvSpPr>
          <p:cNvPr id="367" name="TextBox 163">
            <a:extLst>
              <a:ext uri="{FF2B5EF4-FFF2-40B4-BE49-F238E27FC236}">
                <a16:creationId xmlns:a16="http://schemas.microsoft.com/office/drawing/2014/main" id="{BECE5D80-AB3A-0888-074A-B233E22477C2}"/>
              </a:ext>
            </a:extLst>
          </p:cNvPr>
          <p:cNvSpPr>
            <a:spLocks noGrp="1"/>
          </p:cNvSpPr>
          <p:nvPr/>
        </p:nvSpPr>
        <p:spPr>
          <a:xfrm>
            <a:off x="9293963" y="3189433"/>
            <a:ext cx="230833" cy="138499"/>
          </a:xfrm>
          <a:prstGeom prst="rect">
            <a:avLst/>
          </a:prstGeom>
          <a:noFill/>
        </p:spPr>
        <p:txBody>
          <a:bodyPr wrap="square" lIns="0" tIns="0" rIns="0" bIns="0" anchor="ctr">
            <a:spAutoFit/>
          </a:bodyPr>
          <a:lstStyle/>
          <a:p>
            <a:pPr algn="ctr">
              <a:buNone/>
            </a:pPr>
            <a:r>
              <a:rPr sz="900" b="0" i="0">
                <a:solidFill>
                  <a:srgbClr val="667888"/>
                </a:solidFill>
                <a:latin typeface="Avenir Medium" panose="02000503020000020003"/>
                <a:ea typeface="Aptos"/>
                <a:cs typeface="Aptos"/>
              </a:rPr>
              <a:t>2023</a:t>
            </a:r>
          </a:p>
        </p:txBody>
      </p:sp>
      <p:sp>
        <p:nvSpPr>
          <p:cNvPr id="369" name="TextBox 164">
            <a:extLst>
              <a:ext uri="{FF2B5EF4-FFF2-40B4-BE49-F238E27FC236}">
                <a16:creationId xmlns:a16="http://schemas.microsoft.com/office/drawing/2014/main" id="{4CD7CF76-3180-B678-ECB0-AA0FFFD51956}"/>
              </a:ext>
            </a:extLst>
          </p:cNvPr>
          <p:cNvSpPr>
            <a:spLocks noGrp="1"/>
          </p:cNvSpPr>
          <p:nvPr/>
        </p:nvSpPr>
        <p:spPr>
          <a:xfrm>
            <a:off x="9716416" y="3189433"/>
            <a:ext cx="230833" cy="138499"/>
          </a:xfrm>
          <a:prstGeom prst="rect">
            <a:avLst/>
          </a:prstGeom>
          <a:noFill/>
        </p:spPr>
        <p:txBody>
          <a:bodyPr wrap="square" lIns="0" tIns="0" rIns="0" bIns="0" anchor="ctr">
            <a:spAutoFit/>
          </a:bodyPr>
          <a:lstStyle/>
          <a:p>
            <a:pPr algn="ctr">
              <a:buNone/>
            </a:pPr>
            <a:r>
              <a:rPr sz="900" b="0" i="0">
                <a:solidFill>
                  <a:srgbClr val="667888"/>
                </a:solidFill>
                <a:latin typeface="Avenir Medium" panose="02000503020000020003"/>
                <a:ea typeface="Aptos"/>
                <a:cs typeface="Aptos"/>
              </a:rPr>
              <a:t>2024</a:t>
            </a:r>
          </a:p>
        </p:txBody>
      </p:sp>
      <p:sp>
        <p:nvSpPr>
          <p:cNvPr id="371" name="TextBox 165">
            <a:extLst>
              <a:ext uri="{FF2B5EF4-FFF2-40B4-BE49-F238E27FC236}">
                <a16:creationId xmlns:a16="http://schemas.microsoft.com/office/drawing/2014/main" id="{220EBA88-914A-6476-48BC-05D00652BCA0}"/>
              </a:ext>
            </a:extLst>
          </p:cNvPr>
          <p:cNvSpPr>
            <a:spLocks noGrp="1"/>
          </p:cNvSpPr>
          <p:nvPr/>
        </p:nvSpPr>
        <p:spPr>
          <a:xfrm>
            <a:off x="10138869" y="3189433"/>
            <a:ext cx="230833" cy="138499"/>
          </a:xfrm>
          <a:prstGeom prst="rect">
            <a:avLst/>
          </a:prstGeom>
          <a:noFill/>
        </p:spPr>
        <p:txBody>
          <a:bodyPr wrap="square" lIns="0" tIns="0" rIns="0" bIns="0" anchor="ctr">
            <a:spAutoFit/>
          </a:bodyPr>
          <a:lstStyle/>
          <a:p>
            <a:pPr algn="ctr">
              <a:buNone/>
            </a:pPr>
            <a:r>
              <a:rPr sz="900" b="0" i="0">
                <a:solidFill>
                  <a:srgbClr val="667888"/>
                </a:solidFill>
                <a:latin typeface="Avenir Medium" panose="02000503020000020003"/>
                <a:ea typeface="Aptos"/>
                <a:cs typeface="Aptos"/>
              </a:rPr>
              <a:t>2025</a:t>
            </a:r>
          </a:p>
        </p:txBody>
      </p:sp>
      <p:sp>
        <p:nvSpPr>
          <p:cNvPr id="373" name="TextBox 166">
            <a:extLst>
              <a:ext uri="{FF2B5EF4-FFF2-40B4-BE49-F238E27FC236}">
                <a16:creationId xmlns:a16="http://schemas.microsoft.com/office/drawing/2014/main" id="{8009B453-ECF9-E556-817A-B04D14EE0039}"/>
              </a:ext>
            </a:extLst>
          </p:cNvPr>
          <p:cNvSpPr>
            <a:spLocks noGrp="1"/>
          </p:cNvSpPr>
          <p:nvPr/>
        </p:nvSpPr>
        <p:spPr>
          <a:xfrm>
            <a:off x="10533268" y="3189433"/>
            <a:ext cx="286938" cy="138499"/>
          </a:xfrm>
          <a:prstGeom prst="rect">
            <a:avLst/>
          </a:prstGeom>
          <a:noFill/>
        </p:spPr>
        <p:txBody>
          <a:bodyPr wrap="square" lIns="0" tIns="0" rIns="0" bIns="0" anchor="ctr">
            <a:spAutoFit/>
          </a:bodyPr>
          <a:lstStyle/>
          <a:p>
            <a:pPr algn="ctr">
              <a:buNone/>
            </a:pPr>
            <a:r>
              <a:rPr sz="900" b="0" i="0">
                <a:solidFill>
                  <a:srgbClr val="667888"/>
                </a:solidFill>
                <a:latin typeface="Avenir Medium" panose="02000503020000020003"/>
                <a:ea typeface="Aptos"/>
                <a:cs typeface="Aptos"/>
              </a:rPr>
              <a:t>2026E</a:t>
            </a:r>
          </a:p>
        </p:txBody>
      </p:sp>
      <p:sp>
        <p:nvSpPr>
          <p:cNvPr id="375" name="TextBox 167">
            <a:extLst>
              <a:ext uri="{FF2B5EF4-FFF2-40B4-BE49-F238E27FC236}">
                <a16:creationId xmlns:a16="http://schemas.microsoft.com/office/drawing/2014/main" id="{3295269A-5B3E-29D2-FFEC-4EB9CE42E75D}"/>
              </a:ext>
            </a:extLst>
          </p:cNvPr>
          <p:cNvSpPr>
            <a:spLocks noGrp="1"/>
          </p:cNvSpPr>
          <p:nvPr/>
        </p:nvSpPr>
        <p:spPr>
          <a:xfrm>
            <a:off x="10955721" y="3189433"/>
            <a:ext cx="286938" cy="138499"/>
          </a:xfrm>
          <a:prstGeom prst="rect">
            <a:avLst/>
          </a:prstGeom>
          <a:noFill/>
        </p:spPr>
        <p:txBody>
          <a:bodyPr wrap="square" lIns="0" tIns="0" rIns="0" bIns="0" anchor="ctr">
            <a:spAutoFit/>
          </a:bodyPr>
          <a:lstStyle/>
          <a:p>
            <a:pPr algn="ctr">
              <a:buNone/>
            </a:pPr>
            <a:r>
              <a:rPr sz="900" b="0" i="0">
                <a:solidFill>
                  <a:srgbClr val="667888"/>
                </a:solidFill>
                <a:latin typeface="Avenir Medium" panose="02000503020000020003"/>
                <a:ea typeface="Aptos"/>
                <a:cs typeface="Aptos"/>
              </a:rPr>
              <a:t>2027E</a:t>
            </a:r>
          </a:p>
        </p:txBody>
      </p:sp>
      <p:sp>
        <p:nvSpPr>
          <p:cNvPr id="377" name="Connector 168">
            <a:extLst>
              <a:ext uri="{FF2B5EF4-FFF2-40B4-BE49-F238E27FC236}">
                <a16:creationId xmlns:a16="http://schemas.microsoft.com/office/drawing/2014/main" id="{7423B9E9-CD1C-916A-57F6-D658788D088B}"/>
              </a:ext>
            </a:extLst>
          </p:cNvPr>
          <p:cNvSpPr>
            <a:spLocks noGrp="1"/>
          </p:cNvSpPr>
          <p:nvPr/>
        </p:nvSpPr>
        <p:spPr>
          <a:xfrm>
            <a:off x="10672539" y="1601396"/>
            <a:ext cx="4884" cy="1515554"/>
          </a:xfrm>
          <a:prstGeom prst="line">
            <a:avLst/>
          </a:prstGeom>
          <a:ln w="8890">
            <a:solidFill>
              <a:srgbClr val="D9CBAF"/>
            </a:solidFill>
            <a:prstDash val="dash"/>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379" name="Connector 169">
            <a:extLst>
              <a:ext uri="{FF2B5EF4-FFF2-40B4-BE49-F238E27FC236}">
                <a16:creationId xmlns:a16="http://schemas.microsoft.com/office/drawing/2014/main" id="{205BB82F-6C42-F4BC-CB9E-CADF42118913}"/>
              </a:ext>
            </a:extLst>
          </p:cNvPr>
          <p:cNvSpPr>
            <a:spLocks noGrp="1"/>
          </p:cNvSpPr>
          <p:nvPr/>
        </p:nvSpPr>
        <p:spPr>
          <a:xfrm>
            <a:off x="6874663" y="2768929"/>
            <a:ext cx="422452" cy="94915"/>
          </a:xfrm>
          <a:prstGeom prst="line">
            <a:avLst/>
          </a:prstGeom>
          <a:ln w="21590">
            <a:solidFill>
              <a:srgbClr val="359DCC"/>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381" name="Connector 170">
            <a:extLst>
              <a:ext uri="{FF2B5EF4-FFF2-40B4-BE49-F238E27FC236}">
                <a16:creationId xmlns:a16="http://schemas.microsoft.com/office/drawing/2014/main" id="{3AA7F739-963F-C695-CE2C-9BB488F3BD34}"/>
              </a:ext>
            </a:extLst>
          </p:cNvPr>
          <p:cNvSpPr>
            <a:spLocks noGrp="1"/>
          </p:cNvSpPr>
          <p:nvPr/>
        </p:nvSpPr>
        <p:spPr>
          <a:xfrm>
            <a:off x="7297115" y="2863844"/>
            <a:ext cx="422453" cy="63276"/>
          </a:xfrm>
          <a:prstGeom prst="line">
            <a:avLst/>
          </a:prstGeom>
          <a:ln w="21590">
            <a:solidFill>
              <a:srgbClr val="359DCC"/>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383" name="Connector 171">
            <a:extLst>
              <a:ext uri="{FF2B5EF4-FFF2-40B4-BE49-F238E27FC236}">
                <a16:creationId xmlns:a16="http://schemas.microsoft.com/office/drawing/2014/main" id="{9183C6E5-3962-4057-1B1F-38198838557D}"/>
              </a:ext>
            </a:extLst>
          </p:cNvPr>
          <p:cNvSpPr>
            <a:spLocks noGrp="1"/>
          </p:cNvSpPr>
          <p:nvPr/>
        </p:nvSpPr>
        <p:spPr>
          <a:xfrm flipV="1">
            <a:off x="7719568" y="1946335"/>
            <a:ext cx="422453" cy="980785"/>
          </a:xfrm>
          <a:prstGeom prst="line">
            <a:avLst/>
          </a:prstGeom>
          <a:ln w="21590">
            <a:solidFill>
              <a:srgbClr val="359DCC"/>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385" name="Connector 172">
            <a:extLst>
              <a:ext uri="{FF2B5EF4-FFF2-40B4-BE49-F238E27FC236}">
                <a16:creationId xmlns:a16="http://schemas.microsoft.com/office/drawing/2014/main" id="{B4A54CDA-77EE-E492-1572-916DF39B76EB}"/>
              </a:ext>
            </a:extLst>
          </p:cNvPr>
          <p:cNvSpPr>
            <a:spLocks noGrp="1"/>
          </p:cNvSpPr>
          <p:nvPr/>
        </p:nvSpPr>
        <p:spPr>
          <a:xfrm>
            <a:off x="8142021" y="1946335"/>
            <a:ext cx="422453" cy="790956"/>
          </a:xfrm>
          <a:prstGeom prst="line">
            <a:avLst/>
          </a:prstGeom>
          <a:ln w="21590">
            <a:solidFill>
              <a:srgbClr val="359DCC"/>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387" name="Connector 173">
            <a:extLst>
              <a:ext uri="{FF2B5EF4-FFF2-40B4-BE49-F238E27FC236}">
                <a16:creationId xmlns:a16="http://schemas.microsoft.com/office/drawing/2014/main" id="{17C4D2C7-9308-45C0-BA21-69AE4F5EB930}"/>
              </a:ext>
            </a:extLst>
          </p:cNvPr>
          <p:cNvSpPr>
            <a:spLocks noGrp="1"/>
          </p:cNvSpPr>
          <p:nvPr/>
        </p:nvSpPr>
        <p:spPr>
          <a:xfrm>
            <a:off x="8564474" y="2737291"/>
            <a:ext cx="422453" cy="189829"/>
          </a:xfrm>
          <a:prstGeom prst="line">
            <a:avLst/>
          </a:prstGeom>
          <a:ln w="21590">
            <a:solidFill>
              <a:srgbClr val="359DCC"/>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389" name="Connector 174">
            <a:extLst>
              <a:ext uri="{FF2B5EF4-FFF2-40B4-BE49-F238E27FC236}">
                <a16:creationId xmlns:a16="http://schemas.microsoft.com/office/drawing/2014/main" id="{CCF522C4-969E-3C38-6A49-B3B65AD94149}"/>
              </a:ext>
            </a:extLst>
          </p:cNvPr>
          <p:cNvSpPr>
            <a:spLocks noGrp="1"/>
          </p:cNvSpPr>
          <p:nvPr/>
        </p:nvSpPr>
        <p:spPr>
          <a:xfrm flipV="1">
            <a:off x="8986927" y="2863844"/>
            <a:ext cx="422452" cy="63276"/>
          </a:xfrm>
          <a:prstGeom prst="line">
            <a:avLst/>
          </a:prstGeom>
          <a:ln w="21590">
            <a:solidFill>
              <a:srgbClr val="359DCC"/>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391" name="Connector 175">
            <a:extLst>
              <a:ext uri="{FF2B5EF4-FFF2-40B4-BE49-F238E27FC236}">
                <a16:creationId xmlns:a16="http://schemas.microsoft.com/office/drawing/2014/main" id="{C850E63C-9486-8104-B659-CB43E1073EA3}"/>
              </a:ext>
            </a:extLst>
          </p:cNvPr>
          <p:cNvSpPr>
            <a:spLocks noGrp="1"/>
          </p:cNvSpPr>
          <p:nvPr/>
        </p:nvSpPr>
        <p:spPr>
          <a:xfrm flipV="1">
            <a:off x="9409379" y="2768929"/>
            <a:ext cx="422453" cy="94915"/>
          </a:xfrm>
          <a:prstGeom prst="line">
            <a:avLst/>
          </a:prstGeom>
          <a:ln w="21590">
            <a:solidFill>
              <a:srgbClr val="359DCC"/>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393" name="Connector 176">
            <a:extLst>
              <a:ext uri="{FF2B5EF4-FFF2-40B4-BE49-F238E27FC236}">
                <a16:creationId xmlns:a16="http://schemas.microsoft.com/office/drawing/2014/main" id="{A4BB01B4-BC5F-B3C9-0A51-89DEDE3C458F}"/>
              </a:ext>
            </a:extLst>
          </p:cNvPr>
          <p:cNvSpPr>
            <a:spLocks noGrp="1"/>
          </p:cNvSpPr>
          <p:nvPr/>
        </p:nvSpPr>
        <p:spPr>
          <a:xfrm flipV="1">
            <a:off x="9831832" y="2642376"/>
            <a:ext cx="422453" cy="126553"/>
          </a:xfrm>
          <a:prstGeom prst="line">
            <a:avLst/>
          </a:prstGeom>
          <a:ln w="21590">
            <a:solidFill>
              <a:srgbClr val="359DCC"/>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395" name="Connector 177">
            <a:extLst>
              <a:ext uri="{FF2B5EF4-FFF2-40B4-BE49-F238E27FC236}">
                <a16:creationId xmlns:a16="http://schemas.microsoft.com/office/drawing/2014/main" id="{37574B2C-1C80-7D72-AEA5-F748CF53BBD7}"/>
              </a:ext>
            </a:extLst>
          </p:cNvPr>
          <p:cNvSpPr>
            <a:spLocks noGrp="1"/>
          </p:cNvSpPr>
          <p:nvPr/>
        </p:nvSpPr>
        <p:spPr>
          <a:xfrm>
            <a:off x="10254285" y="2642376"/>
            <a:ext cx="422453" cy="63276"/>
          </a:xfrm>
          <a:prstGeom prst="line">
            <a:avLst/>
          </a:prstGeom>
          <a:ln w="21590">
            <a:solidFill>
              <a:srgbClr val="359DCC"/>
            </a:solidFill>
            <a:prstDash val="solid"/>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397" name="Connector 178">
            <a:extLst>
              <a:ext uri="{FF2B5EF4-FFF2-40B4-BE49-F238E27FC236}">
                <a16:creationId xmlns:a16="http://schemas.microsoft.com/office/drawing/2014/main" id="{6A7B0F6C-39D1-EDE4-20CD-18ABA151E292}"/>
              </a:ext>
            </a:extLst>
          </p:cNvPr>
          <p:cNvSpPr>
            <a:spLocks noGrp="1"/>
          </p:cNvSpPr>
          <p:nvPr/>
        </p:nvSpPr>
        <p:spPr>
          <a:xfrm>
            <a:off x="10676738" y="2705652"/>
            <a:ext cx="422453" cy="0"/>
          </a:xfrm>
          <a:prstGeom prst="line">
            <a:avLst/>
          </a:prstGeom>
          <a:ln w="11430">
            <a:solidFill>
              <a:srgbClr val="359DCC"/>
            </a:solidFill>
            <a:prstDash val="dash"/>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399" name="Oval 398">
            <a:extLst>
              <a:ext uri="{FF2B5EF4-FFF2-40B4-BE49-F238E27FC236}">
                <a16:creationId xmlns:a16="http://schemas.microsoft.com/office/drawing/2014/main" id="{12CD745A-7216-FA00-55C7-DF48DD4ED73D}"/>
              </a:ext>
            </a:extLst>
          </p:cNvPr>
          <p:cNvSpPr>
            <a:spLocks noGrp="1"/>
          </p:cNvSpPr>
          <p:nvPr/>
        </p:nvSpPr>
        <p:spPr>
          <a:xfrm>
            <a:off x="6843573" y="2737839"/>
            <a:ext cx="62179" cy="62179"/>
          </a:xfrm>
          <a:prstGeom prst="ellipse">
            <a:avLst/>
          </a:prstGeom>
          <a:solidFill>
            <a:srgbClr val="359DCC"/>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401" name="TextBox 180">
            <a:extLst>
              <a:ext uri="{FF2B5EF4-FFF2-40B4-BE49-F238E27FC236}">
                <a16:creationId xmlns:a16="http://schemas.microsoft.com/office/drawing/2014/main" id="{9FD5B71D-8515-3311-FA24-089A5977980B}"/>
              </a:ext>
            </a:extLst>
          </p:cNvPr>
          <p:cNvSpPr>
            <a:spLocks noGrp="1"/>
          </p:cNvSpPr>
          <p:nvPr/>
        </p:nvSpPr>
        <p:spPr>
          <a:xfrm>
            <a:off x="6881975" y="2603668"/>
            <a:ext cx="229230" cy="138499"/>
          </a:xfrm>
          <a:prstGeom prst="rect">
            <a:avLst/>
          </a:prstGeom>
          <a:noFill/>
        </p:spPr>
        <p:txBody>
          <a:bodyPr wrap="square" lIns="0" tIns="0" rIns="0" bIns="0" anchor="ctr">
            <a:spAutoFit/>
          </a:bodyPr>
          <a:lstStyle/>
          <a:p>
            <a:pPr algn="ctr">
              <a:buNone/>
            </a:pPr>
            <a:r>
              <a:rPr sz="900" b="1" i="0">
                <a:solidFill>
                  <a:srgbClr val="359DCC"/>
                </a:solidFill>
                <a:latin typeface="Avenir Medium" panose="02000503020000020003"/>
                <a:ea typeface="Aptos"/>
                <a:cs typeface="Aptos"/>
              </a:rPr>
              <a:t>4.1%</a:t>
            </a:r>
          </a:p>
        </p:txBody>
      </p:sp>
      <p:sp>
        <p:nvSpPr>
          <p:cNvPr id="403" name="Oval 402">
            <a:extLst>
              <a:ext uri="{FF2B5EF4-FFF2-40B4-BE49-F238E27FC236}">
                <a16:creationId xmlns:a16="http://schemas.microsoft.com/office/drawing/2014/main" id="{0D6BC97A-E7DE-69FB-B8BF-EB4E1D593B50}"/>
              </a:ext>
            </a:extLst>
          </p:cNvPr>
          <p:cNvSpPr>
            <a:spLocks noGrp="1"/>
          </p:cNvSpPr>
          <p:nvPr/>
        </p:nvSpPr>
        <p:spPr>
          <a:xfrm>
            <a:off x="7266026" y="2832754"/>
            <a:ext cx="62179" cy="62179"/>
          </a:xfrm>
          <a:prstGeom prst="ellipse">
            <a:avLst/>
          </a:prstGeom>
          <a:solidFill>
            <a:srgbClr val="359DCC"/>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405" name="TextBox 182">
            <a:extLst>
              <a:ext uri="{FF2B5EF4-FFF2-40B4-BE49-F238E27FC236}">
                <a16:creationId xmlns:a16="http://schemas.microsoft.com/office/drawing/2014/main" id="{BF09BFDB-6CF8-0EEB-33FF-BADAD65A2267}"/>
              </a:ext>
            </a:extLst>
          </p:cNvPr>
          <p:cNvSpPr>
            <a:spLocks noGrp="1"/>
          </p:cNvSpPr>
          <p:nvPr/>
        </p:nvSpPr>
        <p:spPr>
          <a:xfrm>
            <a:off x="7182501" y="2698583"/>
            <a:ext cx="229230" cy="138499"/>
          </a:xfrm>
          <a:prstGeom prst="rect">
            <a:avLst/>
          </a:prstGeom>
          <a:noFill/>
        </p:spPr>
        <p:txBody>
          <a:bodyPr wrap="square" lIns="0" tIns="0" rIns="0" bIns="0" anchor="ctr">
            <a:spAutoFit/>
          </a:bodyPr>
          <a:lstStyle/>
          <a:p>
            <a:pPr algn="ctr">
              <a:buNone/>
            </a:pPr>
            <a:r>
              <a:rPr sz="900" b="1" i="0">
                <a:solidFill>
                  <a:srgbClr val="359DCC"/>
                </a:solidFill>
                <a:latin typeface="Avenir Medium" panose="02000503020000020003"/>
                <a:ea typeface="Aptos"/>
                <a:cs typeface="Aptos"/>
              </a:rPr>
              <a:t>3.8%</a:t>
            </a:r>
          </a:p>
        </p:txBody>
      </p:sp>
      <p:sp>
        <p:nvSpPr>
          <p:cNvPr id="407" name="Oval 406">
            <a:extLst>
              <a:ext uri="{FF2B5EF4-FFF2-40B4-BE49-F238E27FC236}">
                <a16:creationId xmlns:a16="http://schemas.microsoft.com/office/drawing/2014/main" id="{BD15E16F-F9C3-5647-655D-B43D08A77283}"/>
              </a:ext>
            </a:extLst>
          </p:cNvPr>
          <p:cNvSpPr>
            <a:spLocks noGrp="1"/>
          </p:cNvSpPr>
          <p:nvPr/>
        </p:nvSpPr>
        <p:spPr>
          <a:xfrm>
            <a:off x="7688478" y="2896030"/>
            <a:ext cx="62179" cy="62179"/>
          </a:xfrm>
          <a:prstGeom prst="ellipse">
            <a:avLst/>
          </a:prstGeom>
          <a:solidFill>
            <a:srgbClr val="359DCC"/>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409" name="TextBox 184">
            <a:extLst>
              <a:ext uri="{FF2B5EF4-FFF2-40B4-BE49-F238E27FC236}">
                <a16:creationId xmlns:a16="http://schemas.microsoft.com/office/drawing/2014/main" id="{75BF7162-8FE5-896E-ED81-D376F62BDB3F}"/>
              </a:ext>
            </a:extLst>
          </p:cNvPr>
          <p:cNvSpPr>
            <a:spLocks noGrp="1"/>
          </p:cNvSpPr>
          <p:nvPr/>
        </p:nvSpPr>
        <p:spPr>
          <a:xfrm>
            <a:off x="7587536" y="2761859"/>
            <a:ext cx="229230" cy="138499"/>
          </a:xfrm>
          <a:prstGeom prst="rect">
            <a:avLst/>
          </a:prstGeom>
          <a:noFill/>
        </p:spPr>
        <p:txBody>
          <a:bodyPr wrap="square" lIns="0" tIns="0" rIns="0" bIns="0" anchor="ctr">
            <a:spAutoFit/>
          </a:bodyPr>
          <a:lstStyle/>
          <a:p>
            <a:pPr algn="ctr">
              <a:buNone/>
            </a:pPr>
            <a:r>
              <a:rPr sz="900" b="1" i="0">
                <a:solidFill>
                  <a:srgbClr val="359DCC"/>
                </a:solidFill>
                <a:latin typeface="Avenir Medium" panose="02000503020000020003"/>
                <a:ea typeface="Aptos"/>
                <a:cs typeface="Aptos"/>
              </a:rPr>
              <a:t>3.6%</a:t>
            </a:r>
          </a:p>
        </p:txBody>
      </p:sp>
      <p:sp>
        <p:nvSpPr>
          <p:cNvPr id="411" name="Oval 410">
            <a:extLst>
              <a:ext uri="{FF2B5EF4-FFF2-40B4-BE49-F238E27FC236}">
                <a16:creationId xmlns:a16="http://schemas.microsoft.com/office/drawing/2014/main" id="{47D793F7-5AE1-9E20-E790-0FED105D6B6C}"/>
              </a:ext>
            </a:extLst>
          </p:cNvPr>
          <p:cNvSpPr>
            <a:spLocks noGrp="1"/>
          </p:cNvSpPr>
          <p:nvPr/>
        </p:nvSpPr>
        <p:spPr>
          <a:xfrm>
            <a:off x="8110931" y="1915245"/>
            <a:ext cx="62179" cy="62179"/>
          </a:xfrm>
          <a:prstGeom prst="ellipse">
            <a:avLst/>
          </a:prstGeom>
          <a:solidFill>
            <a:srgbClr val="359DCC"/>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413" name="TextBox 186">
            <a:extLst>
              <a:ext uri="{FF2B5EF4-FFF2-40B4-BE49-F238E27FC236}">
                <a16:creationId xmlns:a16="http://schemas.microsoft.com/office/drawing/2014/main" id="{7378C8AD-AB05-6965-5361-2EC0DC6FDAEA}"/>
              </a:ext>
            </a:extLst>
          </p:cNvPr>
          <p:cNvSpPr>
            <a:spLocks noGrp="1"/>
          </p:cNvSpPr>
          <p:nvPr/>
        </p:nvSpPr>
        <p:spPr>
          <a:xfrm>
            <a:off x="8027407" y="1781074"/>
            <a:ext cx="229230" cy="138499"/>
          </a:xfrm>
          <a:prstGeom prst="rect">
            <a:avLst/>
          </a:prstGeom>
          <a:noFill/>
        </p:spPr>
        <p:txBody>
          <a:bodyPr wrap="square" lIns="0" tIns="0" rIns="0" bIns="0" anchor="ctr">
            <a:spAutoFit/>
          </a:bodyPr>
          <a:lstStyle/>
          <a:p>
            <a:pPr algn="ctr">
              <a:buNone/>
            </a:pPr>
            <a:r>
              <a:rPr sz="900" b="1" i="0">
                <a:solidFill>
                  <a:srgbClr val="359DCC"/>
                </a:solidFill>
                <a:latin typeface="Avenir Medium" panose="02000503020000020003"/>
                <a:ea typeface="Aptos"/>
                <a:cs typeface="Aptos"/>
              </a:rPr>
              <a:t>6.7%</a:t>
            </a:r>
          </a:p>
        </p:txBody>
      </p:sp>
      <p:sp>
        <p:nvSpPr>
          <p:cNvPr id="415" name="Oval 414">
            <a:extLst>
              <a:ext uri="{FF2B5EF4-FFF2-40B4-BE49-F238E27FC236}">
                <a16:creationId xmlns:a16="http://schemas.microsoft.com/office/drawing/2014/main" id="{A0111F1D-E607-9AF7-CC22-0214F57DB916}"/>
              </a:ext>
            </a:extLst>
          </p:cNvPr>
          <p:cNvSpPr>
            <a:spLocks noGrp="1"/>
          </p:cNvSpPr>
          <p:nvPr/>
        </p:nvSpPr>
        <p:spPr>
          <a:xfrm>
            <a:off x="8533384" y="2706201"/>
            <a:ext cx="62179" cy="62179"/>
          </a:xfrm>
          <a:prstGeom prst="ellipse">
            <a:avLst/>
          </a:prstGeom>
          <a:solidFill>
            <a:srgbClr val="359DCC"/>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417" name="TextBox 188">
            <a:extLst>
              <a:ext uri="{FF2B5EF4-FFF2-40B4-BE49-F238E27FC236}">
                <a16:creationId xmlns:a16="http://schemas.microsoft.com/office/drawing/2014/main" id="{4DC646CF-87D4-B332-9DD0-FE61C922E962}"/>
              </a:ext>
            </a:extLst>
          </p:cNvPr>
          <p:cNvSpPr>
            <a:spLocks noGrp="1"/>
          </p:cNvSpPr>
          <p:nvPr/>
        </p:nvSpPr>
        <p:spPr>
          <a:xfrm>
            <a:off x="8563077" y="2598157"/>
            <a:ext cx="229230" cy="138499"/>
          </a:xfrm>
          <a:prstGeom prst="rect">
            <a:avLst/>
          </a:prstGeom>
          <a:noFill/>
        </p:spPr>
        <p:txBody>
          <a:bodyPr wrap="square" lIns="0" tIns="0" rIns="0" bIns="0" anchor="ctr">
            <a:spAutoFit/>
          </a:bodyPr>
          <a:lstStyle/>
          <a:p>
            <a:pPr algn="ctr">
              <a:buNone/>
            </a:pPr>
            <a:r>
              <a:rPr sz="900" b="1" i="0">
                <a:solidFill>
                  <a:srgbClr val="359DCC"/>
                </a:solidFill>
                <a:latin typeface="Avenir Medium" panose="02000503020000020003"/>
                <a:ea typeface="Aptos"/>
                <a:cs typeface="Aptos"/>
              </a:rPr>
              <a:t>4.2%</a:t>
            </a:r>
          </a:p>
        </p:txBody>
      </p:sp>
      <p:sp>
        <p:nvSpPr>
          <p:cNvPr id="419" name="Oval 418">
            <a:extLst>
              <a:ext uri="{FF2B5EF4-FFF2-40B4-BE49-F238E27FC236}">
                <a16:creationId xmlns:a16="http://schemas.microsoft.com/office/drawing/2014/main" id="{208DA8CD-0A94-F0FB-3860-CAA26464C7F8}"/>
              </a:ext>
            </a:extLst>
          </p:cNvPr>
          <p:cNvSpPr>
            <a:spLocks noGrp="1"/>
          </p:cNvSpPr>
          <p:nvPr/>
        </p:nvSpPr>
        <p:spPr>
          <a:xfrm>
            <a:off x="8955837" y="2896030"/>
            <a:ext cx="62179" cy="62179"/>
          </a:xfrm>
          <a:prstGeom prst="ellipse">
            <a:avLst/>
          </a:prstGeom>
          <a:solidFill>
            <a:srgbClr val="359DCC"/>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421" name="TextBox 190">
            <a:extLst>
              <a:ext uri="{FF2B5EF4-FFF2-40B4-BE49-F238E27FC236}">
                <a16:creationId xmlns:a16="http://schemas.microsoft.com/office/drawing/2014/main" id="{08CE74BB-C1E6-89D7-4F55-DDCBA46C2ECF}"/>
              </a:ext>
            </a:extLst>
          </p:cNvPr>
          <p:cNvSpPr>
            <a:spLocks noGrp="1"/>
          </p:cNvSpPr>
          <p:nvPr/>
        </p:nvSpPr>
        <p:spPr>
          <a:xfrm>
            <a:off x="8872313" y="2761859"/>
            <a:ext cx="229230" cy="138499"/>
          </a:xfrm>
          <a:prstGeom prst="rect">
            <a:avLst/>
          </a:prstGeom>
          <a:noFill/>
        </p:spPr>
        <p:txBody>
          <a:bodyPr wrap="square" lIns="0" tIns="0" rIns="0" bIns="0" anchor="ctr">
            <a:spAutoFit/>
          </a:bodyPr>
          <a:lstStyle/>
          <a:p>
            <a:pPr algn="ctr">
              <a:buNone/>
            </a:pPr>
            <a:r>
              <a:rPr sz="900" b="1" i="0">
                <a:solidFill>
                  <a:srgbClr val="359DCC"/>
                </a:solidFill>
                <a:latin typeface="Avenir Medium" panose="02000503020000020003"/>
                <a:ea typeface="Aptos"/>
                <a:cs typeface="Aptos"/>
              </a:rPr>
              <a:t>3.6%</a:t>
            </a:r>
          </a:p>
        </p:txBody>
      </p:sp>
      <p:sp>
        <p:nvSpPr>
          <p:cNvPr id="423" name="Oval 422">
            <a:extLst>
              <a:ext uri="{FF2B5EF4-FFF2-40B4-BE49-F238E27FC236}">
                <a16:creationId xmlns:a16="http://schemas.microsoft.com/office/drawing/2014/main" id="{8BE92F69-2B2A-A4ED-A8D7-2B0EB3105D2B}"/>
              </a:ext>
            </a:extLst>
          </p:cNvPr>
          <p:cNvSpPr>
            <a:spLocks noGrp="1"/>
          </p:cNvSpPr>
          <p:nvPr/>
        </p:nvSpPr>
        <p:spPr>
          <a:xfrm>
            <a:off x="9378290" y="2832754"/>
            <a:ext cx="62179" cy="62179"/>
          </a:xfrm>
          <a:prstGeom prst="ellipse">
            <a:avLst/>
          </a:prstGeom>
          <a:solidFill>
            <a:srgbClr val="359DCC"/>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425" name="TextBox 192">
            <a:extLst>
              <a:ext uri="{FF2B5EF4-FFF2-40B4-BE49-F238E27FC236}">
                <a16:creationId xmlns:a16="http://schemas.microsoft.com/office/drawing/2014/main" id="{7C0FBE18-4AB8-96E6-980B-6E7F8857D331}"/>
              </a:ext>
            </a:extLst>
          </p:cNvPr>
          <p:cNvSpPr>
            <a:spLocks noGrp="1"/>
          </p:cNvSpPr>
          <p:nvPr/>
        </p:nvSpPr>
        <p:spPr>
          <a:xfrm>
            <a:off x="9294765" y="2698583"/>
            <a:ext cx="229230" cy="138499"/>
          </a:xfrm>
          <a:prstGeom prst="rect">
            <a:avLst/>
          </a:prstGeom>
          <a:noFill/>
        </p:spPr>
        <p:txBody>
          <a:bodyPr wrap="square" lIns="0" tIns="0" rIns="0" bIns="0" anchor="ctr">
            <a:spAutoFit/>
          </a:bodyPr>
          <a:lstStyle/>
          <a:p>
            <a:pPr algn="ctr">
              <a:buNone/>
            </a:pPr>
            <a:r>
              <a:rPr sz="900" b="1" i="0">
                <a:solidFill>
                  <a:srgbClr val="359DCC"/>
                </a:solidFill>
                <a:latin typeface="Avenir Medium" panose="02000503020000020003"/>
                <a:ea typeface="Aptos"/>
                <a:cs typeface="Aptos"/>
              </a:rPr>
              <a:t>3.8%</a:t>
            </a:r>
          </a:p>
        </p:txBody>
      </p:sp>
      <p:sp>
        <p:nvSpPr>
          <p:cNvPr id="427" name="Oval 426">
            <a:extLst>
              <a:ext uri="{FF2B5EF4-FFF2-40B4-BE49-F238E27FC236}">
                <a16:creationId xmlns:a16="http://schemas.microsoft.com/office/drawing/2014/main" id="{C6080AEE-E997-3EE9-386D-3A4EE9D7803C}"/>
              </a:ext>
            </a:extLst>
          </p:cNvPr>
          <p:cNvSpPr>
            <a:spLocks noGrp="1"/>
          </p:cNvSpPr>
          <p:nvPr/>
        </p:nvSpPr>
        <p:spPr>
          <a:xfrm>
            <a:off x="9800743" y="2737839"/>
            <a:ext cx="62179" cy="62179"/>
          </a:xfrm>
          <a:prstGeom prst="ellipse">
            <a:avLst/>
          </a:prstGeom>
          <a:solidFill>
            <a:srgbClr val="359DCC"/>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429" name="TextBox 194">
            <a:extLst>
              <a:ext uri="{FF2B5EF4-FFF2-40B4-BE49-F238E27FC236}">
                <a16:creationId xmlns:a16="http://schemas.microsoft.com/office/drawing/2014/main" id="{C68837AB-4873-C863-62EB-1856A1B1F63A}"/>
              </a:ext>
            </a:extLst>
          </p:cNvPr>
          <p:cNvSpPr>
            <a:spLocks noGrp="1"/>
          </p:cNvSpPr>
          <p:nvPr/>
        </p:nvSpPr>
        <p:spPr>
          <a:xfrm>
            <a:off x="9717218" y="2603668"/>
            <a:ext cx="229230" cy="138499"/>
          </a:xfrm>
          <a:prstGeom prst="rect">
            <a:avLst/>
          </a:prstGeom>
          <a:noFill/>
        </p:spPr>
        <p:txBody>
          <a:bodyPr wrap="square" lIns="0" tIns="0" rIns="0" bIns="0" anchor="ctr">
            <a:spAutoFit/>
          </a:bodyPr>
          <a:lstStyle/>
          <a:p>
            <a:pPr algn="ctr">
              <a:buNone/>
            </a:pPr>
            <a:r>
              <a:rPr sz="900" b="1" i="0">
                <a:solidFill>
                  <a:srgbClr val="359DCC"/>
                </a:solidFill>
                <a:latin typeface="Avenir Medium" panose="02000503020000020003"/>
                <a:ea typeface="Aptos"/>
                <a:cs typeface="Aptos"/>
              </a:rPr>
              <a:t>4.1%</a:t>
            </a:r>
          </a:p>
        </p:txBody>
      </p:sp>
      <p:sp>
        <p:nvSpPr>
          <p:cNvPr id="431" name="Oval 430">
            <a:extLst>
              <a:ext uri="{FF2B5EF4-FFF2-40B4-BE49-F238E27FC236}">
                <a16:creationId xmlns:a16="http://schemas.microsoft.com/office/drawing/2014/main" id="{F85437A7-DE54-97A1-9250-C97CAF26E3AC}"/>
              </a:ext>
            </a:extLst>
          </p:cNvPr>
          <p:cNvSpPr>
            <a:spLocks noGrp="1"/>
          </p:cNvSpPr>
          <p:nvPr/>
        </p:nvSpPr>
        <p:spPr>
          <a:xfrm>
            <a:off x="10223195" y="2611286"/>
            <a:ext cx="62179" cy="62179"/>
          </a:xfrm>
          <a:prstGeom prst="ellipse">
            <a:avLst/>
          </a:prstGeom>
          <a:solidFill>
            <a:srgbClr val="359DCC"/>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433" name="TextBox 196">
            <a:extLst>
              <a:ext uri="{FF2B5EF4-FFF2-40B4-BE49-F238E27FC236}">
                <a16:creationId xmlns:a16="http://schemas.microsoft.com/office/drawing/2014/main" id="{974E9DA2-9FD5-64A5-AA75-149A958DDAD6}"/>
              </a:ext>
            </a:extLst>
          </p:cNvPr>
          <p:cNvSpPr>
            <a:spLocks noGrp="1"/>
          </p:cNvSpPr>
          <p:nvPr/>
        </p:nvSpPr>
        <p:spPr>
          <a:xfrm>
            <a:off x="10139671" y="2486640"/>
            <a:ext cx="229230" cy="138499"/>
          </a:xfrm>
          <a:prstGeom prst="rect">
            <a:avLst/>
          </a:prstGeom>
          <a:noFill/>
        </p:spPr>
        <p:txBody>
          <a:bodyPr wrap="square" lIns="0" tIns="0" rIns="0" bIns="0" anchor="ctr">
            <a:spAutoFit/>
          </a:bodyPr>
          <a:lstStyle/>
          <a:p>
            <a:pPr algn="ctr">
              <a:buNone/>
            </a:pPr>
            <a:r>
              <a:rPr sz="900" b="1" i="0">
                <a:solidFill>
                  <a:srgbClr val="359DCC"/>
                </a:solidFill>
                <a:latin typeface="Avenir Medium" panose="02000503020000020003"/>
                <a:ea typeface="Aptos"/>
                <a:cs typeface="Aptos"/>
              </a:rPr>
              <a:t>4.5%</a:t>
            </a:r>
          </a:p>
        </p:txBody>
      </p:sp>
      <p:sp>
        <p:nvSpPr>
          <p:cNvPr id="435" name="Oval 434">
            <a:extLst>
              <a:ext uri="{FF2B5EF4-FFF2-40B4-BE49-F238E27FC236}">
                <a16:creationId xmlns:a16="http://schemas.microsoft.com/office/drawing/2014/main" id="{43A8AE2A-15AA-B9C3-3269-EE8C7587FB01}"/>
              </a:ext>
            </a:extLst>
          </p:cNvPr>
          <p:cNvSpPr>
            <a:spLocks noGrp="1"/>
          </p:cNvSpPr>
          <p:nvPr/>
        </p:nvSpPr>
        <p:spPr>
          <a:xfrm>
            <a:off x="10645648" y="2674563"/>
            <a:ext cx="62179" cy="62179"/>
          </a:xfrm>
          <a:prstGeom prst="ellipse">
            <a:avLst/>
          </a:prstGeom>
          <a:solidFill>
            <a:srgbClr val="359DCC"/>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437" name="TextBox 198">
            <a:extLst>
              <a:ext uri="{FF2B5EF4-FFF2-40B4-BE49-F238E27FC236}">
                <a16:creationId xmlns:a16="http://schemas.microsoft.com/office/drawing/2014/main" id="{1E29032C-7A88-A14B-9541-B5AB007131D8}"/>
              </a:ext>
            </a:extLst>
          </p:cNvPr>
          <p:cNvSpPr>
            <a:spLocks noGrp="1"/>
          </p:cNvSpPr>
          <p:nvPr/>
        </p:nvSpPr>
        <p:spPr>
          <a:xfrm>
            <a:off x="10562124" y="2522103"/>
            <a:ext cx="229230" cy="138499"/>
          </a:xfrm>
          <a:prstGeom prst="rect">
            <a:avLst/>
          </a:prstGeom>
          <a:noFill/>
        </p:spPr>
        <p:txBody>
          <a:bodyPr wrap="square" lIns="0" tIns="0" rIns="0" bIns="0" anchor="ctr">
            <a:spAutoFit/>
          </a:bodyPr>
          <a:lstStyle/>
          <a:p>
            <a:pPr algn="ctr">
              <a:buNone/>
            </a:pPr>
            <a:r>
              <a:rPr sz="900" b="1" i="0">
                <a:solidFill>
                  <a:srgbClr val="359DCC"/>
                </a:solidFill>
                <a:latin typeface="Avenir Medium" panose="02000503020000020003"/>
                <a:ea typeface="Aptos"/>
                <a:cs typeface="Aptos"/>
              </a:rPr>
              <a:t>4.3%</a:t>
            </a:r>
          </a:p>
        </p:txBody>
      </p:sp>
      <p:sp>
        <p:nvSpPr>
          <p:cNvPr id="439" name="Oval 438">
            <a:extLst>
              <a:ext uri="{FF2B5EF4-FFF2-40B4-BE49-F238E27FC236}">
                <a16:creationId xmlns:a16="http://schemas.microsoft.com/office/drawing/2014/main" id="{7721250B-2653-AB2A-E12D-63753FCC4A2B}"/>
              </a:ext>
            </a:extLst>
          </p:cNvPr>
          <p:cNvSpPr>
            <a:spLocks noGrp="1"/>
          </p:cNvSpPr>
          <p:nvPr/>
        </p:nvSpPr>
        <p:spPr>
          <a:xfrm>
            <a:off x="11068101" y="2674563"/>
            <a:ext cx="62179" cy="62179"/>
          </a:xfrm>
          <a:prstGeom prst="ellipse">
            <a:avLst/>
          </a:prstGeom>
          <a:solidFill>
            <a:srgbClr val="359DCC"/>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441" name="TextBox 200">
            <a:extLst>
              <a:ext uri="{FF2B5EF4-FFF2-40B4-BE49-F238E27FC236}">
                <a16:creationId xmlns:a16="http://schemas.microsoft.com/office/drawing/2014/main" id="{4CFAA7C9-6F89-54CC-E98E-1AA738EB6391}"/>
              </a:ext>
            </a:extLst>
          </p:cNvPr>
          <p:cNvSpPr>
            <a:spLocks noGrp="1"/>
          </p:cNvSpPr>
          <p:nvPr/>
        </p:nvSpPr>
        <p:spPr>
          <a:xfrm>
            <a:off x="10923614" y="2558679"/>
            <a:ext cx="229230" cy="138499"/>
          </a:xfrm>
          <a:prstGeom prst="rect">
            <a:avLst/>
          </a:prstGeom>
          <a:noFill/>
        </p:spPr>
        <p:txBody>
          <a:bodyPr wrap="square" lIns="0" tIns="0" rIns="0" bIns="0" anchor="ctr">
            <a:spAutoFit/>
          </a:bodyPr>
          <a:lstStyle/>
          <a:p>
            <a:pPr algn="ctr">
              <a:buNone/>
            </a:pPr>
            <a:r>
              <a:rPr sz="900" b="1" i="0">
                <a:solidFill>
                  <a:srgbClr val="359DCC"/>
                </a:solidFill>
                <a:latin typeface="Avenir Medium" panose="02000503020000020003"/>
                <a:ea typeface="Aptos"/>
                <a:cs typeface="Aptos"/>
              </a:rPr>
              <a:t>4.3%</a:t>
            </a:r>
          </a:p>
        </p:txBody>
      </p:sp>
      <p:sp>
        <p:nvSpPr>
          <p:cNvPr id="443" name="Connector 201">
            <a:extLst>
              <a:ext uri="{FF2B5EF4-FFF2-40B4-BE49-F238E27FC236}">
                <a16:creationId xmlns:a16="http://schemas.microsoft.com/office/drawing/2014/main" id="{AD288360-567C-079C-0B58-4B5AFE784291}"/>
              </a:ext>
            </a:extLst>
          </p:cNvPr>
          <p:cNvSpPr>
            <a:spLocks noGrp="1"/>
          </p:cNvSpPr>
          <p:nvPr/>
        </p:nvSpPr>
        <p:spPr>
          <a:xfrm flipV="1">
            <a:off x="6874663" y="2138142"/>
            <a:ext cx="422452" cy="13842"/>
          </a:xfrm>
          <a:prstGeom prst="line">
            <a:avLst/>
          </a:prstGeom>
          <a:ln w="21590">
            <a:solidFill>
              <a:srgbClr val="1D7551"/>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445" name="Connector 202">
            <a:extLst>
              <a:ext uri="{FF2B5EF4-FFF2-40B4-BE49-F238E27FC236}">
                <a16:creationId xmlns:a16="http://schemas.microsoft.com/office/drawing/2014/main" id="{7263160B-EB0B-B506-C3F3-A2920E0EEA22}"/>
              </a:ext>
            </a:extLst>
          </p:cNvPr>
          <p:cNvSpPr>
            <a:spLocks noGrp="1"/>
          </p:cNvSpPr>
          <p:nvPr/>
        </p:nvSpPr>
        <p:spPr>
          <a:xfrm>
            <a:off x="7297115" y="2138142"/>
            <a:ext cx="422453" cy="24717"/>
          </a:xfrm>
          <a:prstGeom prst="line">
            <a:avLst/>
          </a:prstGeom>
          <a:ln w="21590">
            <a:solidFill>
              <a:srgbClr val="1D7551"/>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447" name="Connector 203">
            <a:extLst>
              <a:ext uri="{FF2B5EF4-FFF2-40B4-BE49-F238E27FC236}">
                <a16:creationId xmlns:a16="http://schemas.microsoft.com/office/drawing/2014/main" id="{8A5ECFDD-5FE0-2A32-BD38-0564C4B854D2}"/>
              </a:ext>
            </a:extLst>
          </p:cNvPr>
          <p:cNvSpPr>
            <a:spLocks noGrp="1"/>
          </p:cNvSpPr>
          <p:nvPr/>
        </p:nvSpPr>
        <p:spPr>
          <a:xfrm>
            <a:off x="7719568" y="2162859"/>
            <a:ext cx="422453" cy="924430"/>
          </a:xfrm>
          <a:prstGeom prst="line">
            <a:avLst/>
          </a:prstGeom>
          <a:ln w="21590">
            <a:solidFill>
              <a:srgbClr val="1D7551"/>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449" name="Connector 204">
            <a:extLst>
              <a:ext uri="{FF2B5EF4-FFF2-40B4-BE49-F238E27FC236}">
                <a16:creationId xmlns:a16="http://schemas.microsoft.com/office/drawing/2014/main" id="{0E16DAC5-C7E3-CD11-A76E-81A4F2499F52}"/>
              </a:ext>
            </a:extLst>
          </p:cNvPr>
          <p:cNvSpPr>
            <a:spLocks noGrp="1"/>
          </p:cNvSpPr>
          <p:nvPr/>
        </p:nvSpPr>
        <p:spPr>
          <a:xfrm flipV="1">
            <a:off x="8142021" y="1726845"/>
            <a:ext cx="422453" cy="1360444"/>
          </a:xfrm>
          <a:prstGeom prst="line">
            <a:avLst/>
          </a:prstGeom>
          <a:ln w="21590">
            <a:solidFill>
              <a:srgbClr val="1D7551"/>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451" name="Connector 205">
            <a:extLst>
              <a:ext uri="{FF2B5EF4-FFF2-40B4-BE49-F238E27FC236}">
                <a16:creationId xmlns:a16="http://schemas.microsoft.com/office/drawing/2014/main" id="{0A42172D-FA04-DFD0-7184-6EDD4FC3C564}"/>
              </a:ext>
            </a:extLst>
          </p:cNvPr>
          <p:cNvSpPr>
            <a:spLocks noGrp="1"/>
          </p:cNvSpPr>
          <p:nvPr/>
        </p:nvSpPr>
        <p:spPr>
          <a:xfrm>
            <a:off x="8564474" y="1726845"/>
            <a:ext cx="422453" cy="226411"/>
          </a:xfrm>
          <a:prstGeom prst="line">
            <a:avLst/>
          </a:prstGeom>
          <a:ln w="21590">
            <a:solidFill>
              <a:srgbClr val="1D7551"/>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453" name="Connector 206">
            <a:extLst>
              <a:ext uri="{FF2B5EF4-FFF2-40B4-BE49-F238E27FC236}">
                <a16:creationId xmlns:a16="http://schemas.microsoft.com/office/drawing/2014/main" id="{FF6F4567-0AA6-F8B0-C672-45085FB8EDC9}"/>
              </a:ext>
            </a:extLst>
          </p:cNvPr>
          <p:cNvSpPr>
            <a:spLocks noGrp="1"/>
          </p:cNvSpPr>
          <p:nvPr/>
        </p:nvSpPr>
        <p:spPr>
          <a:xfrm>
            <a:off x="8986927" y="1953256"/>
            <a:ext cx="422452" cy="165112"/>
          </a:xfrm>
          <a:prstGeom prst="line">
            <a:avLst/>
          </a:prstGeom>
          <a:ln w="21590">
            <a:solidFill>
              <a:srgbClr val="1D7551"/>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455" name="Connector 207">
            <a:extLst>
              <a:ext uri="{FF2B5EF4-FFF2-40B4-BE49-F238E27FC236}">
                <a16:creationId xmlns:a16="http://schemas.microsoft.com/office/drawing/2014/main" id="{33587220-DE4E-0606-09CE-192F44E122C0}"/>
              </a:ext>
            </a:extLst>
          </p:cNvPr>
          <p:cNvSpPr>
            <a:spLocks noGrp="1"/>
          </p:cNvSpPr>
          <p:nvPr/>
        </p:nvSpPr>
        <p:spPr>
          <a:xfrm>
            <a:off x="9409379" y="2118368"/>
            <a:ext cx="422453" cy="87005"/>
          </a:xfrm>
          <a:prstGeom prst="line">
            <a:avLst/>
          </a:prstGeom>
          <a:ln w="21590">
            <a:solidFill>
              <a:srgbClr val="1D7551"/>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457" name="Connector 208">
            <a:extLst>
              <a:ext uri="{FF2B5EF4-FFF2-40B4-BE49-F238E27FC236}">
                <a16:creationId xmlns:a16="http://schemas.microsoft.com/office/drawing/2014/main" id="{53FB2A26-BB58-7F27-271A-27B1F6C8E559}"/>
              </a:ext>
            </a:extLst>
          </p:cNvPr>
          <p:cNvSpPr>
            <a:spLocks noGrp="1"/>
          </p:cNvSpPr>
          <p:nvPr/>
        </p:nvSpPr>
        <p:spPr>
          <a:xfrm>
            <a:off x="9831832" y="2205373"/>
            <a:ext cx="422453" cy="110734"/>
          </a:xfrm>
          <a:prstGeom prst="line">
            <a:avLst/>
          </a:prstGeom>
          <a:ln w="21590">
            <a:solidFill>
              <a:srgbClr val="1D7551"/>
            </a:solidFill>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459" name="Connector 209">
            <a:extLst>
              <a:ext uri="{FF2B5EF4-FFF2-40B4-BE49-F238E27FC236}">
                <a16:creationId xmlns:a16="http://schemas.microsoft.com/office/drawing/2014/main" id="{9E679B84-A25F-23E9-1667-59FDFE308267}"/>
              </a:ext>
            </a:extLst>
          </p:cNvPr>
          <p:cNvSpPr>
            <a:spLocks noGrp="1"/>
          </p:cNvSpPr>
          <p:nvPr/>
        </p:nvSpPr>
        <p:spPr>
          <a:xfrm flipV="1">
            <a:off x="10254285" y="2285458"/>
            <a:ext cx="422453" cy="30650"/>
          </a:xfrm>
          <a:prstGeom prst="line">
            <a:avLst/>
          </a:prstGeom>
          <a:ln w="21590">
            <a:solidFill>
              <a:srgbClr val="1D7551"/>
            </a:solidFill>
            <a:prstDash val="solid"/>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461" name="Connector 210">
            <a:extLst>
              <a:ext uri="{FF2B5EF4-FFF2-40B4-BE49-F238E27FC236}">
                <a16:creationId xmlns:a16="http://schemas.microsoft.com/office/drawing/2014/main" id="{E0DBF7D5-F6AF-3163-CFBD-96610EE536AF}"/>
              </a:ext>
            </a:extLst>
          </p:cNvPr>
          <p:cNvSpPr>
            <a:spLocks noGrp="1"/>
          </p:cNvSpPr>
          <p:nvPr/>
        </p:nvSpPr>
        <p:spPr>
          <a:xfrm flipV="1">
            <a:off x="10676738" y="2251842"/>
            <a:ext cx="422453" cy="33616"/>
          </a:xfrm>
          <a:prstGeom prst="line">
            <a:avLst/>
          </a:prstGeom>
          <a:ln w="11430">
            <a:solidFill>
              <a:srgbClr val="1D7551"/>
            </a:solidFill>
            <a:prstDash val="dash"/>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463" name="Oval 462">
            <a:extLst>
              <a:ext uri="{FF2B5EF4-FFF2-40B4-BE49-F238E27FC236}">
                <a16:creationId xmlns:a16="http://schemas.microsoft.com/office/drawing/2014/main" id="{CE3CC411-0413-EE9B-B260-663BC6A11B19}"/>
              </a:ext>
            </a:extLst>
          </p:cNvPr>
          <p:cNvSpPr>
            <a:spLocks noGrp="1"/>
          </p:cNvSpPr>
          <p:nvPr/>
        </p:nvSpPr>
        <p:spPr>
          <a:xfrm>
            <a:off x="6843573" y="2120894"/>
            <a:ext cx="62179" cy="62179"/>
          </a:xfrm>
          <a:prstGeom prst="ellipse">
            <a:avLst/>
          </a:prstGeom>
          <a:solidFill>
            <a:srgbClr val="1D7551"/>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465" name="TextBox 212">
            <a:extLst>
              <a:ext uri="{FF2B5EF4-FFF2-40B4-BE49-F238E27FC236}">
                <a16:creationId xmlns:a16="http://schemas.microsoft.com/office/drawing/2014/main" id="{746AA0D3-9293-0F91-0E5F-E4850487319C}"/>
              </a:ext>
            </a:extLst>
          </p:cNvPr>
          <p:cNvSpPr>
            <a:spLocks noGrp="1"/>
          </p:cNvSpPr>
          <p:nvPr/>
        </p:nvSpPr>
        <p:spPr>
          <a:xfrm>
            <a:off x="6863755" y="2215323"/>
            <a:ext cx="230833" cy="138499"/>
          </a:xfrm>
          <a:prstGeom prst="rect">
            <a:avLst/>
          </a:prstGeom>
          <a:noFill/>
        </p:spPr>
        <p:txBody>
          <a:bodyPr wrap="square" lIns="0" tIns="0" rIns="0" bIns="0" anchor="ctr">
            <a:spAutoFit/>
          </a:bodyPr>
          <a:lstStyle/>
          <a:p>
            <a:pPr algn="ctr">
              <a:buNone/>
            </a:pPr>
            <a:r>
              <a:rPr sz="900" b="1" i="0">
                <a:solidFill>
                  <a:srgbClr val="1D7551"/>
                </a:solidFill>
                <a:latin typeface="Avenir Medium" panose="02000503020000020003"/>
                <a:ea typeface="Aptos"/>
                <a:cs typeface="Aptos"/>
              </a:rPr>
              <a:t>+176</a:t>
            </a:r>
          </a:p>
        </p:txBody>
      </p:sp>
      <p:sp>
        <p:nvSpPr>
          <p:cNvPr id="467" name="Oval 466">
            <a:extLst>
              <a:ext uri="{FF2B5EF4-FFF2-40B4-BE49-F238E27FC236}">
                <a16:creationId xmlns:a16="http://schemas.microsoft.com/office/drawing/2014/main" id="{4FBC0BC0-3927-B872-A420-0F4712E84A2A}"/>
              </a:ext>
            </a:extLst>
          </p:cNvPr>
          <p:cNvSpPr>
            <a:spLocks noGrp="1"/>
          </p:cNvSpPr>
          <p:nvPr/>
        </p:nvSpPr>
        <p:spPr>
          <a:xfrm>
            <a:off x="7266026" y="2107052"/>
            <a:ext cx="62179" cy="62179"/>
          </a:xfrm>
          <a:prstGeom prst="ellipse">
            <a:avLst/>
          </a:prstGeom>
          <a:solidFill>
            <a:srgbClr val="1D7551"/>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469" name="TextBox 214">
            <a:extLst>
              <a:ext uri="{FF2B5EF4-FFF2-40B4-BE49-F238E27FC236}">
                <a16:creationId xmlns:a16="http://schemas.microsoft.com/office/drawing/2014/main" id="{3530CA91-9CC7-0258-9BA7-1CDBC25DA415}"/>
              </a:ext>
            </a:extLst>
          </p:cNvPr>
          <p:cNvSpPr>
            <a:spLocks noGrp="1"/>
          </p:cNvSpPr>
          <p:nvPr/>
        </p:nvSpPr>
        <p:spPr>
          <a:xfrm>
            <a:off x="7181699" y="2201481"/>
            <a:ext cx="230833" cy="138499"/>
          </a:xfrm>
          <a:prstGeom prst="rect">
            <a:avLst/>
          </a:prstGeom>
          <a:noFill/>
        </p:spPr>
        <p:txBody>
          <a:bodyPr wrap="square" lIns="0" tIns="0" rIns="0" bIns="0" anchor="ctr">
            <a:spAutoFit/>
          </a:bodyPr>
          <a:lstStyle/>
          <a:p>
            <a:pPr algn="ctr">
              <a:buNone/>
            </a:pPr>
            <a:r>
              <a:rPr sz="900" b="1" i="0">
                <a:solidFill>
                  <a:srgbClr val="1D7551"/>
                </a:solidFill>
                <a:latin typeface="Avenir Medium" panose="02000503020000020003"/>
                <a:ea typeface="Aptos"/>
                <a:cs typeface="Aptos"/>
              </a:rPr>
              <a:t>+190</a:t>
            </a:r>
          </a:p>
        </p:txBody>
      </p:sp>
      <p:sp>
        <p:nvSpPr>
          <p:cNvPr id="471" name="Oval 470">
            <a:extLst>
              <a:ext uri="{FF2B5EF4-FFF2-40B4-BE49-F238E27FC236}">
                <a16:creationId xmlns:a16="http://schemas.microsoft.com/office/drawing/2014/main" id="{05635DF7-E90A-C62B-A0D6-B31C09C42732}"/>
              </a:ext>
            </a:extLst>
          </p:cNvPr>
          <p:cNvSpPr>
            <a:spLocks noGrp="1"/>
          </p:cNvSpPr>
          <p:nvPr/>
        </p:nvSpPr>
        <p:spPr>
          <a:xfrm>
            <a:off x="7688478" y="2131770"/>
            <a:ext cx="62179" cy="62179"/>
          </a:xfrm>
          <a:prstGeom prst="ellipse">
            <a:avLst/>
          </a:prstGeom>
          <a:solidFill>
            <a:srgbClr val="1D7551"/>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473" name="TextBox 216">
            <a:extLst>
              <a:ext uri="{FF2B5EF4-FFF2-40B4-BE49-F238E27FC236}">
                <a16:creationId xmlns:a16="http://schemas.microsoft.com/office/drawing/2014/main" id="{AE2C9D1A-5BFB-5F64-A618-ED3B6CDA12A2}"/>
              </a:ext>
            </a:extLst>
          </p:cNvPr>
          <p:cNvSpPr>
            <a:spLocks noGrp="1"/>
          </p:cNvSpPr>
          <p:nvPr/>
        </p:nvSpPr>
        <p:spPr>
          <a:xfrm>
            <a:off x="7525771" y="2208780"/>
            <a:ext cx="230833" cy="138499"/>
          </a:xfrm>
          <a:prstGeom prst="rect">
            <a:avLst/>
          </a:prstGeom>
          <a:noFill/>
        </p:spPr>
        <p:txBody>
          <a:bodyPr wrap="square" lIns="0" tIns="0" rIns="0" bIns="0" anchor="ctr">
            <a:spAutoFit/>
          </a:bodyPr>
          <a:lstStyle/>
          <a:p>
            <a:pPr algn="ctr">
              <a:buNone/>
            </a:pPr>
            <a:r>
              <a:rPr sz="900" b="1" i="0">
                <a:solidFill>
                  <a:srgbClr val="1D7551"/>
                </a:solidFill>
                <a:latin typeface="Avenir Medium" panose="02000503020000020003"/>
                <a:ea typeface="Aptos"/>
                <a:cs typeface="Aptos"/>
              </a:rPr>
              <a:t>+165</a:t>
            </a:r>
          </a:p>
        </p:txBody>
      </p:sp>
      <p:sp>
        <p:nvSpPr>
          <p:cNvPr id="475" name="Oval 474">
            <a:extLst>
              <a:ext uri="{FF2B5EF4-FFF2-40B4-BE49-F238E27FC236}">
                <a16:creationId xmlns:a16="http://schemas.microsoft.com/office/drawing/2014/main" id="{6C71BF16-6FE3-2D2D-5F68-6C1D865D788C}"/>
              </a:ext>
            </a:extLst>
          </p:cNvPr>
          <p:cNvSpPr>
            <a:spLocks noGrp="1"/>
          </p:cNvSpPr>
          <p:nvPr/>
        </p:nvSpPr>
        <p:spPr>
          <a:xfrm>
            <a:off x="8110931" y="3056200"/>
            <a:ext cx="62179" cy="62179"/>
          </a:xfrm>
          <a:prstGeom prst="ellipse">
            <a:avLst/>
          </a:prstGeom>
          <a:solidFill>
            <a:srgbClr val="1D7551"/>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477" name="TextBox 218">
            <a:extLst>
              <a:ext uri="{FF2B5EF4-FFF2-40B4-BE49-F238E27FC236}">
                <a16:creationId xmlns:a16="http://schemas.microsoft.com/office/drawing/2014/main" id="{0684AF15-75C4-30A0-B661-4823FFE30FEC}"/>
              </a:ext>
            </a:extLst>
          </p:cNvPr>
          <p:cNvSpPr>
            <a:spLocks noGrp="1"/>
          </p:cNvSpPr>
          <p:nvPr/>
        </p:nvSpPr>
        <p:spPr>
          <a:xfrm>
            <a:off x="8203298" y="2973848"/>
            <a:ext cx="208390" cy="138499"/>
          </a:xfrm>
          <a:prstGeom prst="rect">
            <a:avLst/>
          </a:prstGeom>
          <a:noFill/>
        </p:spPr>
        <p:txBody>
          <a:bodyPr wrap="square" lIns="0" tIns="0" rIns="0" bIns="0" anchor="ctr">
            <a:spAutoFit/>
          </a:bodyPr>
          <a:lstStyle/>
          <a:p>
            <a:pPr algn="ctr">
              <a:buNone/>
            </a:pPr>
            <a:r>
              <a:rPr sz="900" b="1" i="0">
                <a:solidFill>
                  <a:srgbClr val="1D7551"/>
                </a:solidFill>
                <a:latin typeface="Avenir Medium" panose="02000503020000020003"/>
                <a:ea typeface="Aptos"/>
                <a:cs typeface="Aptos"/>
              </a:rPr>
              <a:t>-770</a:t>
            </a:r>
          </a:p>
        </p:txBody>
      </p:sp>
      <p:sp>
        <p:nvSpPr>
          <p:cNvPr id="479" name="Oval 478">
            <a:extLst>
              <a:ext uri="{FF2B5EF4-FFF2-40B4-BE49-F238E27FC236}">
                <a16:creationId xmlns:a16="http://schemas.microsoft.com/office/drawing/2014/main" id="{02210688-4DAB-2805-D398-2362AAE4143E}"/>
              </a:ext>
            </a:extLst>
          </p:cNvPr>
          <p:cNvSpPr>
            <a:spLocks noGrp="1"/>
          </p:cNvSpPr>
          <p:nvPr/>
        </p:nvSpPr>
        <p:spPr>
          <a:xfrm>
            <a:off x="8533384" y="1695755"/>
            <a:ext cx="62179" cy="62179"/>
          </a:xfrm>
          <a:prstGeom prst="ellipse">
            <a:avLst/>
          </a:prstGeom>
          <a:solidFill>
            <a:srgbClr val="1D7551"/>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481" name="TextBox 220">
            <a:extLst>
              <a:ext uri="{FF2B5EF4-FFF2-40B4-BE49-F238E27FC236}">
                <a16:creationId xmlns:a16="http://schemas.microsoft.com/office/drawing/2014/main" id="{3E6EE179-A9BF-B88F-0B07-F442EF09905B}"/>
              </a:ext>
            </a:extLst>
          </p:cNvPr>
          <p:cNvSpPr>
            <a:spLocks noGrp="1"/>
          </p:cNvSpPr>
          <p:nvPr/>
        </p:nvSpPr>
        <p:spPr>
          <a:xfrm>
            <a:off x="8588402" y="1607295"/>
            <a:ext cx="230833" cy="138499"/>
          </a:xfrm>
          <a:prstGeom prst="rect">
            <a:avLst/>
          </a:prstGeom>
          <a:noFill/>
        </p:spPr>
        <p:txBody>
          <a:bodyPr wrap="square" lIns="0" tIns="0" rIns="0" bIns="0" anchor="ctr">
            <a:spAutoFit/>
          </a:bodyPr>
          <a:lstStyle/>
          <a:p>
            <a:pPr algn="ctr">
              <a:buNone/>
            </a:pPr>
            <a:r>
              <a:rPr sz="900" b="1" i="0">
                <a:solidFill>
                  <a:srgbClr val="1D7551"/>
                </a:solidFill>
                <a:latin typeface="Avenir Medium" panose="02000503020000020003"/>
                <a:ea typeface="Aptos"/>
                <a:cs typeface="Aptos"/>
              </a:rPr>
              <a:t>+606</a:t>
            </a:r>
          </a:p>
        </p:txBody>
      </p:sp>
      <p:sp>
        <p:nvSpPr>
          <p:cNvPr id="483" name="Oval 482">
            <a:extLst>
              <a:ext uri="{FF2B5EF4-FFF2-40B4-BE49-F238E27FC236}">
                <a16:creationId xmlns:a16="http://schemas.microsoft.com/office/drawing/2014/main" id="{633DBB92-030D-7609-46AD-450CC52AFE9E}"/>
              </a:ext>
            </a:extLst>
          </p:cNvPr>
          <p:cNvSpPr>
            <a:spLocks noGrp="1"/>
          </p:cNvSpPr>
          <p:nvPr/>
        </p:nvSpPr>
        <p:spPr>
          <a:xfrm>
            <a:off x="8955837" y="1922166"/>
            <a:ext cx="62179" cy="62179"/>
          </a:xfrm>
          <a:prstGeom prst="ellipse">
            <a:avLst/>
          </a:prstGeom>
          <a:solidFill>
            <a:srgbClr val="1D7551"/>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485" name="TextBox 222">
            <a:extLst>
              <a:ext uri="{FF2B5EF4-FFF2-40B4-BE49-F238E27FC236}">
                <a16:creationId xmlns:a16="http://schemas.microsoft.com/office/drawing/2014/main" id="{5FD4204A-E02B-52CB-C979-97674C8EBD02}"/>
              </a:ext>
            </a:extLst>
          </p:cNvPr>
          <p:cNvSpPr>
            <a:spLocks noGrp="1"/>
          </p:cNvSpPr>
          <p:nvPr/>
        </p:nvSpPr>
        <p:spPr>
          <a:xfrm>
            <a:off x="8871511" y="2016595"/>
            <a:ext cx="230833" cy="138499"/>
          </a:xfrm>
          <a:prstGeom prst="rect">
            <a:avLst/>
          </a:prstGeom>
          <a:noFill/>
        </p:spPr>
        <p:txBody>
          <a:bodyPr wrap="square" lIns="0" tIns="0" rIns="0" bIns="0" anchor="ctr">
            <a:spAutoFit/>
          </a:bodyPr>
          <a:lstStyle/>
          <a:p>
            <a:pPr algn="ctr">
              <a:buNone/>
            </a:pPr>
            <a:r>
              <a:rPr sz="900" b="1" i="0">
                <a:solidFill>
                  <a:srgbClr val="1D7551"/>
                </a:solidFill>
                <a:latin typeface="Avenir Medium" panose="02000503020000020003"/>
                <a:ea typeface="Aptos"/>
                <a:cs typeface="Aptos"/>
              </a:rPr>
              <a:t>+377</a:t>
            </a:r>
          </a:p>
        </p:txBody>
      </p:sp>
      <p:sp>
        <p:nvSpPr>
          <p:cNvPr id="487" name="Oval 486">
            <a:extLst>
              <a:ext uri="{FF2B5EF4-FFF2-40B4-BE49-F238E27FC236}">
                <a16:creationId xmlns:a16="http://schemas.microsoft.com/office/drawing/2014/main" id="{664E6E2F-509A-8140-84B0-DE9E0948A7CB}"/>
              </a:ext>
            </a:extLst>
          </p:cNvPr>
          <p:cNvSpPr>
            <a:spLocks noGrp="1"/>
          </p:cNvSpPr>
          <p:nvPr/>
        </p:nvSpPr>
        <p:spPr>
          <a:xfrm>
            <a:off x="9378290" y="2087279"/>
            <a:ext cx="62179" cy="62179"/>
          </a:xfrm>
          <a:prstGeom prst="ellipse">
            <a:avLst/>
          </a:prstGeom>
          <a:solidFill>
            <a:srgbClr val="1D7551"/>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489" name="TextBox 224">
            <a:extLst>
              <a:ext uri="{FF2B5EF4-FFF2-40B4-BE49-F238E27FC236}">
                <a16:creationId xmlns:a16="http://schemas.microsoft.com/office/drawing/2014/main" id="{901FCB0E-2094-FE1D-3DE2-86750852503B}"/>
              </a:ext>
            </a:extLst>
          </p:cNvPr>
          <p:cNvSpPr>
            <a:spLocks noGrp="1"/>
          </p:cNvSpPr>
          <p:nvPr/>
        </p:nvSpPr>
        <p:spPr>
          <a:xfrm>
            <a:off x="9293963" y="2181707"/>
            <a:ext cx="230833" cy="138499"/>
          </a:xfrm>
          <a:prstGeom prst="rect">
            <a:avLst/>
          </a:prstGeom>
          <a:noFill/>
        </p:spPr>
        <p:txBody>
          <a:bodyPr wrap="square" lIns="0" tIns="0" rIns="0" bIns="0" anchor="ctr">
            <a:spAutoFit/>
          </a:bodyPr>
          <a:lstStyle/>
          <a:p>
            <a:pPr algn="ctr">
              <a:buNone/>
            </a:pPr>
            <a:r>
              <a:rPr sz="900" b="1" i="0">
                <a:solidFill>
                  <a:srgbClr val="1D7551"/>
                </a:solidFill>
                <a:latin typeface="Avenir Medium" panose="02000503020000020003"/>
                <a:ea typeface="Aptos"/>
                <a:cs typeface="Aptos"/>
              </a:rPr>
              <a:t>+210</a:t>
            </a:r>
          </a:p>
        </p:txBody>
      </p:sp>
      <p:sp>
        <p:nvSpPr>
          <p:cNvPr id="491" name="Oval 490">
            <a:extLst>
              <a:ext uri="{FF2B5EF4-FFF2-40B4-BE49-F238E27FC236}">
                <a16:creationId xmlns:a16="http://schemas.microsoft.com/office/drawing/2014/main" id="{75AF0CE4-FBC1-80A8-050A-D8B24DE6BA64}"/>
              </a:ext>
            </a:extLst>
          </p:cNvPr>
          <p:cNvSpPr>
            <a:spLocks noGrp="1"/>
          </p:cNvSpPr>
          <p:nvPr/>
        </p:nvSpPr>
        <p:spPr>
          <a:xfrm>
            <a:off x="9800743" y="2174284"/>
            <a:ext cx="62179" cy="62179"/>
          </a:xfrm>
          <a:prstGeom prst="ellipse">
            <a:avLst/>
          </a:prstGeom>
          <a:solidFill>
            <a:srgbClr val="1D7551"/>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493" name="TextBox 226">
            <a:extLst>
              <a:ext uri="{FF2B5EF4-FFF2-40B4-BE49-F238E27FC236}">
                <a16:creationId xmlns:a16="http://schemas.microsoft.com/office/drawing/2014/main" id="{1BDE8399-CE3B-4336-6E3A-761C7FB3FA16}"/>
              </a:ext>
            </a:extLst>
          </p:cNvPr>
          <p:cNvSpPr>
            <a:spLocks noGrp="1"/>
          </p:cNvSpPr>
          <p:nvPr/>
        </p:nvSpPr>
        <p:spPr>
          <a:xfrm>
            <a:off x="9716416" y="2268712"/>
            <a:ext cx="230833" cy="138499"/>
          </a:xfrm>
          <a:prstGeom prst="rect">
            <a:avLst/>
          </a:prstGeom>
          <a:noFill/>
        </p:spPr>
        <p:txBody>
          <a:bodyPr wrap="square" lIns="0" tIns="0" rIns="0" bIns="0" anchor="ctr">
            <a:spAutoFit/>
          </a:bodyPr>
          <a:lstStyle/>
          <a:p>
            <a:pPr algn="ctr">
              <a:buNone/>
            </a:pPr>
            <a:r>
              <a:rPr sz="900" b="1" i="0">
                <a:solidFill>
                  <a:srgbClr val="1D7551"/>
                </a:solidFill>
                <a:latin typeface="Avenir Medium" panose="02000503020000020003"/>
                <a:ea typeface="Aptos"/>
                <a:cs typeface="Aptos"/>
              </a:rPr>
              <a:t>+122</a:t>
            </a:r>
          </a:p>
        </p:txBody>
      </p:sp>
      <p:sp>
        <p:nvSpPr>
          <p:cNvPr id="495" name="Oval 494">
            <a:extLst>
              <a:ext uri="{FF2B5EF4-FFF2-40B4-BE49-F238E27FC236}">
                <a16:creationId xmlns:a16="http://schemas.microsoft.com/office/drawing/2014/main" id="{60B5DA46-EFD9-DC46-41DC-83FB76BE8E45}"/>
              </a:ext>
            </a:extLst>
          </p:cNvPr>
          <p:cNvSpPr>
            <a:spLocks noGrp="1"/>
          </p:cNvSpPr>
          <p:nvPr/>
        </p:nvSpPr>
        <p:spPr>
          <a:xfrm>
            <a:off x="10223195" y="2285018"/>
            <a:ext cx="62179" cy="62179"/>
          </a:xfrm>
          <a:prstGeom prst="ellipse">
            <a:avLst/>
          </a:prstGeom>
          <a:solidFill>
            <a:srgbClr val="1D7551"/>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497" name="TextBox 228">
            <a:extLst>
              <a:ext uri="{FF2B5EF4-FFF2-40B4-BE49-F238E27FC236}">
                <a16:creationId xmlns:a16="http://schemas.microsoft.com/office/drawing/2014/main" id="{A8967BDA-BCB1-8240-2E99-F690D4773A93}"/>
              </a:ext>
            </a:extLst>
          </p:cNvPr>
          <p:cNvSpPr>
            <a:spLocks noGrp="1"/>
          </p:cNvSpPr>
          <p:nvPr/>
        </p:nvSpPr>
        <p:spPr>
          <a:xfrm>
            <a:off x="10101048" y="2344294"/>
            <a:ext cx="346252" cy="138499"/>
          </a:xfrm>
          <a:prstGeom prst="rect">
            <a:avLst/>
          </a:prstGeom>
          <a:noFill/>
        </p:spPr>
        <p:txBody>
          <a:bodyPr wrap="square" lIns="0" tIns="0" rIns="0" bIns="0" anchor="ctr">
            <a:spAutoFit/>
          </a:bodyPr>
          <a:lstStyle/>
          <a:p>
            <a:pPr algn="ctr">
              <a:buNone/>
            </a:pPr>
            <a:r>
              <a:rPr sz="900" b="1" i="0">
                <a:solidFill>
                  <a:srgbClr val="1D7551"/>
                </a:solidFill>
                <a:latin typeface="Avenir Medium" panose="02000503020000020003"/>
                <a:ea typeface="Aptos"/>
                <a:cs typeface="Aptos"/>
              </a:rPr>
              <a:t>+</a:t>
            </a:r>
            <a:r>
              <a:rPr lang="en-GB" sz="900" b="1">
                <a:solidFill>
                  <a:srgbClr val="1D7551"/>
                </a:solidFill>
                <a:latin typeface="Avenir Medium" panose="02000503020000020003"/>
                <a:ea typeface="Aptos"/>
                <a:cs typeface="Aptos"/>
              </a:rPr>
              <a:t>20</a:t>
            </a:r>
            <a:endParaRPr sz="900" b="1" i="0">
              <a:solidFill>
                <a:srgbClr val="1D7551"/>
              </a:solidFill>
              <a:latin typeface="Avenir Medium" panose="02000503020000020003"/>
              <a:ea typeface="Aptos"/>
              <a:cs typeface="Aptos"/>
            </a:endParaRPr>
          </a:p>
        </p:txBody>
      </p:sp>
      <p:sp>
        <p:nvSpPr>
          <p:cNvPr id="499" name="Oval 498">
            <a:extLst>
              <a:ext uri="{FF2B5EF4-FFF2-40B4-BE49-F238E27FC236}">
                <a16:creationId xmlns:a16="http://schemas.microsoft.com/office/drawing/2014/main" id="{157C8291-71AB-E5B2-04E9-F35CB0C3C6BC}"/>
              </a:ext>
            </a:extLst>
          </p:cNvPr>
          <p:cNvSpPr>
            <a:spLocks noGrp="1"/>
          </p:cNvSpPr>
          <p:nvPr/>
        </p:nvSpPr>
        <p:spPr>
          <a:xfrm>
            <a:off x="10645648" y="2254368"/>
            <a:ext cx="62179" cy="62179"/>
          </a:xfrm>
          <a:prstGeom prst="ellipse">
            <a:avLst/>
          </a:prstGeom>
          <a:solidFill>
            <a:srgbClr val="1D7551"/>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501" name="TextBox 230">
            <a:extLst>
              <a:ext uri="{FF2B5EF4-FFF2-40B4-BE49-F238E27FC236}">
                <a16:creationId xmlns:a16="http://schemas.microsoft.com/office/drawing/2014/main" id="{005E1459-FF9C-AAEC-BDF4-A21B79FD8580}"/>
              </a:ext>
            </a:extLst>
          </p:cNvPr>
          <p:cNvSpPr>
            <a:spLocks noGrp="1"/>
          </p:cNvSpPr>
          <p:nvPr/>
        </p:nvSpPr>
        <p:spPr>
          <a:xfrm>
            <a:off x="10590176" y="2330509"/>
            <a:ext cx="173124" cy="138499"/>
          </a:xfrm>
          <a:prstGeom prst="rect">
            <a:avLst/>
          </a:prstGeom>
          <a:noFill/>
        </p:spPr>
        <p:txBody>
          <a:bodyPr wrap="square" lIns="0" tIns="0" rIns="0" bIns="0" anchor="ctr">
            <a:spAutoFit/>
          </a:bodyPr>
          <a:lstStyle/>
          <a:p>
            <a:pPr algn="ctr">
              <a:buNone/>
            </a:pPr>
            <a:r>
              <a:rPr sz="900" b="1" i="0">
                <a:solidFill>
                  <a:srgbClr val="1D7551"/>
                </a:solidFill>
                <a:latin typeface="Avenir Medium" panose="02000503020000020003"/>
                <a:ea typeface="Aptos"/>
                <a:cs typeface="Aptos"/>
              </a:rPr>
              <a:t>+41</a:t>
            </a:r>
          </a:p>
        </p:txBody>
      </p:sp>
      <p:sp>
        <p:nvSpPr>
          <p:cNvPr id="503" name="Oval 502">
            <a:extLst>
              <a:ext uri="{FF2B5EF4-FFF2-40B4-BE49-F238E27FC236}">
                <a16:creationId xmlns:a16="http://schemas.microsoft.com/office/drawing/2014/main" id="{8453F9A6-8E8C-A2AE-8E2F-907540E28A0A}"/>
              </a:ext>
            </a:extLst>
          </p:cNvPr>
          <p:cNvSpPr>
            <a:spLocks noGrp="1"/>
          </p:cNvSpPr>
          <p:nvPr/>
        </p:nvSpPr>
        <p:spPr>
          <a:xfrm>
            <a:off x="11068101" y="2220752"/>
            <a:ext cx="62179" cy="62179"/>
          </a:xfrm>
          <a:prstGeom prst="ellipse">
            <a:avLst/>
          </a:prstGeom>
          <a:solidFill>
            <a:srgbClr val="1D7551"/>
          </a:solidFill>
          <a:ln w="7620">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900">
              <a:latin typeface="Avenir Medium" panose="02000503020000020003"/>
            </a:endParaRPr>
          </a:p>
        </p:txBody>
      </p:sp>
      <p:sp>
        <p:nvSpPr>
          <p:cNvPr id="505" name="TextBox 232">
            <a:extLst>
              <a:ext uri="{FF2B5EF4-FFF2-40B4-BE49-F238E27FC236}">
                <a16:creationId xmlns:a16="http://schemas.microsoft.com/office/drawing/2014/main" id="{F9B586C0-67FE-479E-614D-0E32F1A4B6DF}"/>
              </a:ext>
            </a:extLst>
          </p:cNvPr>
          <p:cNvSpPr>
            <a:spLocks noGrp="1"/>
          </p:cNvSpPr>
          <p:nvPr/>
        </p:nvSpPr>
        <p:spPr>
          <a:xfrm>
            <a:off x="10942957" y="2333469"/>
            <a:ext cx="173124" cy="138499"/>
          </a:xfrm>
          <a:prstGeom prst="rect">
            <a:avLst/>
          </a:prstGeom>
          <a:noFill/>
        </p:spPr>
        <p:txBody>
          <a:bodyPr wrap="square" lIns="0" tIns="0" rIns="0" bIns="0" anchor="ctr">
            <a:spAutoFit/>
          </a:bodyPr>
          <a:lstStyle/>
          <a:p>
            <a:pPr algn="ctr">
              <a:buNone/>
            </a:pPr>
            <a:r>
              <a:rPr sz="900" b="1" i="0">
                <a:solidFill>
                  <a:srgbClr val="1D7551"/>
                </a:solidFill>
                <a:latin typeface="Avenir Medium" panose="02000503020000020003"/>
                <a:ea typeface="Aptos"/>
                <a:cs typeface="Aptos"/>
              </a:rPr>
              <a:t>+75</a:t>
            </a:r>
          </a:p>
        </p:txBody>
      </p:sp>
      <p:sp>
        <p:nvSpPr>
          <p:cNvPr id="513" name="Shape 10">
            <a:extLst>
              <a:ext uri="{FF2B5EF4-FFF2-40B4-BE49-F238E27FC236}">
                <a16:creationId xmlns:a16="http://schemas.microsoft.com/office/drawing/2014/main" id="{2A4FF6F2-9645-2082-C4D6-D5A71494C0AF}"/>
              </a:ext>
            </a:extLst>
          </p:cNvPr>
          <p:cNvSpPr>
            <a:spLocks noGrp="1"/>
          </p:cNvSpPr>
          <p:nvPr/>
        </p:nvSpPr>
        <p:spPr>
          <a:xfrm>
            <a:off x="10502689" y="880896"/>
            <a:ext cx="932688" cy="219456"/>
          </a:xfrm>
          <a:prstGeom prst="roundRect">
            <a:avLst>
              <a:gd name="adj" fmla="val 25000"/>
            </a:avLst>
          </a:prstGeom>
          <a:solidFill>
            <a:srgbClr val="F3EAD7"/>
          </a:solidFill>
          <a:ln w="6350">
            <a:solidFill>
              <a:srgbClr val="E5D6B9"/>
            </a:solidFill>
            <a:prstDash val="solid"/>
          </a:ln>
        </p:spPr>
        <p:txBody>
          <a:bodyPr/>
          <a:lstStyle/>
          <a:p>
            <a:endParaRPr sz="2400">
              <a:latin typeface="Avenir Medium" panose="02000503020000020003"/>
            </a:endParaRPr>
          </a:p>
        </p:txBody>
      </p:sp>
      <p:sp>
        <p:nvSpPr>
          <p:cNvPr id="515" name="Text 11">
            <a:extLst>
              <a:ext uri="{FF2B5EF4-FFF2-40B4-BE49-F238E27FC236}">
                <a16:creationId xmlns:a16="http://schemas.microsoft.com/office/drawing/2014/main" id="{553E5268-5DD1-3AFC-BBBF-355D0675A6A2}"/>
              </a:ext>
            </a:extLst>
          </p:cNvPr>
          <p:cNvSpPr>
            <a:spLocks noGrp="1"/>
          </p:cNvSpPr>
          <p:nvPr/>
        </p:nvSpPr>
        <p:spPr>
          <a:xfrm>
            <a:off x="10561219" y="950319"/>
            <a:ext cx="786384" cy="91440"/>
          </a:xfrm>
          <a:prstGeom prst="rect">
            <a:avLst/>
          </a:prstGeom>
          <a:noFill/>
        </p:spPr>
        <p:txBody>
          <a:bodyPr wrap="square" lIns="0" tIns="0" rIns="0" bIns="0" anchor="ctr"/>
          <a:lstStyle/>
          <a:p>
            <a:pPr marL="0" indent="0" algn="ctr">
              <a:buNone/>
            </a:pPr>
            <a:r>
              <a:rPr lang="en-GB" sz="700" spc="80">
                <a:solidFill>
                  <a:srgbClr val="8C6C32"/>
                </a:solidFill>
                <a:latin typeface="Acumin Pro" panose="020B0504020202020204" charset="0"/>
                <a:ea typeface="Aptos"/>
                <a:cs typeface="Aptos"/>
              </a:rPr>
              <a:t>FORECAST</a:t>
            </a:r>
            <a:endParaRPr lang="en-GB" sz="700">
              <a:latin typeface="Acumin Pro" panose="020B0504020202020204" charset="0"/>
            </a:endParaRPr>
          </a:p>
        </p:txBody>
      </p:sp>
      <p:sp>
        <p:nvSpPr>
          <p:cNvPr id="547" name="Shape 4">
            <a:extLst>
              <a:ext uri="{FF2B5EF4-FFF2-40B4-BE49-F238E27FC236}">
                <a16:creationId xmlns:a16="http://schemas.microsoft.com/office/drawing/2014/main" id="{D9D595C0-3CAF-50D2-F15E-DB6E4F1B0B51}"/>
              </a:ext>
            </a:extLst>
          </p:cNvPr>
          <p:cNvSpPr>
            <a:spLocks noGrp="1"/>
          </p:cNvSpPr>
          <p:nvPr/>
        </p:nvSpPr>
        <p:spPr>
          <a:xfrm>
            <a:off x="6167769" y="4056104"/>
            <a:ext cx="5719431" cy="2007851"/>
          </a:xfrm>
          <a:prstGeom prst="roundRect">
            <a:avLst>
              <a:gd name="adj" fmla="val 1449"/>
            </a:avLst>
          </a:prstGeom>
          <a:solidFill>
            <a:schemeClr val="bg2"/>
          </a:solidFill>
          <a:ln w="9525">
            <a:solidFill>
              <a:schemeClr val="accent6"/>
            </a:solidFill>
            <a:prstDash val="solid"/>
          </a:ln>
          <a:effectLst>
            <a:outerShdw blurRad="15240" dist="50800" dir="2700000" algn="bl" rotWithShape="0">
              <a:srgbClr val="AAB7BF">
                <a:alpha val="10000"/>
              </a:srgbClr>
            </a:outerShdw>
          </a:effectLst>
        </p:spPr>
        <p:txBody>
          <a:bodyPr/>
          <a:lstStyle/>
          <a:p>
            <a:pPr marL="342900" indent="-342900">
              <a:buFont typeface="Arial" panose="020B0604020202020204" pitchFamily="34" charset="0"/>
              <a:buChar char="•"/>
            </a:pPr>
            <a:endParaRPr sz="2400">
              <a:latin typeface="Avenir Medium" panose="02000503020000020003"/>
            </a:endParaRPr>
          </a:p>
        </p:txBody>
      </p:sp>
      <p:sp>
        <p:nvSpPr>
          <p:cNvPr id="540" name="TextBox 539">
            <a:extLst>
              <a:ext uri="{FF2B5EF4-FFF2-40B4-BE49-F238E27FC236}">
                <a16:creationId xmlns:a16="http://schemas.microsoft.com/office/drawing/2014/main" id="{78B4B3CB-B4C2-570C-38A9-CF3CCBE45460}"/>
              </a:ext>
            </a:extLst>
          </p:cNvPr>
          <p:cNvSpPr txBox="1"/>
          <p:nvPr/>
        </p:nvSpPr>
        <p:spPr>
          <a:xfrm>
            <a:off x="6279676" y="4116774"/>
            <a:ext cx="5684470" cy="297004"/>
          </a:xfrm>
          <a:prstGeom prst="rect">
            <a:avLst/>
          </a:prstGeom>
          <a:noFill/>
        </p:spPr>
        <p:txBody>
          <a:bodyPr wrap="square">
            <a:spAutoFit/>
          </a:bodyPr>
          <a:lstStyle/>
          <a:p>
            <a:pPr>
              <a:lnSpc>
                <a:spcPct val="95000"/>
              </a:lnSpc>
              <a:buClr>
                <a:schemeClr val="accent6"/>
              </a:buClr>
            </a:pPr>
            <a:r>
              <a:rPr lang="en-GB" sz="1400" b="1">
                <a:solidFill>
                  <a:srgbClr val="19283A"/>
                </a:solidFill>
                <a:latin typeface="Avenir Medium" panose="02000503020000020003"/>
              </a:rPr>
              <a:t>Labour demand low but in balance with recent labour force contraction</a:t>
            </a:r>
            <a:endParaRPr lang="en-GB" sz="1400" baseline="30000">
              <a:solidFill>
                <a:srgbClr val="19283A"/>
              </a:solidFill>
              <a:latin typeface="Avenir Medium" panose="02000503020000020003"/>
            </a:endParaRPr>
          </a:p>
        </p:txBody>
      </p:sp>
      <p:sp>
        <p:nvSpPr>
          <p:cNvPr id="542" name="TextBox 541">
            <a:extLst>
              <a:ext uri="{FF2B5EF4-FFF2-40B4-BE49-F238E27FC236}">
                <a16:creationId xmlns:a16="http://schemas.microsoft.com/office/drawing/2014/main" id="{61A24119-0F3D-FE13-99CF-0F06AF3C1EF5}"/>
              </a:ext>
            </a:extLst>
          </p:cNvPr>
          <p:cNvSpPr txBox="1"/>
          <p:nvPr/>
        </p:nvSpPr>
        <p:spPr>
          <a:xfrm>
            <a:off x="644400" y="4169633"/>
            <a:ext cx="5391110" cy="307777"/>
          </a:xfrm>
          <a:prstGeom prst="rect">
            <a:avLst/>
          </a:prstGeom>
          <a:noFill/>
        </p:spPr>
        <p:txBody>
          <a:bodyPr wrap="square">
            <a:spAutoFit/>
          </a:bodyPr>
          <a:lstStyle/>
          <a:p>
            <a:pPr>
              <a:buClr>
                <a:schemeClr val="accent6"/>
              </a:buClr>
            </a:pPr>
            <a:r>
              <a:rPr lang="en-GB" sz="1400" b="1">
                <a:solidFill>
                  <a:srgbClr val="19283A"/>
                </a:solidFill>
                <a:latin typeface="Avenir Medium" panose="02000503020000020003"/>
              </a:rPr>
              <a:t>GDP growth bolstered by investment spending</a:t>
            </a:r>
          </a:p>
        </p:txBody>
      </p:sp>
      <p:sp>
        <p:nvSpPr>
          <p:cNvPr id="4" name="TextBox 3">
            <a:extLst>
              <a:ext uri="{FF2B5EF4-FFF2-40B4-BE49-F238E27FC236}">
                <a16:creationId xmlns:a16="http://schemas.microsoft.com/office/drawing/2014/main" id="{F9F9D4BB-CF42-384E-CC10-7D401517DD27}"/>
              </a:ext>
            </a:extLst>
          </p:cNvPr>
          <p:cNvSpPr txBox="1"/>
          <p:nvPr/>
        </p:nvSpPr>
        <p:spPr>
          <a:xfrm>
            <a:off x="673828" y="4445902"/>
            <a:ext cx="5288860" cy="1615827"/>
          </a:xfrm>
          <a:prstGeom prst="rect">
            <a:avLst/>
          </a:prstGeom>
          <a:noFill/>
        </p:spPr>
        <p:txBody>
          <a:bodyPr wrap="square">
            <a:spAutoFit/>
          </a:bodyPr>
          <a:lstStyle/>
          <a:p>
            <a:pPr marL="180000" indent="-180000">
              <a:buClr>
                <a:schemeClr val="accent6"/>
              </a:buClr>
              <a:buFont typeface="Arial" panose="020B0604020202020204" pitchFamily="34" charset="0"/>
              <a:buChar char="•"/>
            </a:pPr>
            <a:r>
              <a:rPr lang="en-GB" sz="1100" dirty="0">
                <a:solidFill>
                  <a:schemeClr val="accent1"/>
                </a:solidFill>
                <a:latin typeface="Avenir Medium" panose="02000503020000020003"/>
              </a:rPr>
              <a:t>Manufacturing up eight months in a row (ISM Index). </a:t>
            </a:r>
          </a:p>
          <a:p>
            <a:pPr marL="180000" indent="-180000">
              <a:buClr>
                <a:schemeClr val="accent6"/>
              </a:buClr>
              <a:buFont typeface="Arial" panose="020B0604020202020204" pitchFamily="34" charset="0"/>
              <a:buChar char="•"/>
            </a:pPr>
            <a:endParaRPr lang="en-GB" sz="1100" dirty="0">
              <a:solidFill>
                <a:schemeClr val="accent1"/>
              </a:solidFill>
              <a:latin typeface="Avenir Medium" panose="02000503020000020003"/>
            </a:endParaRPr>
          </a:p>
          <a:p>
            <a:pPr marL="180000" indent="-180000">
              <a:buClr>
                <a:schemeClr val="accent6"/>
              </a:buClr>
              <a:buFont typeface="Arial" panose="020B0604020202020204" pitchFamily="34" charset="0"/>
              <a:buChar char="•"/>
            </a:pPr>
            <a:r>
              <a:rPr lang="en-GB" sz="1100" dirty="0">
                <a:solidFill>
                  <a:schemeClr val="accent1"/>
                </a:solidFill>
                <a:latin typeface="Avenir Medium" panose="02000503020000020003"/>
              </a:rPr>
              <a:t>Business investment strong with 100% expensing. Up 5.4% in 1H2026. 2026E +7%.</a:t>
            </a:r>
          </a:p>
          <a:p>
            <a:pPr marL="180000" indent="-180000">
              <a:buClr>
                <a:schemeClr val="accent6"/>
              </a:buClr>
              <a:buFont typeface="Arial" panose="020B0604020202020204" pitchFamily="34" charset="0"/>
              <a:buChar char="•"/>
            </a:pPr>
            <a:endParaRPr lang="en-GB" sz="1100" dirty="0">
              <a:solidFill>
                <a:schemeClr val="accent1"/>
              </a:solidFill>
              <a:latin typeface="Avenir Medium" panose="02000503020000020003"/>
            </a:endParaRPr>
          </a:p>
          <a:p>
            <a:pPr marL="180000" indent="-180000">
              <a:buClr>
                <a:schemeClr val="accent6"/>
              </a:buClr>
              <a:buFont typeface="Arial" panose="020B0604020202020204" pitchFamily="34" charset="0"/>
              <a:buChar char="•"/>
            </a:pPr>
            <a:r>
              <a:rPr lang="en-GB" sz="1100" dirty="0">
                <a:solidFill>
                  <a:schemeClr val="accent1"/>
                </a:solidFill>
                <a:latin typeface="Avenir Medium" panose="02000503020000020003"/>
              </a:rPr>
              <a:t>Consumer spending (67% of GDP) slowed to +1.8% in 1H2026 and is expected to slow to 1.0-1.5% in 2H2026 on weak wage growth, higher gas prices and a waning tax refund boost. Post-2000 consumer spending average (ex. Covid) 2.5% pa. </a:t>
            </a:r>
          </a:p>
          <a:p>
            <a:pPr marL="180000" indent="-180000">
              <a:buClr>
                <a:schemeClr val="accent6"/>
              </a:buClr>
              <a:buFont typeface="Arial" panose="020B0604020202020204" pitchFamily="34" charset="0"/>
              <a:buChar char="•"/>
            </a:pPr>
            <a:endParaRPr lang="en-GB" sz="1100" dirty="0">
              <a:solidFill>
                <a:schemeClr val="accent1"/>
              </a:solidFill>
              <a:latin typeface="Avenir Medium" panose="02000503020000020003"/>
            </a:endParaRPr>
          </a:p>
          <a:p>
            <a:pPr marL="180000" indent="-180000">
              <a:buClr>
                <a:schemeClr val="accent6"/>
              </a:buClr>
              <a:buFont typeface="Arial" panose="020B0604020202020204" pitchFamily="34" charset="0"/>
              <a:buChar char="•"/>
            </a:pPr>
            <a:r>
              <a:rPr lang="en-GB" sz="1100" dirty="0">
                <a:solidFill>
                  <a:schemeClr val="accent1"/>
                </a:solidFill>
                <a:latin typeface="Avenir Medium" panose="02000503020000020003"/>
              </a:rPr>
              <a:t>Productivity has improved vs. early 2010s, but not yet in early 2000s-style boom.</a:t>
            </a:r>
            <a:r>
              <a:rPr lang="en-GB" sz="1100" baseline="30000" dirty="0">
                <a:solidFill>
                  <a:schemeClr val="accent1"/>
                </a:solidFill>
                <a:latin typeface="Avenir Medium" panose="02000503020000020003"/>
              </a:rPr>
              <a:t>(1)</a:t>
            </a:r>
          </a:p>
        </p:txBody>
      </p:sp>
      <p:sp>
        <p:nvSpPr>
          <p:cNvPr id="7" name="TextBox 6">
            <a:extLst>
              <a:ext uri="{FF2B5EF4-FFF2-40B4-BE49-F238E27FC236}">
                <a16:creationId xmlns:a16="http://schemas.microsoft.com/office/drawing/2014/main" id="{1AFC5016-3FA9-0DB2-F82A-C244F90B1BB2}"/>
              </a:ext>
            </a:extLst>
          </p:cNvPr>
          <p:cNvSpPr txBox="1"/>
          <p:nvPr/>
        </p:nvSpPr>
        <p:spPr>
          <a:xfrm>
            <a:off x="6277955" y="4395508"/>
            <a:ext cx="5489534" cy="1646861"/>
          </a:xfrm>
          <a:prstGeom prst="rect">
            <a:avLst/>
          </a:prstGeom>
          <a:noFill/>
        </p:spPr>
        <p:txBody>
          <a:bodyPr wrap="square">
            <a:spAutoFit/>
          </a:bodyPr>
          <a:lstStyle/>
          <a:p>
            <a:pPr marL="228600" indent="-228600">
              <a:lnSpc>
                <a:spcPct val="95000"/>
              </a:lnSpc>
              <a:buClr>
                <a:srgbClr val="C9B893"/>
              </a:buClr>
              <a:buFont typeface="Arial" panose="020B0604020202020204" pitchFamily="34" charset="0"/>
              <a:buChar char="•"/>
            </a:pPr>
            <a:r>
              <a:rPr lang="en-GB" sz="1100" dirty="0">
                <a:solidFill>
                  <a:schemeClr val="accent1"/>
                </a:solidFill>
                <a:latin typeface="Avenir Medium" panose="02000503020000020003"/>
              </a:rPr>
              <a:t>2026 non-farm payrolls 41k/mo. historically soft, but not necessarily weak because of recent low labour-force growth.</a:t>
            </a:r>
            <a:r>
              <a:rPr lang="en-GB" sz="1100" baseline="30000" dirty="0">
                <a:solidFill>
                  <a:schemeClr val="accent1"/>
                </a:solidFill>
                <a:latin typeface="Avenir Medium" panose="02000503020000020003"/>
              </a:rPr>
              <a:t>(2) </a:t>
            </a:r>
            <a:r>
              <a:rPr lang="en-GB" sz="1100" dirty="0">
                <a:solidFill>
                  <a:schemeClr val="accent1"/>
                </a:solidFill>
                <a:latin typeface="Avenir Medium" panose="02000503020000020003"/>
              </a:rPr>
              <a:t>August +133k in payrolls vs. 55k expected. Sept. +29k.</a:t>
            </a:r>
          </a:p>
          <a:p>
            <a:pPr marL="228600" indent="-228600">
              <a:lnSpc>
                <a:spcPct val="95000"/>
              </a:lnSpc>
              <a:buClr>
                <a:srgbClr val="C9B893"/>
              </a:buClr>
              <a:buFont typeface="Arial" panose="020B0604020202020204" pitchFamily="34" charset="0"/>
              <a:buChar char="•"/>
            </a:pPr>
            <a:endParaRPr lang="en-GB" sz="1100" baseline="30000" dirty="0">
              <a:solidFill>
                <a:schemeClr val="accent1"/>
              </a:solidFill>
              <a:latin typeface="Avenir Medium" panose="02000503020000020003"/>
            </a:endParaRPr>
          </a:p>
          <a:p>
            <a:pPr marL="228600" indent="-228600">
              <a:lnSpc>
                <a:spcPct val="95000"/>
              </a:lnSpc>
              <a:buClr>
                <a:srgbClr val="C9B893"/>
              </a:buClr>
              <a:buFont typeface="Arial" panose="020B0604020202020204" pitchFamily="34" charset="0"/>
              <a:buChar char="•"/>
            </a:pPr>
            <a:r>
              <a:rPr lang="en-GB" sz="1100" dirty="0">
                <a:solidFill>
                  <a:schemeClr val="accent1"/>
                </a:solidFill>
                <a:latin typeface="Avenir Medium" panose="02000503020000020003"/>
              </a:rPr>
              <a:t>Labour force strong in 2023-25 but contracted in 1Q and 2Q 2026 on less immigration, aging population and lower participation. </a:t>
            </a:r>
          </a:p>
          <a:p>
            <a:pPr marL="228600" indent="-228600">
              <a:lnSpc>
                <a:spcPct val="95000"/>
              </a:lnSpc>
              <a:buClr>
                <a:srgbClr val="C9B893"/>
              </a:buClr>
              <a:buFont typeface="Arial" panose="020B0604020202020204" pitchFamily="34" charset="0"/>
              <a:buChar char="•"/>
            </a:pPr>
            <a:endParaRPr lang="en-GB" sz="1100" dirty="0">
              <a:solidFill>
                <a:schemeClr val="accent1"/>
              </a:solidFill>
              <a:latin typeface="Avenir Medium" panose="02000503020000020003"/>
            </a:endParaRPr>
          </a:p>
          <a:p>
            <a:pPr marL="228600" indent="-228600">
              <a:lnSpc>
                <a:spcPct val="95000"/>
              </a:lnSpc>
              <a:buClr>
                <a:srgbClr val="C9B893"/>
              </a:buClr>
              <a:buFont typeface="Arial" panose="020B0604020202020204" pitchFamily="34" charset="0"/>
              <a:buChar char="•"/>
            </a:pPr>
            <a:r>
              <a:rPr lang="en-GB" sz="1100" dirty="0">
                <a:solidFill>
                  <a:schemeClr val="accent1"/>
                </a:solidFill>
                <a:latin typeface="Avenir Medium" panose="02000503020000020003"/>
              </a:rPr>
              <a:t>Breakeven employment growth down: 155k/mo. 2023-24, 85k/mo. 2025, 10-50k 2026E.</a:t>
            </a:r>
            <a:r>
              <a:rPr lang="en-GB" sz="1100" baseline="30000" dirty="0">
                <a:solidFill>
                  <a:schemeClr val="accent1"/>
                </a:solidFill>
                <a:latin typeface="Avenir Medium" panose="02000503020000020003"/>
              </a:rPr>
              <a:t>(3)</a:t>
            </a:r>
            <a:endParaRPr lang="en-GB" sz="1100" dirty="0">
              <a:solidFill>
                <a:schemeClr val="accent1"/>
              </a:solidFill>
              <a:latin typeface="Avenir Medium" panose="02000503020000020003"/>
            </a:endParaRPr>
          </a:p>
          <a:p>
            <a:pPr marL="171450" indent="-171450">
              <a:lnSpc>
                <a:spcPct val="95000"/>
              </a:lnSpc>
              <a:buClr>
                <a:srgbClr val="C9B893"/>
              </a:buClr>
              <a:buFont typeface="Arial" panose="020B0604020202020204" pitchFamily="34" charset="0"/>
              <a:buChar char="•"/>
            </a:pPr>
            <a:endParaRPr lang="en-GB" sz="1100" dirty="0">
              <a:solidFill>
                <a:schemeClr val="accent1"/>
              </a:solidFill>
              <a:latin typeface="Avenir Medium" panose="02000503020000020003"/>
            </a:endParaRPr>
          </a:p>
          <a:p>
            <a:pPr marL="228600" indent="-228600">
              <a:lnSpc>
                <a:spcPct val="95000"/>
              </a:lnSpc>
              <a:buClr>
                <a:srgbClr val="C9B893"/>
              </a:buClr>
              <a:buFont typeface="Arial" panose="020B0604020202020204" pitchFamily="34" charset="0"/>
              <a:buChar char="•"/>
            </a:pPr>
            <a:r>
              <a:rPr lang="en-GB" sz="1100" dirty="0">
                <a:solidFill>
                  <a:schemeClr val="accent1"/>
                </a:solidFill>
                <a:latin typeface="Avenir Medium" panose="02000503020000020003"/>
              </a:rPr>
              <a:t>Job openings ratio 1:1 most of 2026 -- suggests US labour market is in balance.</a:t>
            </a:r>
            <a:r>
              <a:rPr lang="en-GB" sz="1100" baseline="30000" dirty="0">
                <a:solidFill>
                  <a:schemeClr val="accent1"/>
                </a:solidFill>
                <a:latin typeface="Avenir Medium" panose="02000503020000020003"/>
              </a:rPr>
              <a:t>(4)</a:t>
            </a:r>
            <a:endParaRPr lang="en-GB" sz="1100" dirty="0">
              <a:solidFill>
                <a:schemeClr val="accent1"/>
              </a:solidFill>
              <a:latin typeface="Avenir Medium" panose="02000503020000020003"/>
            </a:endParaRPr>
          </a:p>
        </p:txBody>
      </p:sp>
    </p:spTree>
    <p:extLst>
      <p:ext uri="{BB962C8B-B14F-4D97-AF65-F5344CB8AC3E}">
        <p14:creationId xmlns:p14="http://schemas.microsoft.com/office/powerpoint/2010/main" val="1628726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22C17-B419-BE60-BFBA-98465C4491E7}"/>
            </a:ext>
          </a:extLst>
        </p:cNvPr>
        <p:cNvGrpSpPr/>
        <p:nvPr/>
      </p:nvGrpSpPr>
      <p:grpSpPr>
        <a:xfrm>
          <a:off x="0" y="0"/>
          <a:ext cx="0" cy="0"/>
          <a:chOff x="0" y="0"/>
          <a:chExt cx="0" cy="0"/>
        </a:xfrm>
      </p:grpSpPr>
      <p:sp>
        <p:nvSpPr>
          <p:cNvPr id="52" name="Shape 4">
            <a:extLst>
              <a:ext uri="{FF2B5EF4-FFF2-40B4-BE49-F238E27FC236}">
                <a16:creationId xmlns:a16="http://schemas.microsoft.com/office/drawing/2014/main" id="{9B7A5A77-541D-D8FA-A26B-5D3C3A6E28D5}"/>
              </a:ext>
            </a:extLst>
          </p:cNvPr>
          <p:cNvSpPr>
            <a:spLocks noGrp="1"/>
          </p:cNvSpPr>
          <p:nvPr/>
        </p:nvSpPr>
        <p:spPr>
          <a:xfrm>
            <a:off x="451442" y="750566"/>
            <a:ext cx="5547355" cy="3108960"/>
          </a:xfrm>
          <a:prstGeom prst="roundRect">
            <a:avLst>
              <a:gd name="adj" fmla="val 1449"/>
            </a:avLst>
          </a:prstGeom>
          <a:solidFill>
            <a:srgbClr val="FFFFFF"/>
          </a:solidFill>
          <a:ln w="9525">
            <a:solidFill>
              <a:srgbClr val="D7E0E5"/>
            </a:solidFill>
            <a:prstDash val="solid"/>
          </a:ln>
          <a:effectLst>
            <a:outerShdw blurRad="15240" dist="50800" dir="2700000" algn="bl" rotWithShape="0">
              <a:srgbClr val="AAB7BF">
                <a:alpha val="10000"/>
              </a:srgbClr>
            </a:outerShdw>
          </a:effectLst>
        </p:spPr>
        <p:txBody>
          <a:bodyPr/>
          <a:lstStyle/>
          <a:p>
            <a:endParaRPr sz="2400" b="1">
              <a:latin typeface="Avenir Medium" panose="02000503020000020003"/>
            </a:endParaRPr>
          </a:p>
        </p:txBody>
      </p:sp>
      <p:sp>
        <p:nvSpPr>
          <p:cNvPr id="545" name="Shape 4">
            <a:extLst>
              <a:ext uri="{FF2B5EF4-FFF2-40B4-BE49-F238E27FC236}">
                <a16:creationId xmlns:a16="http://schemas.microsoft.com/office/drawing/2014/main" id="{17836365-C20E-140C-B1FE-CC71AAD11823}"/>
              </a:ext>
            </a:extLst>
          </p:cNvPr>
          <p:cNvSpPr>
            <a:spLocks noGrp="1"/>
          </p:cNvSpPr>
          <p:nvPr/>
        </p:nvSpPr>
        <p:spPr>
          <a:xfrm>
            <a:off x="451442" y="4046961"/>
            <a:ext cx="5547355" cy="2007852"/>
          </a:xfrm>
          <a:prstGeom prst="roundRect">
            <a:avLst>
              <a:gd name="adj" fmla="val 1449"/>
            </a:avLst>
          </a:prstGeom>
          <a:solidFill>
            <a:schemeClr val="bg2"/>
          </a:solidFill>
          <a:ln w="9525">
            <a:solidFill>
              <a:schemeClr val="accent6"/>
            </a:solidFill>
            <a:prstDash val="solid"/>
          </a:ln>
          <a:effectLst>
            <a:outerShdw blurRad="15240" dist="50800" dir="2700000" algn="bl" rotWithShape="0">
              <a:srgbClr val="AAB7BF">
                <a:alpha val="10000"/>
              </a:srgbClr>
            </a:outerShdw>
          </a:effectLst>
        </p:spPr>
        <p:txBody>
          <a:bodyPr/>
          <a:lstStyle/>
          <a:p>
            <a:pPr marL="342900" indent="-342900">
              <a:buFont typeface="Arial" panose="020B0604020202020204" pitchFamily="34" charset="0"/>
              <a:buChar char="•"/>
            </a:pPr>
            <a:endParaRPr sz="2400">
              <a:latin typeface="Avenir Medium" panose="02000503020000020003"/>
            </a:endParaRPr>
          </a:p>
        </p:txBody>
      </p:sp>
      <p:sp>
        <p:nvSpPr>
          <p:cNvPr id="3" name="Footer Placeholder 2">
            <a:extLst>
              <a:ext uri="{FF2B5EF4-FFF2-40B4-BE49-F238E27FC236}">
                <a16:creationId xmlns:a16="http://schemas.microsoft.com/office/drawing/2014/main" id="{A25D5D6D-9DBE-03AA-5A07-72BD8CE19F4D}"/>
              </a:ext>
            </a:extLst>
          </p:cNvPr>
          <p:cNvSpPr>
            <a:spLocks noGrp="1"/>
          </p:cNvSpPr>
          <p:nvPr>
            <p:ph type="ftr" sz="quarter" idx="11"/>
          </p:nvPr>
        </p:nvSpPr>
        <p:spPr>
          <a:xfrm>
            <a:off x="354744" y="6274054"/>
            <a:ext cx="11183359" cy="365125"/>
          </a:xfrm>
        </p:spPr>
        <p:txBody>
          <a:bodyPr/>
          <a:lstStyle/>
          <a:p>
            <a:pPr marL="228600" indent="-228600">
              <a:buFontTx/>
              <a:buAutoNum type="arabicParenBoth"/>
            </a:pPr>
            <a:r>
              <a:rPr lang="en-GB" sz="900" i="1" dirty="0">
                <a:solidFill>
                  <a:srgbClr val="7B8894"/>
                </a:solidFill>
                <a:latin typeface="Acumin Pro" panose="020B0504020202020204" charset="0"/>
              </a:rPr>
              <a:t>Goldman (GS) and Morgan Stanley (MS) average estimates for Core PCE 2026 and 2027. </a:t>
            </a:r>
            <a:endParaRPr lang="en-GB" sz="900" i="1" dirty="0">
              <a:solidFill>
                <a:srgbClr val="7B8894"/>
              </a:solidFill>
              <a:latin typeface="Acumin Pro" panose="020B0504020202020204" charset="0"/>
              <a:ea typeface="Arial"/>
              <a:cs typeface="Arial"/>
            </a:endParaRPr>
          </a:p>
          <a:p>
            <a:pPr marL="228600" indent="-228600">
              <a:buAutoNum type="arabicParenBoth"/>
            </a:pPr>
            <a:r>
              <a:rPr lang="en-GB" sz="900" i="1" dirty="0">
                <a:solidFill>
                  <a:srgbClr val="7B8894"/>
                </a:solidFill>
                <a:latin typeface="Acumin Pro" panose="020B0504020202020204" charset="0"/>
                <a:ea typeface="Arial"/>
                <a:cs typeface="Arial"/>
              </a:rPr>
              <a:t>Dallas Fed study on Hormuz shock: intermediate goods and import prices build gradually. Second round effects often require workers to demand higher wages to compensate for energy-driven inflation, but the US labour market is in a ‘low-hire, low-fire’ mode which makes wage-price spiral less likely. EY June 2026 CPI Commentary: pass-through from higher energy costs to core inflation historically limited, except in transportation such as airfares.</a:t>
            </a:r>
          </a:p>
        </p:txBody>
      </p:sp>
      <p:sp>
        <p:nvSpPr>
          <p:cNvPr id="6" name="Title 5">
            <a:extLst>
              <a:ext uri="{FF2B5EF4-FFF2-40B4-BE49-F238E27FC236}">
                <a16:creationId xmlns:a16="http://schemas.microsoft.com/office/drawing/2014/main" id="{FC27E682-0041-37FC-CFD3-813725731122}"/>
              </a:ext>
            </a:extLst>
          </p:cNvPr>
          <p:cNvSpPr>
            <a:spLocks noGrp="1"/>
          </p:cNvSpPr>
          <p:nvPr>
            <p:ph type="title"/>
          </p:nvPr>
        </p:nvSpPr>
        <p:spPr/>
        <p:txBody>
          <a:bodyPr>
            <a:normAutofit/>
          </a:bodyPr>
          <a:lstStyle/>
          <a:p>
            <a:r>
              <a:rPr lang="en-GB" sz="2400">
                <a:solidFill>
                  <a:schemeClr val="tx2"/>
                </a:solidFill>
              </a:rPr>
              <a:t>Macro Outlook:</a:t>
            </a:r>
            <a:r>
              <a:rPr lang="en-GB" sz="2400"/>
              <a:t> Inflation Expected to Normalise </a:t>
            </a:r>
          </a:p>
        </p:txBody>
      </p:sp>
      <p:sp>
        <p:nvSpPr>
          <p:cNvPr id="14" name="Slide Number Placeholder 13">
            <a:extLst>
              <a:ext uri="{FF2B5EF4-FFF2-40B4-BE49-F238E27FC236}">
                <a16:creationId xmlns:a16="http://schemas.microsoft.com/office/drawing/2014/main" id="{3FAC2194-28E2-65CD-DC04-389B501ED500}"/>
              </a:ext>
            </a:extLst>
          </p:cNvPr>
          <p:cNvSpPr>
            <a:spLocks noGrp="1"/>
          </p:cNvSpPr>
          <p:nvPr>
            <p:ph type="sldNum" sz="quarter" idx="12"/>
          </p:nvPr>
        </p:nvSpPr>
        <p:spPr/>
        <p:txBody>
          <a:bodyPr/>
          <a:lstStyle/>
          <a:p>
            <a:fld id="{64910AEB-456F-F747-A2E7-6BF44D9D06D9}" type="slidenum">
              <a:rPr lang="en-GB" smtClean="0"/>
              <a:t>4</a:t>
            </a:fld>
            <a:endParaRPr lang="en-GB"/>
          </a:p>
        </p:txBody>
      </p:sp>
      <p:sp>
        <p:nvSpPr>
          <p:cNvPr id="547" name="Shape 4">
            <a:extLst>
              <a:ext uri="{FF2B5EF4-FFF2-40B4-BE49-F238E27FC236}">
                <a16:creationId xmlns:a16="http://schemas.microsoft.com/office/drawing/2014/main" id="{0FAC1937-7AE1-E11C-9C56-35C591BF008A}"/>
              </a:ext>
            </a:extLst>
          </p:cNvPr>
          <p:cNvSpPr>
            <a:spLocks noGrp="1"/>
          </p:cNvSpPr>
          <p:nvPr/>
        </p:nvSpPr>
        <p:spPr>
          <a:xfrm>
            <a:off x="6167769" y="4046960"/>
            <a:ext cx="5719431" cy="2007851"/>
          </a:xfrm>
          <a:prstGeom prst="roundRect">
            <a:avLst>
              <a:gd name="adj" fmla="val 1449"/>
            </a:avLst>
          </a:prstGeom>
          <a:solidFill>
            <a:schemeClr val="bg2"/>
          </a:solidFill>
          <a:ln w="9525">
            <a:solidFill>
              <a:schemeClr val="accent6"/>
            </a:solidFill>
            <a:prstDash val="solid"/>
          </a:ln>
          <a:effectLst>
            <a:outerShdw blurRad="15240" dist="50800" dir="2700000" algn="bl" rotWithShape="0">
              <a:srgbClr val="AAB7BF">
                <a:alpha val="10000"/>
              </a:srgbClr>
            </a:outerShdw>
          </a:effectLst>
        </p:spPr>
        <p:txBody>
          <a:bodyPr/>
          <a:lstStyle/>
          <a:p>
            <a:pPr marL="342900" indent="-342900">
              <a:buFont typeface="Arial" panose="020B0604020202020204" pitchFamily="34" charset="0"/>
              <a:buChar char="•"/>
            </a:pPr>
            <a:endParaRPr sz="2400">
              <a:latin typeface="Avenir Medium" panose="02000503020000020003"/>
            </a:endParaRPr>
          </a:p>
        </p:txBody>
      </p:sp>
      <p:sp>
        <p:nvSpPr>
          <p:cNvPr id="540" name="TextBox 539">
            <a:extLst>
              <a:ext uri="{FF2B5EF4-FFF2-40B4-BE49-F238E27FC236}">
                <a16:creationId xmlns:a16="http://schemas.microsoft.com/office/drawing/2014/main" id="{1B0CB052-1A2C-12E0-C19A-B9D9D78923DF}"/>
              </a:ext>
            </a:extLst>
          </p:cNvPr>
          <p:cNvSpPr txBox="1"/>
          <p:nvPr/>
        </p:nvSpPr>
        <p:spPr>
          <a:xfrm>
            <a:off x="6202730" y="4170517"/>
            <a:ext cx="5674945" cy="1554272"/>
          </a:xfrm>
          <a:prstGeom prst="rect">
            <a:avLst/>
          </a:prstGeom>
          <a:noFill/>
        </p:spPr>
        <p:txBody>
          <a:bodyPr wrap="square">
            <a:spAutoFit/>
          </a:bodyPr>
          <a:lstStyle/>
          <a:p>
            <a:pPr>
              <a:lnSpc>
                <a:spcPct val="95000"/>
              </a:lnSpc>
              <a:buClr>
                <a:srgbClr val="C9B893"/>
              </a:buClr>
            </a:pPr>
            <a:endParaRPr lang="en-GB" sz="100" dirty="0">
              <a:solidFill>
                <a:schemeClr val="accent1"/>
              </a:solidFill>
              <a:latin typeface="Avenir Medium" panose="02000503020000020003"/>
            </a:endParaRPr>
          </a:p>
          <a:p>
            <a:pPr marL="171450" indent="-171450">
              <a:lnSpc>
                <a:spcPct val="95000"/>
              </a:lnSpc>
              <a:buClr>
                <a:srgbClr val="C9B893"/>
              </a:buClr>
              <a:buFont typeface="Arial" panose="020B0604020202020204" pitchFamily="34" charset="0"/>
              <a:buChar char="•"/>
            </a:pPr>
            <a:r>
              <a:rPr lang="en-GB" sz="1100" dirty="0">
                <a:solidFill>
                  <a:schemeClr val="accent1"/>
                </a:solidFill>
                <a:latin typeface="Avenir Medium" panose="02000503020000020003"/>
              </a:rPr>
              <a:t>Market expects Fed to raise rates 34 bps in 2026 and 25 bps by mid-2027, before lowering in 3Q2027. This would leave rates in restrictive territory vs. an estimated neutral rate of 3.25-3.5%.</a:t>
            </a:r>
          </a:p>
          <a:p>
            <a:pPr marL="171450" indent="-171450">
              <a:lnSpc>
                <a:spcPct val="95000"/>
              </a:lnSpc>
              <a:buClr>
                <a:srgbClr val="C9B893"/>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lnSpc>
                <a:spcPct val="95000"/>
              </a:lnSpc>
              <a:buClr>
                <a:srgbClr val="C9B893"/>
              </a:buClr>
              <a:buFont typeface="Arial" panose="020B0604020202020204" pitchFamily="34" charset="0"/>
              <a:buChar char="•"/>
            </a:pPr>
            <a:r>
              <a:rPr lang="en-GB" sz="1100" dirty="0">
                <a:solidFill>
                  <a:schemeClr val="accent1"/>
                </a:solidFill>
                <a:latin typeface="Avenir Medium" panose="02000503020000020003"/>
              </a:rPr>
              <a:t>GS expects a 25 bp hike in September and October 2026 and a decrease of 50 bps in mid/late 2027 on slow employment growth and lower inflation.</a:t>
            </a:r>
          </a:p>
          <a:p>
            <a:pPr>
              <a:lnSpc>
                <a:spcPct val="95000"/>
              </a:lnSpc>
              <a:buClr>
                <a:srgbClr val="C9B893"/>
              </a:buClr>
            </a:pPr>
            <a:endParaRPr lang="en-GB" sz="1100" dirty="0">
              <a:solidFill>
                <a:schemeClr val="accent1"/>
              </a:solidFill>
              <a:latin typeface="Avenir Medium" panose="02000503020000020003"/>
            </a:endParaRPr>
          </a:p>
          <a:p>
            <a:pPr marL="171450" indent="-171450">
              <a:lnSpc>
                <a:spcPct val="95000"/>
              </a:lnSpc>
              <a:buClr>
                <a:srgbClr val="C9B893"/>
              </a:buClr>
              <a:buFont typeface="Arial" panose="020B0604020202020204" pitchFamily="34" charset="0"/>
              <a:buChar char="•"/>
            </a:pPr>
            <a:r>
              <a:rPr lang="en-GB" sz="1100" b="1" dirty="0">
                <a:solidFill>
                  <a:schemeClr val="accent1"/>
                </a:solidFill>
                <a:latin typeface="Avenir Medium" panose="02000503020000020003"/>
              </a:rPr>
              <a:t>Jackson Hole</a:t>
            </a:r>
            <a:r>
              <a:rPr lang="en-GB" sz="1100" dirty="0">
                <a:solidFill>
                  <a:schemeClr val="accent1"/>
                </a:solidFill>
                <a:latin typeface="Avenir Medium" panose="02000503020000020003"/>
              </a:rPr>
              <a:t>: Warsh’s emphasis on inflation, commitment to 2% target, and statement that policy rates are main tool to get there flattened the curve and increased Fed credibility. </a:t>
            </a:r>
          </a:p>
        </p:txBody>
      </p:sp>
      <p:sp>
        <p:nvSpPr>
          <p:cNvPr id="542" name="TextBox 541">
            <a:extLst>
              <a:ext uri="{FF2B5EF4-FFF2-40B4-BE49-F238E27FC236}">
                <a16:creationId xmlns:a16="http://schemas.microsoft.com/office/drawing/2014/main" id="{F970C5E4-238D-C061-9F01-D24499E88623}"/>
              </a:ext>
            </a:extLst>
          </p:cNvPr>
          <p:cNvSpPr txBox="1"/>
          <p:nvPr/>
        </p:nvSpPr>
        <p:spPr>
          <a:xfrm>
            <a:off x="529564" y="4158333"/>
            <a:ext cx="5391110" cy="1615827"/>
          </a:xfrm>
          <a:prstGeom prst="rect">
            <a:avLst/>
          </a:prstGeom>
          <a:noFill/>
        </p:spPr>
        <p:txBody>
          <a:bodyPr wrap="square">
            <a:spAutoFit/>
          </a:bodyPr>
          <a:lstStyle/>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Inflation expected to soften in 2027 on the back of a balanced labour market, strong USD, and “as the effects of tariffs and earlier energy price increases wane” (FOMC July minutes).</a:t>
            </a:r>
          </a:p>
          <a:p>
            <a:pPr marL="171450" indent="-171450">
              <a:buClr>
                <a:schemeClr val="accent6"/>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Headline PCE peaked at 4.1% in May 2026 and fell to 3.4% (0.3% m/m) in August 2026.</a:t>
            </a:r>
          </a:p>
          <a:p>
            <a:pPr marL="171450" indent="-171450">
              <a:buClr>
                <a:schemeClr val="accent6"/>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Core PCE expected at 3.1% in 2026 and then to ease to 2.2% in 2027 vs. 3.0% in 2025.</a:t>
            </a:r>
            <a:r>
              <a:rPr lang="en-GB" sz="1100" baseline="30000" dirty="0">
                <a:solidFill>
                  <a:schemeClr val="accent1"/>
                </a:solidFill>
                <a:latin typeface="Avenir Medium" panose="02000503020000020003"/>
              </a:rPr>
              <a:t>(1) </a:t>
            </a:r>
            <a:endParaRPr lang="en-GB" sz="11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Energy (so far) primarily a headline effect with limited second-round effects on core.</a:t>
            </a:r>
            <a:r>
              <a:rPr lang="en-GB" sz="1100" baseline="30000" dirty="0">
                <a:solidFill>
                  <a:schemeClr val="accent1"/>
                </a:solidFill>
                <a:latin typeface="Avenir Medium" panose="02000503020000020003"/>
              </a:rPr>
              <a:t>(2)</a:t>
            </a:r>
          </a:p>
        </p:txBody>
      </p:sp>
      <p:sp>
        <p:nvSpPr>
          <p:cNvPr id="42" name="Text 5">
            <a:extLst>
              <a:ext uri="{FF2B5EF4-FFF2-40B4-BE49-F238E27FC236}">
                <a16:creationId xmlns:a16="http://schemas.microsoft.com/office/drawing/2014/main" id="{FB68CE78-B7E6-6DE1-0DE3-F6F1F8A39D56}"/>
              </a:ext>
            </a:extLst>
          </p:cNvPr>
          <p:cNvSpPr>
            <a:spLocks noGrp="1"/>
          </p:cNvSpPr>
          <p:nvPr/>
        </p:nvSpPr>
        <p:spPr>
          <a:xfrm>
            <a:off x="670898" y="877296"/>
            <a:ext cx="4096512" cy="201168"/>
          </a:xfrm>
          <a:prstGeom prst="rect">
            <a:avLst/>
          </a:prstGeom>
          <a:noFill/>
        </p:spPr>
        <p:txBody>
          <a:bodyPr wrap="square" lIns="0" tIns="0" rIns="0" bIns="0" anchor="ctr"/>
          <a:lstStyle/>
          <a:p>
            <a:pPr marL="0" indent="0">
              <a:buNone/>
            </a:pPr>
            <a:r>
              <a:rPr lang="en-GB" sz="1600" b="1">
                <a:solidFill>
                  <a:srgbClr val="0D2A3F"/>
                </a:solidFill>
                <a:latin typeface="Avenir Medium" panose="02000503020000020003"/>
                <a:ea typeface="Aptos Display"/>
                <a:cs typeface="Aptos Display"/>
              </a:rPr>
              <a:t>Headline and Core Inflation Firmer in 2026</a:t>
            </a:r>
            <a:endParaRPr sz="1600">
              <a:latin typeface="Avenir Medium" panose="02000503020000020003"/>
            </a:endParaRPr>
          </a:p>
        </p:txBody>
      </p:sp>
      <p:sp>
        <p:nvSpPr>
          <p:cNvPr id="44" name="Text 6">
            <a:extLst>
              <a:ext uri="{FF2B5EF4-FFF2-40B4-BE49-F238E27FC236}">
                <a16:creationId xmlns:a16="http://schemas.microsoft.com/office/drawing/2014/main" id="{DBA0B622-84F5-54BD-1DFC-5F2ECE25D6BC}"/>
              </a:ext>
            </a:extLst>
          </p:cNvPr>
          <p:cNvSpPr>
            <a:spLocks noGrp="1"/>
          </p:cNvSpPr>
          <p:nvPr/>
        </p:nvSpPr>
        <p:spPr>
          <a:xfrm>
            <a:off x="673828" y="1107262"/>
            <a:ext cx="4096512" cy="164592"/>
          </a:xfrm>
          <a:prstGeom prst="rect">
            <a:avLst/>
          </a:prstGeom>
          <a:noFill/>
        </p:spPr>
        <p:txBody>
          <a:bodyPr wrap="square" lIns="0" tIns="0" rIns="0" bIns="0" anchor="ctr"/>
          <a:lstStyle/>
          <a:p>
            <a:r>
              <a:rPr lang="en-GB" sz="900" dirty="0">
                <a:solidFill>
                  <a:srgbClr val="667888"/>
                </a:solidFill>
                <a:latin typeface="Avenir Medium" panose="02000503020000020003"/>
                <a:ea typeface="Aptos"/>
                <a:cs typeface="Aptos"/>
              </a:rPr>
              <a:t>PCE inflation, annual % change</a:t>
            </a:r>
            <a:endParaRPr sz="900" dirty="0">
              <a:solidFill>
                <a:srgbClr val="667888"/>
              </a:solidFill>
              <a:latin typeface="Avenir Medium" panose="02000503020000020003"/>
              <a:ea typeface="Aptos"/>
              <a:cs typeface="Aptos"/>
            </a:endParaRPr>
          </a:p>
        </p:txBody>
      </p:sp>
      <p:sp>
        <p:nvSpPr>
          <p:cNvPr id="46" name="Shape 10">
            <a:extLst>
              <a:ext uri="{FF2B5EF4-FFF2-40B4-BE49-F238E27FC236}">
                <a16:creationId xmlns:a16="http://schemas.microsoft.com/office/drawing/2014/main" id="{A0CFB658-C937-396E-E125-A47B5E00C334}"/>
              </a:ext>
            </a:extLst>
          </p:cNvPr>
          <p:cNvSpPr>
            <a:spLocks noGrp="1"/>
          </p:cNvSpPr>
          <p:nvPr/>
        </p:nvSpPr>
        <p:spPr>
          <a:xfrm>
            <a:off x="4909864" y="873764"/>
            <a:ext cx="932688" cy="219456"/>
          </a:xfrm>
          <a:prstGeom prst="roundRect">
            <a:avLst>
              <a:gd name="adj" fmla="val 25000"/>
            </a:avLst>
          </a:prstGeom>
          <a:solidFill>
            <a:srgbClr val="F3EAD7"/>
          </a:solidFill>
          <a:ln w="6350">
            <a:solidFill>
              <a:srgbClr val="E5D6B9"/>
            </a:solidFill>
            <a:prstDash val="solid"/>
          </a:ln>
        </p:spPr>
        <p:txBody>
          <a:bodyPr/>
          <a:lstStyle/>
          <a:p>
            <a:endParaRPr sz="2400">
              <a:latin typeface="Avenir Medium" panose="02000503020000020003"/>
            </a:endParaRPr>
          </a:p>
        </p:txBody>
      </p:sp>
      <p:sp>
        <p:nvSpPr>
          <p:cNvPr id="48" name="Text 11">
            <a:extLst>
              <a:ext uri="{FF2B5EF4-FFF2-40B4-BE49-F238E27FC236}">
                <a16:creationId xmlns:a16="http://schemas.microsoft.com/office/drawing/2014/main" id="{8C181EB4-C50D-C0D4-41ED-2E635CC472F5}"/>
              </a:ext>
            </a:extLst>
          </p:cNvPr>
          <p:cNvSpPr>
            <a:spLocks noGrp="1"/>
          </p:cNvSpPr>
          <p:nvPr/>
        </p:nvSpPr>
        <p:spPr>
          <a:xfrm>
            <a:off x="4997256" y="940742"/>
            <a:ext cx="786384" cy="91440"/>
          </a:xfrm>
          <a:prstGeom prst="rect">
            <a:avLst/>
          </a:prstGeom>
          <a:noFill/>
        </p:spPr>
        <p:txBody>
          <a:bodyPr wrap="square" lIns="0" tIns="0" rIns="0" bIns="0" anchor="ctr"/>
          <a:lstStyle/>
          <a:p>
            <a:pPr marL="0" indent="0" algn="ctr">
              <a:buNone/>
            </a:pPr>
            <a:r>
              <a:rPr lang="en-GB" sz="700" spc="80">
                <a:solidFill>
                  <a:srgbClr val="8C6C32"/>
                </a:solidFill>
                <a:latin typeface="Acumin Pro" panose="020B0504020202020204" charset="0"/>
                <a:ea typeface="Aptos"/>
                <a:cs typeface="Aptos"/>
              </a:rPr>
              <a:t>FORECAST</a:t>
            </a:r>
            <a:endParaRPr lang="en-GB" sz="700">
              <a:latin typeface="Acumin Pro" panose="020B0504020202020204" charset="0"/>
            </a:endParaRPr>
          </a:p>
        </p:txBody>
      </p:sp>
      <p:sp>
        <p:nvSpPr>
          <p:cNvPr id="56" name="Shape 7">
            <a:extLst>
              <a:ext uri="{FF2B5EF4-FFF2-40B4-BE49-F238E27FC236}">
                <a16:creationId xmlns:a16="http://schemas.microsoft.com/office/drawing/2014/main" id="{4DA74C9F-9BBB-2578-0050-0E1CA8259988}"/>
              </a:ext>
            </a:extLst>
          </p:cNvPr>
          <p:cNvSpPr>
            <a:spLocks noGrp="1"/>
          </p:cNvSpPr>
          <p:nvPr/>
        </p:nvSpPr>
        <p:spPr>
          <a:xfrm>
            <a:off x="6167769" y="750566"/>
            <a:ext cx="5709906" cy="3121158"/>
          </a:xfrm>
          <a:prstGeom prst="roundRect">
            <a:avLst>
              <a:gd name="adj" fmla="val 1449"/>
            </a:avLst>
          </a:prstGeom>
          <a:solidFill>
            <a:srgbClr val="FFFFFF"/>
          </a:solidFill>
          <a:ln w="10160">
            <a:solidFill>
              <a:srgbClr val="D7E0E5"/>
            </a:solidFill>
            <a:prstDash val="solid"/>
          </a:ln>
          <a:effectLst>
            <a:outerShdw blurRad="15240" dist="50800" dir="2700000" algn="bl" rotWithShape="0">
              <a:srgbClr val="AAB7BF">
                <a:alpha val="10000"/>
              </a:srgbClr>
            </a:outerShdw>
          </a:effectLst>
        </p:spPr>
        <p:txBody>
          <a:bodyPr/>
          <a:lstStyle/>
          <a:p>
            <a:endParaRPr sz="2400">
              <a:latin typeface="Avenir Medium" panose="02000503020000020003"/>
            </a:endParaRPr>
          </a:p>
        </p:txBody>
      </p:sp>
      <p:sp>
        <p:nvSpPr>
          <p:cNvPr id="58" name="Text 8">
            <a:extLst>
              <a:ext uri="{FF2B5EF4-FFF2-40B4-BE49-F238E27FC236}">
                <a16:creationId xmlns:a16="http://schemas.microsoft.com/office/drawing/2014/main" id="{22D82013-1869-951B-E9BB-9864B02D608F}"/>
              </a:ext>
            </a:extLst>
          </p:cNvPr>
          <p:cNvSpPr>
            <a:spLocks noGrp="1"/>
          </p:cNvSpPr>
          <p:nvPr/>
        </p:nvSpPr>
        <p:spPr>
          <a:xfrm>
            <a:off x="6417463" y="828356"/>
            <a:ext cx="4476750" cy="243544"/>
          </a:xfrm>
          <a:prstGeom prst="rect">
            <a:avLst/>
          </a:prstGeom>
          <a:noFill/>
        </p:spPr>
        <p:txBody>
          <a:bodyPr wrap="square" lIns="0" tIns="0" rIns="0" bIns="0" anchor="ctr"/>
          <a:lstStyle/>
          <a:p>
            <a:pPr marL="0" indent="0">
              <a:buNone/>
            </a:pPr>
            <a:r>
              <a:rPr lang="en-GB" sz="1600" b="1" dirty="0">
                <a:solidFill>
                  <a:srgbClr val="0D2A3F"/>
                </a:solidFill>
                <a:latin typeface="Avenir Medium" panose="02000503020000020003"/>
                <a:ea typeface="Aptos Display"/>
                <a:cs typeface="Aptos Display"/>
              </a:rPr>
              <a:t>Fed Funds Rate</a:t>
            </a:r>
            <a:endParaRPr sz="1600" dirty="0">
              <a:latin typeface="Avenir Medium" panose="02000503020000020003"/>
            </a:endParaRPr>
          </a:p>
        </p:txBody>
      </p:sp>
      <p:sp>
        <p:nvSpPr>
          <p:cNvPr id="60" name="Text 9">
            <a:extLst>
              <a:ext uri="{FF2B5EF4-FFF2-40B4-BE49-F238E27FC236}">
                <a16:creationId xmlns:a16="http://schemas.microsoft.com/office/drawing/2014/main" id="{1EBFE8F7-6F04-C838-2AEE-DD29960E2608}"/>
              </a:ext>
            </a:extLst>
          </p:cNvPr>
          <p:cNvSpPr>
            <a:spLocks noGrp="1"/>
          </p:cNvSpPr>
          <p:nvPr/>
        </p:nvSpPr>
        <p:spPr>
          <a:xfrm>
            <a:off x="6417463" y="1079081"/>
            <a:ext cx="3883511" cy="163897"/>
          </a:xfrm>
          <a:prstGeom prst="rect">
            <a:avLst/>
          </a:prstGeom>
          <a:noFill/>
        </p:spPr>
        <p:txBody>
          <a:bodyPr wrap="square" lIns="0" tIns="0" rIns="0" bIns="0" anchor="ctr"/>
          <a:lstStyle/>
          <a:p>
            <a:r>
              <a:rPr lang="en-GB" sz="900" dirty="0">
                <a:solidFill>
                  <a:srgbClr val="667888"/>
                </a:solidFill>
                <a:latin typeface="Avenir Medium" panose="02000503020000020003"/>
                <a:ea typeface="Aptos"/>
                <a:cs typeface="Aptos"/>
              </a:rPr>
              <a:t>Federal funds effective rate, year-end %</a:t>
            </a:r>
            <a:endParaRPr sz="900" dirty="0">
              <a:solidFill>
                <a:srgbClr val="667888"/>
              </a:solidFill>
              <a:latin typeface="Avenir Medium" panose="02000503020000020003"/>
              <a:ea typeface="Aptos"/>
              <a:cs typeface="Aptos"/>
            </a:endParaRPr>
          </a:p>
        </p:txBody>
      </p:sp>
      <p:sp>
        <p:nvSpPr>
          <p:cNvPr id="62" name="Shape 10">
            <a:extLst>
              <a:ext uri="{FF2B5EF4-FFF2-40B4-BE49-F238E27FC236}">
                <a16:creationId xmlns:a16="http://schemas.microsoft.com/office/drawing/2014/main" id="{2C589ED3-1864-7F61-05DA-011DE302C2C3}"/>
              </a:ext>
            </a:extLst>
          </p:cNvPr>
          <p:cNvSpPr>
            <a:spLocks noGrp="1"/>
          </p:cNvSpPr>
          <p:nvPr/>
        </p:nvSpPr>
        <p:spPr>
          <a:xfrm>
            <a:off x="10660537" y="876734"/>
            <a:ext cx="932688" cy="219456"/>
          </a:xfrm>
          <a:prstGeom prst="roundRect">
            <a:avLst>
              <a:gd name="adj" fmla="val 25000"/>
            </a:avLst>
          </a:prstGeom>
          <a:solidFill>
            <a:srgbClr val="F3EAD7"/>
          </a:solidFill>
          <a:ln w="6350">
            <a:solidFill>
              <a:srgbClr val="E5D6B9"/>
            </a:solidFill>
            <a:prstDash val="solid"/>
          </a:ln>
        </p:spPr>
        <p:txBody>
          <a:bodyPr/>
          <a:lstStyle/>
          <a:p>
            <a:endParaRPr sz="2400">
              <a:latin typeface="Avenir Medium" panose="02000503020000020003"/>
            </a:endParaRPr>
          </a:p>
        </p:txBody>
      </p:sp>
      <p:sp>
        <p:nvSpPr>
          <p:cNvPr id="448" name="Text 11">
            <a:extLst>
              <a:ext uri="{FF2B5EF4-FFF2-40B4-BE49-F238E27FC236}">
                <a16:creationId xmlns:a16="http://schemas.microsoft.com/office/drawing/2014/main" id="{A8ED1971-6A24-9B46-A401-2A9035D6E948}"/>
              </a:ext>
            </a:extLst>
          </p:cNvPr>
          <p:cNvSpPr>
            <a:spLocks noGrp="1"/>
          </p:cNvSpPr>
          <p:nvPr/>
        </p:nvSpPr>
        <p:spPr>
          <a:xfrm>
            <a:off x="10751719" y="941175"/>
            <a:ext cx="786384" cy="91440"/>
          </a:xfrm>
          <a:prstGeom prst="rect">
            <a:avLst/>
          </a:prstGeom>
          <a:noFill/>
        </p:spPr>
        <p:txBody>
          <a:bodyPr wrap="square" lIns="0" tIns="0" rIns="0" bIns="0" anchor="ctr"/>
          <a:lstStyle/>
          <a:p>
            <a:pPr marL="0" indent="0" algn="ctr">
              <a:buNone/>
            </a:pPr>
            <a:r>
              <a:rPr lang="en-GB" sz="700" spc="80">
                <a:solidFill>
                  <a:srgbClr val="8C6C32"/>
                </a:solidFill>
                <a:latin typeface="Acumin Pro" panose="020B0504020202020204" charset="0"/>
                <a:ea typeface="Aptos"/>
                <a:cs typeface="Aptos"/>
              </a:rPr>
              <a:t>FORECAST</a:t>
            </a:r>
            <a:endParaRPr lang="en-GB" sz="700">
              <a:latin typeface="Acumin Pro" panose="020B0504020202020204" charset="0"/>
            </a:endParaRPr>
          </a:p>
        </p:txBody>
      </p:sp>
      <p:graphicFrame>
        <p:nvGraphicFramePr>
          <p:cNvPr id="452" name="Chart 0">
            <a:extLst>
              <a:ext uri="{FF2B5EF4-FFF2-40B4-BE49-F238E27FC236}">
                <a16:creationId xmlns:a16="http://schemas.microsoft.com/office/drawing/2014/main" id="{090FC0D7-DB19-D442-4987-2092BDFB54B3}"/>
              </a:ext>
            </a:extLst>
          </p:cNvPr>
          <p:cNvGraphicFramePr/>
          <p:nvPr>
            <p:extLst>
              <p:ext uri="{D42A27DB-BD31-4B8C-83A1-F6EECF244321}">
                <p14:modId xmlns:p14="http://schemas.microsoft.com/office/powerpoint/2010/main" val="746915629"/>
              </p:ext>
            </p:extLst>
          </p:nvPr>
        </p:nvGraphicFramePr>
        <p:xfrm>
          <a:off x="670898" y="1279417"/>
          <a:ext cx="5112742" cy="2286781"/>
        </p:xfrm>
        <a:graphic>
          <a:graphicData uri="http://schemas.openxmlformats.org/drawingml/2006/chart">
            <c:chart xmlns:c="http://schemas.openxmlformats.org/drawingml/2006/chart" xmlns:r="http://schemas.openxmlformats.org/officeDocument/2006/relationships" r:id="rId3"/>
          </a:graphicData>
        </a:graphic>
      </p:graphicFrame>
      <p:sp>
        <p:nvSpPr>
          <p:cNvPr id="456" name="Text 19">
            <a:extLst>
              <a:ext uri="{FF2B5EF4-FFF2-40B4-BE49-F238E27FC236}">
                <a16:creationId xmlns:a16="http://schemas.microsoft.com/office/drawing/2014/main" id="{38F21510-5545-20F3-2ACE-A1B7CFF6DD50}"/>
              </a:ext>
            </a:extLst>
          </p:cNvPr>
          <p:cNvSpPr>
            <a:spLocks noGrp="1"/>
          </p:cNvSpPr>
          <p:nvPr/>
        </p:nvSpPr>
        <p:spPr>
          <a:xfrm>
            <a:off x="644400" y="3625994"/>
            <a:ext cx="4068625" cy="173736"/>
          </a:xfrm>
          <a:prstGeom prst="rect">
            <a:avLst/>
          </a:prstGeom>
          <a:noFill/>
        </p:spPr>
        <p:txBody>
          <a:bodyPr wrap="square" lIns="0" tIns="0" rIns="0" bIns="0" anchor="ctr">
            <a:normAutofit/>
          </a:bodyPr>
          <a:lstStyle/>
          <a:p>
            <a:pPr marL="0" indent="0">
              <a:buNone/>
            </a:pPr>
            <a:r>
              <a:rPr sz="800">
                <a:solidFill>
                  <a:srgbClr val="5F7080"/>
                </a:solidFill>
                <a:latin typeface="Acumin Pro" panose="020B0504020202020204" charset="0"/>
              </a:rPr>
              <a:t>Sources: BEA actuals</a:t>
            </a:r>
            <a:r>
              <a:rPr lang="en-GB" sz="800">
                <a:solidFill>
                  <a:srgbClr val="5F7080"/>
                </a:solidFill>
                <a:latin typeface="Acumin Pro" panose="020B0504020202020204" charset="0"/>
              </a:rPr>
              <a:t>; </a:t>
            </a:r>
            <a:r>
              <a:rPr sz="800">
                <a:solidFill>
                  <a:srgbClr val="5F7080"/>
                </a:solidFill>
                <a:latin typeface="Acumin Pro" panose="020B0504020202020204" charset="0"/>
              </a:rPr>
              <a:t>Philadelphia Fed </a:t>
            </a:r>
            <a:r>
              <a:rPr sz="800" i="1">
                <a:solidFill>
                  <a:srgbClr val="5F7080"/>
                </a:solidFill>
                <a:latin typeface="Acumin Pro" panose="020B0504020202020204" charset="0"/>
              </a:rPr>
              <a:t>Survey of Professional Forecasters</a:t>
            </a:r>
            <a:r>
              <a:rPr sz="800">
                <a:solidFill>
                  <a:srgbClr val="5F7080"/>
                </a:solidFill>
                <a:latin typeface="Acumin Pro" panose="020B0504020202020204" charset="0"/>
              </a:rPr>
              <a:t>, Q3 2026.</a:t>
            </a:r>
            <a:endParaRPr sz="800">
              <a:latin typeface="Acumin Pro" panose="020B0504020202020204" charset="0"/>
            </a:endParaRPr>
          </a:p>
        </p:txBody>
      </p:sp>
      <p:graphicFrame>
        <p:nvGraphicFramePr>
          <p:cNvPr id="460" name="Chart 28">
            <a:extLst>
              <a:ext uri="{FF2B5EF4-FFF2-40B4-BE49-F238E27FC236}">
                <a16:creationId xmlns:a16="http://schemas.microsoft.com/office/drawing/2014/main" id="{502D2DA1-BAB4-8815-7DC2-053C09EBD12A}"/>
              </a:ext>
            </a:extLst>
          </p:cNvPr>
          <p:cNvGraphicFramePr/>
          <p:nvPr>
            <p:extLst>
              <p:ext uri="{D42A27DB-BD31-4B8C-83A1-F6EECF244321}">
                <p14:modId xmlns:p14="http://schemas.microsoft.com/office/powerpoint/2010/main" val="972592936"/>
              </p:ext>
            </p:extLst>
          </p:nvPr>
        </p:nvGraphicFramePr>
        <p:xfrm>
          <a:off x="6417463" y="1271425"/>
          <a:ext cx="4850612" cy="2294773"/>
        </p:xfrm>
        <a:graphic>
          <a:graphicData uri="http://schemas.openxmlformats.org/drawingml/2006/chart">
            <c:chart xmlns:c="http://schemas.openxmlformats.org/drawingml/2006/chart" xmlns:r="http://schemas.openxmlformats.org/officeDocument/2006/relationships" r:id="rId4"/>
          </a:graphicData>
        </a:graphic>
      </p:graphicFrame>
      <p:sp>
        <p:nvSpPr>
          <p:cNvPr id="464" name="Text 19">
            <a:extLst>
              <a:ext uri="{FF2B5EF4-FFF2-40B4-BE49-F238E27FC236}">
                <a16:creationId xmlns:a16="http://schemas.microsoft.com/office/drawing/2014/main" id="{0124BD16-1AFE-A9A9-E835-FA51CFC08A3F}"/>
              </a:ext>
            </a:extLst>
          </p:cNvPr>
          <p:cNvSpPr>
            <a:spLocks noGrp="1"/>
          </p:cNvSpPr>
          <p:nvPr/>
        </p:nvSpPr>
        <p:spPr>
          <a:xfrm>
            <a:off x="6417463" y="3624436"/>
            <a:ext cx="4476750" cy="160678"/>
          </a:xfrm>
          <a:prstGeom prst="rect">
            <a:avLst/>
          </a:prstGeom>
          <a:noFill/>
        </p:spPr>
        <p:txBody>
          <a:bodyPr wrap="square" lIns="0" tIns="0" rIns="0" bIns="0" anchor="ctr">
            <a:normAutofit/>
          </a:bodyPr>
          <a:lstStyle/>
          <a:p>
            <a:pPr marL="0" indent="0">
              <a:buNone/>
            </a:pPr>
            <a:r>
              <a:rPr sz="800" dirty="0">
                <a:solidFill>
                  <a:srgbClr val="5F7080"/>
                </a:solidFill>
                <a:latin typeface="Acumin Pro" panose="020B0504020202020204" charset="0"/>
              </a:rPr>
              <a:t>Sources: Fed actuals</a:t>
            </a:r>
            <a:r>
              <a:rPr lang="en-GB" sz="800" dirty="0">
                <a:solidFill>
                  <a:srgbClr val="5F7080"/>
                </a:solidFill>
                <a:latin typeface="Acumin Pro" panose="020B0504020202020204" charset="0"/>
              </a:rPr>
              <a:t>; market forecasts </a:t>
            </a:r>
            <a:r>
              <a:rPr sz="800" dirty="0">
                <a:solidFill>
                  <a:srgbClr val="5F7080"/>
                </a:solidFill>
                <a:latin typeface="Acumin Pro" panose="020B0504020202020204" charset="0"/>
              </a:rPr>
              <a:t>CME Fed funds futures</a:t>
            </a:r>
            <a:r>
              <a:rPr lang="en-GB" sz="800" dirty="0">
                <a:solidFill>
                  <a:srgbClr val="5F7080"/>
                </a:solidFill>
                <a:latin typeface="Acumin Pro" panose="020B0504020202020204" charset="0"/>
              </a:rPr>
              <a:t>; GS/MS mean forecasts. </a:t>
            </a:r>
            <a:endParaRPr sz="800" dirty="0">
              <a:latin typeface="Acumin Pro" panose="020B0504020202020204" charset="0"/>
            </a:endParaRPr>
          </a:p>
        </p:txBody>
      </p:sp>
      <p:sp>
        <p:nvSpPr>
          <p:cNvPr id="4" name="Connector 66">
            <a:extLst>
              <a:ext uri="{FF2B5EF4-FFF2-40B4-BE49-F238E27FC236}">
                <a16:creationId xmlns:a16="http://schemas.microsoft.com/office/drawing/2014/main" id="{AB33CBD4-6B26-A700-B5BC-BECFE903373C}"/>
              </a:ext>
            </a:extLst>
          </p:cNvPr>
          <p:cNvSpPr>
            <a:spLocks noGrp="1"/>
          </p:cNvSpPr>
          <p:nvPr/>
        </p:nvSpPr>
        <p:spPr>
          <a:xfrm flipH="1">
            <a:off x="4731646" y="1655609"/>
            <a:ext cx="0" cy="1681817"/>
          </a:xfrm>
          <a:prstGeom prst="line">
            <a:avLst/>
          </a:prstGeom>
          <a:ln w="8890">
            <a:solidFill>
              <a:srgbClr val="D9CBAF"/>
            </a:solidFill>
            <a:prstDash val="dash"/>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7" name="Connector 66">
            <a:extLst>
              <a:ext uri="{FF2B5EF4-FFF2-40B4-BE49-F238E27FC236}">
                <a16:creationId xmlns:a16="http://schemas.microsoft.com/office/drawing/2014/main" id="{96F837D1-9D46-A561-07D0-49909F226F3F}"/>
              </a:ext>
            </a:extLst>
          </p:cNvPr>
          <p:cNvSpPr>
            <a:spLocks noGrp="1"/>
          </p:cNvSpPr>
          <p:nvPr/>
        </p:nvSpPr>
        <p:spPr>
          <a:xfrm>
            <a:off x="10632270" y="1678187"/>
            <a:ext cx="0" cy="1672086"/>
          </a:xfrm>
          <a:prstGeom prst="line">
            <a:avLst/>
          </a:prstGeom>
          <a:ln w="8890">
            <a:solidFill>
              <a:srgbClr val="D9CBAF"/>
            </a:solidFill>
            <a:prstDash val="dash"/>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Tree>
    <p:extLst>
      <p:ext uri="{BB962C8B-B14F-4D97-AF65-F5344CB8AC3E}">
        <p14:creationId xmlns:p14="http://schemas.microsoft.com/office/powerpoint/2010/main" val="1333909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9CDF3-348E-7AD7-57F4-2000934B16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23C53B-4FB1-E612-67D5-D7E372DD7EAB}"/>
              </a:ext>
            </a:extLst>
          </p:cNvPr>
          <p:cNvSpPr>
            <a:spLocks noGrp="1"/>
          </p:cNvSpPr>
          <p:nvPr>
            <p:ph type="title"/>
          </p:nvPr>
        </p:nvSpPr>
        <p:spPr/>
        <p:txBody>
          <a:bodyPr>
            <a:normAutofit/>
          </a:bodyPr>
          <a:lstStyle/>
          <a:p>
            <a:r>
              <a:rPr lang="en-GB" sz="2400" dirty="0">
                <a:solidFill>
                  <a:schemeClr val="tx2"/>
                </a:solidFill>
              </a:rPr>
              <a:t>Market Outlook: </a:t>
            </a:r>
            <a:r>
              <a:rPr lang="en-GB" sz="2400" dirty="0"/>
              <a:t>Strong Earnings, Term Rates Sell Off</a:t>
            </a:r>
          </a:p>
        </p:txBody>
      </p:sp>
      <p:sp>
        <p:nvSpPr>
          <p:cNvPr id="3" name="Footer Placeholder 2">
            <a:extLst>
              <a:ext uri="{FF2B5EF4-FFF2-40B4-BE49-F238E27FC236}">
                <a16:creationId xmlns:a16="http://schemas.microsoft.com/office/drawing/2014/main" id="{40E0E354-C364-D2C6-80E8-300C56F8C08B}"/>
              </a:ext>
            </a:extLst>
          </p:cNvPr>
          <p:cNvSpPr>
            <a:spLocks noGrp="1"/>
          </p:cNvSpPr>
          <p:nvPr>
            <p:ph type="ftr" sz="quarter" idx="11"/>
          </p:nvPr>
        </p:nvSpPr>
        <p:spPr>
          <a:xfrm>
            <a:off x="629994" y="6104890"/>
            <a:ext cx="11127666" cy="365125"/>
          </a:xfrm>
        </p:spPr>
        <p:txBody>
          <a:bodyPr/>
          <a:lstStyle/>
          <a:p>
            <a:pPr marL="228600" indent="-228600">
              <a:buFontTx/>
              <a:buAutoNum type="arabicParenBoth"/>
            </a:pPr>
            <a:r>
              <a:rPr lang="en-GB" sz="900" i="1" dirty="0">
                <a:solidFill>
                  <a:srgbClr val="7B8894"/>
                </a:solidFill>
                <a:latin typeface="Acumin Pro" panose="020B0504020202020204" charset="0"/>
                <a:ea typeface="Arial"/>
                <a:cs typeface="Arial"/>
              </a:rPr>
              <a:t>As of August 28th, 2026, 98% of companies in the 2Q reported actual EPS above estimates, and actual headline EPS was 29% above estimates.</a:t>
            </a:r>
          </a:p>
          <a:p>
            <a:pPr marL="228600" indent="-228600">
              <a:buFontTx/>
              <a:buAutoNum type="arabicParenBoth"/>
            </a:pPr>
            <a:r>
              <a:rPr lang="en-GB" sz="900" i="1" dirty="0">
                <a:solidFill>
                  <a:srgbClr val="7B8894"/>
                </a:solidFill>
                <a:latin typeface="Acumin Pro" panose="020B0504020202020204" charset="0"/>
                <a:ea typeface="Arial"/>
                <a:cs typeface="Arial"/>
              </a:rPr>
              <a:t>Alternative valuation measures are less reassuring: the </a:t>
            </a:r>
            <a:r>
              <a:rPr lang="en-GB" sz="900" b="1" i="1" dirty="0">
                <a:solidFill>
                  <a:srgbClr val="7B8894"/>
                </a:solidFill>
                <a:latin typeface="Acumin Pro" panose="020B0504020202020204" charset="0"/>
                <a:cs typeface="Arial"/>
              </a:rPr>
              <a:t>Shiller Cyclically Adjusted Price-to-Earnings </a:t>
            </a:r>
            <a:r>
              <a:rPr lang="en-GB" sz="900" i="1" dirty="0">
                <a:solidFill>
                  <a:srgbClr val="7B8894"/>
                </a:solidFill>
                <a:latin typeface="Acumin Pro" panose="020B0504020202020204" charset="0"/>
                <a:cs typeface="Arial"/>
              </a:rPr>
              <a:t>(CAPE) ratio is currently 40x vs a long-term average of 17-18x. Another measure is the inverse, or the </a:t>
            </a:r>
            <a:r>
              <a:rPr lang="en-GB" sz="900" b="1" i="1" dirty="0">
                <a:solidFill>
                  <a:srgbClr val="7B8894"/>
                </a:solidFill>
                <a:latin typeface="Acumin Pro" panose="020B0504020202020204" charset="0"/>
                <a:cs typeface="Arial"/>
              </a:rPr>
              <a:t>CAPE earnings yield</a:t>
            </a:r>
            <a:r>
              <a:rPr lang="en-GB" sz="900" i="1" dirty="0">
                <a:solidFill>
                  <a:srgbClr val="7B8894"/>
                </a:solidFill>
                <a:latin typeface="Acumin Pro" panose="020B0504020202020204" charset="0"/>
                <a:cs typeface="Arial"/>
              </a:rPr>
              <a:t>, which measures the real earnings an investor is buying for each dollar invested. This is currently 2.4% vs. a long-term average of 6%. This can be compared to TIPS to judge stock vs. bond valuation. 10-year TIPS are currently 2.9% for an excess CAPE yield of -0.5% vs. a long-term average of +4-5%. These two measures suggest stock prices are very expensive relative to real earnings and relative to real treasury yields.</a:t>
            </a:r>
          </a:p>
          <a:p>
            <a:pPr marL="228600" indent="-228600">
              <a:buFontTx/>
              <a:buAutoNum type="arabicParenBoth"/>
            </a:pPr>
            <a:r>
              <a:rPr lang="en-GB" sz="900" i="1" dirty="0">
                <a:solidFill>
                  <a:srgbClr val="7B8894"/>
                </a:solidFill>
                <a:latin typeface="Acumin Pro" panose="020B0504020202020204" charset="0"/>
              </a:rPr>
              <a:t>Source: Kalshi Balance of Power Market. Historically, a unified to divided government is a good time for equity markets (+10% next 6 months) but not as good as going from divided to unified (+16% next 6 months)(source: BlackRock). Also, in the 13 midterms since 1974, the stock market was higher in 12 of them from Election Day through the end of February (source: Goldman Sachs). </a:t>
            </a:r>
          </a:p>
        </p:txBody>
      </p:sp>
      <p:sp>
        <p:nvSpPr>
          <p:cNvPr id="10" name="Text Placeholder 9">
            <a:extLst>
              <a:ext uri="{FF2B5EF4-FFF2-40B4-BE49-F238E27FC236}">
                <a16:creationId xmlns:a16="http://schemas.microsoft.com/office/drawing/2014/main" id="{FA5623D2-10AD-AD51-5927-147ED8EE0764}"/>
              </a:ext>
            </a:extLst>
          </p:cNvPr>
          <p:cNvSpPr>
            <a:spLocks noGrp="1"/>
          </p:cNvSpPr>
          <p:nvPr>
            <p:ph type="body" sz="quarter" idx="18"/>
          </p:nvPr>
        </p:nvSpPr>
        <p:spPr>
          <a:xfrm>
            <a:off x="794" y="1043808"/>
            <a:ext cx="4624388" cy="593152"/>
          </a:xfrm>
          <a:solidFill>
            <a:schemeClr val="bg2"/>
          </a:solidFill>
        </p:spPr>
        <p:txBody>
          <a:bodyPr>
            <a:normAutofit/>
          </a:bodyPr>
          <a:lstStyle/>
          <a:p>
            <a:r>
              <a:rPr lang="en-GB" sz="1800">
                <a:solidFill>
                  <a:schemeClr val="tx2"/>
                </a:solidFill>
              </a:rPr>
              <a:t>Strong Earnings Momentum</a:t>
            </a:r>
          </a:p>
        </p:txBody>
      </p:sp>
      <p:sp>
        <p:nvSpPr>
          <p:cNvPr id="11" name="Text Placeholder 10">
            <a:extLst>
              <a:ext uri="{FF2B5EF4-FFF2-40B4-BE49-F238E27FC236}">
                <a16:creationId xmlns:a16="http://schemas.microsoft.com/office/drawing/2014/main" id="{A880B048-784B-F52D-8C87-E7C1B2137993}"/>
              </a:ext>
            </a:extLst>
          </p:cNvPr>
          <p:cNvSpPr>
            <a:spLocks noGrp="1"/>
          </p:cNvSpPr>
          <p:nvPr>
            <p:ph type="body" sz="quarter" idx="19"/>
          </p:nvPr>
        </p:nvSpPr>
        <p:spPr>
          <a:xfrm>
            <a:off x="3787701" y="1043753"/>
            <a:ext cx="4621894" cy="593314"/>
          </a:xfrm>
          <a:solidFill>
            <a:schemeClr val="bg2"/>
          </a:solidFill>
        </p:spPr>
        <p:txBody>
          <a:bodyPr>
            <a:noAutofit/>
          </a:bodyPr>
          <a:lstStyle/>
          <a:p>
            <a:r>
              <a:rPr lang="en-GB" sz="1800">
                <a:solidFill>
                  <a:schemeClr val="tx2"/>
                </a:solidFill>
              </a:rPr>
              <a:t>Heavy AI Capex-Related Supply</a:t>
            </a:r>
          </a:p>
        </p:txBody>
      </p:sp>
      <p:sp>
        <p:nvSpPr>
          <p:cNvPr id="12" name="Text Placeholder 11">
            <a:extLst>
              <a:ext uri="{FF2B5EF4-FFF2-40B4-BE49-F238E27FC236}">
                <a16:creationId xmlns:a16="http://schemas.microsoft.com/office/drawing/2014/main" id="{11524DED-EF77-C748-2309-A59E0F92A6B2}"/>
              </a:ext>
            </a:extLst>
          </p:cNvPr>
          <p:cNvSpPr>
            <a:spLocks noGrp="1"/>
          </p:cNvSpPr>
          <p:nvPr>
            <p:ph type="body" sz="quarter" idx="20"/>
          </p:nvPr>
        </p:nvSpPr>
        <p:spPr>
          <a:xfrm>
            <a:off x="7774260" y="1043753"/>
            <a:ext cx="4624387" cy="593152"/>
          </a:xfrm>
          <a:solidFill>
            <a:schemeClr val="bg2"/>
          </a:solidFill>
        </p:spPr>
        <p:txBody>
          <a:bodyPr>
            <a:normAutofit/>
          </a:bodyPr>
          <a:lstStyle/>
          <a:p>
            <a:r>
              <a:rPr lang="en-GB" sz="1800">
                <a:solidFill>
                  <a:schemeClr val="tx2"/>
                </a:solidFill>
              </a:rPr>
              <a:t>Yields Rise / Politics to be Divided</a:t>
            </a:r>
          </a:p>
        </p:txBody>
      </p:sp>
      <p:sp>
        <p:nvSpPr>
          <p:cNvPr id="13" name="Slide Number Placeholder 12">
            <a:extLst>
              <a:ext uri="{FF2B5EF4-FFF2-40B4-BE49-F238E27FC236}">
                <a16:creationId xmlns:a16="http://schemas.microsoft.com/office/drawing/2014/main" id="{24FA0FEC-0A3E-D48F-3CEC-E42E1441952F}"/>
              </a:ext>
            </a:extLst>
          </p:cNvPr>
          <p:cNvSpPr>
            <a:spLocks noGrp="1"/>
          </p:cNvSpPr>
          <p:nvPr>
            <p:ph type="sldNum" sz="quarter" idx="12"/>
          </p:nvPr>
        </p:nvSpPr>
        <p:spPr/>
        <p:txBody>
          <a:bodyPr/>
          <a:lstStyle/>
          <a:p>
            <a:fld id="{64910AEB-456F-F747-A2E7-6BF44D9D06D9}" type="slidenum">
              <a:rPr lang="en-GB" smtClean="0"/>
              <a:t>5</a:t>
            </a:fld>
            <a:endParaRPr lang="en-GB" dirty="0"/>
          </a:p>
        </p:txBody>
      </p:sp>
      <p:sp>
        <p:nvSpPr>
          <p:cNvPr id="16" name="Text 2">
            <a:extLst>
              <a:ext uri="{FF2B5EF4-FFF2-40B4-BE49-F238E27FC236}">
                <a16:creationId xmlns:a16="http://schemas.microsoft.com/office/drawing/2014/main" id="{3D30C727-CB8F-7C92-E9BD-4C28F02A6C71}"/>
              </a:ext>
            </a:extLst>
          </p:cNvPr>
          <p:cNvSpPr>
            <a:spLocks noGrp="1"/>
          </p:cNvSpPr>
          <p:nvPr/>
        </p:nvSpPr>
        <p:spPr>
          <a:xfrm>
            <a:off x="773997" y="782679"/>
            <a:ext cx="2926080" cy="164592"/>
          </a:xfrm>
          <a:prstGeom prst="rect">
            <a:avLst/>
          </a:prstGeom>
          <a:noFill/>
        </p:spPr>
        <p:txBody>
          <a:bodyPr wrap="square" lIns="0" tIns="0" rIns="0" bIns="0" anchor="ctr"/>
          <a:lstStyle/>
          <a:p>
            <a:pPr marL="0" indent="0">
              <a:buNone/>
            </a:pPr>
            <a:r>
              <a:rPr lang="en-GB" sz="1100" b="1" spc="120">
                <a:solidFill>
                  <a:schemeClr val="tx2"/>
                </a:solidFill>
                <a:latin typeface="Avenir Medium" panose="02000503020000020003"/>
                <a:ea typeface="Arial"/>
                <a:cs typeface="Arial"/>
              </a:rPr>
              <a:t>KEY TRENDS</a:t>
            </a:r>
            <a:endParaRPr sz="1100">
              <a:solidFill>
                <a:schemeClr val="tx2"/>
              </a:solidFill>
              <a:latin typeface="Avenir Medium" panose="02000503020000020003"/>
            </a:endParaRPr>
          </a:p>
        </p:txBody>
      </p:sp>
      <p:sp>
        <p:nvSpPr>
          <p:cNvPr id="23" name="TextBox 22">
            <a:extLst>
              <a:ext uri="{FF2B5EF4-FFF2-40B4-BE49-F238E27FC236}">
                <a16:creationId xmlns:a16="http://schemas.microsoft.com/office/drawing/2014/main" id="{018B8B5D-8476-75AF-F463-54A254F25E11}"/>
              </a:ext>
            </a:extLst>
          </p:cNvPr>
          <p:cNvSpPr txBox="1"/>
          <p:nvPr/>
        </p:nvSpPr>
        <p:spPr>
          <a:xfrm>
            <a:off x="554003" y="1092597"/>
            <a:ext cx="511878" cy="523220"/>
          </a:xfrm>
          <a:prstGeom prst="rect">
            <a:avLst/>
          </a:prstGeom>
          <a:noFill/>
        </p:spPr>
        <p:txBody>
          <a:bodyPr wrap="square" rtlCol="0">
            <a:spAutoFit/>
          </a:bodyPr>
          <a:lstStyle/>
          <a:p>
            <a:r>
              <a:rPr lang="en-GB" sz="2800" b="1">
                <a:solidFill>
                  <a:schemeClr val="accent6">
                    <a:lumMod val="75000"/>
                  </a:schemeClr>
                </a:solidFill>
                <a:latin typeface="Avenir Medium" panose="02000503020000020003"/>
              </a:rPr>
              <a:t>I.</a:t>
            </a:r>
          </a:p>
        </p:txBody>
      </p:sp>
      <p:sp>
        <p:nvSpPr>
          <p:cNvPr id="35" name="TextBox 34">
            <a:extLst>
              <a:ext uri="{FF2B5EF4-FFF2-40B4-BE49-F238E27FC236}">
                <a16:creationId xmlns:a16="http://schemas.microsoft.com/office/drawing/2014/main" id="{A77BA341-DBFB-2C52-DDFC-F0CF75E272E0}"/>
              </a:ext>
            </a:extLst>
          </p:cNvPr>
          <p:cNvSpPr txBox="1"/>
          <p:nvPr/>
        </p:nvSpPr>
        <p:spPr>
          <a:xfrm>
            <a:off x="894563" y="1886364"/>
            <a:ext cx="3236776" cy="3647152"/>
          </a:xfrm>
          <a:prstGeom prst="rect">
            <a:avLst/>
          </a:prstGeom>
          <a:noFill/>
        </p:spPr>
        <p:txBody>
          <a:bodyPr wrap="square">
            <a:spAutoFit/>
          </a:bodyPr>
          <a:lstStyle/>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Double-digit headline earnings growth for seven consecutive quarters.</a:t>
            </a:r>
          </a:p>
          <a:p>
            <a:pPr marL="171450" indent="-171450">
              <a:buClr>
                <a:schemeClr val="accent6"/>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S&amp;P 500 headline EPS growth: 1Q +29% and 2Q +32%, excluding the Magnificent 7.</a:t>
            </a:r>
            <a:r>
              <a:rPr lang="en-GB" sz="1100" baseline="30000" dirty="0">
                <a:solidFill>
                  <a:schemeClr val="accent1"/>
                </a:solidFill>
                <a:latin typeface="Avenir Medium" panose="02000503020000020003"/>
              </a:rPr>
              <a:t>(1)</a:t>
            </a:r>
          </a:p>
          <a:p>
            <a:pPr>
              <a:buClr>
                <a:schemeClr val="accent6"/>
              </a:buClr>
            </a:pPr>
            <a:endParaRPr lang="en-GB" sz="11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Positive 2026/27 revisions. Full-year 2026E and 2027E headline EPS +24% and +17%. Strong support for equities.</a:t>
            </a:r>
          </a:p>
          <a:p>
            <a:pPr marL="171450" indent="-171450">
              <a:buClr>
                <a:schemeClr val="accent6"/>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12-mo. forward S&amp;P 500 P/E: 20x, in line with the 5-yr average of 19.9x.</a:t>
            </a:r>
            <a:r>
              <a:rPr lang="en-GB" sz="1100" baseline="30000" dirty="0">
                <a:solidFill>
                  <a:schemeClr val="accent1"/>
                </a:solidFill>
                <a:latin typeface="Avenir Medium" panose="02000503020000020003"/>
              </a:rPr>
              <a:t>(2)</a:t>
            </a:r>
          </a:p>
          <a:p>
            <a:pPr marL="171450" indent="-171450">
              <a:buClr>
                <a:schemeClr val="accent6"/>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Strong earnings have helped cash flows at the aggregate level: </a:t>
            </a:r>
          </a:p>
          <a:p>
            <a:pPr marL="171450" indent="-171450">
              <a:buClr>
                <a:schemeClr val="accent6"/>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S&amp;P 500 net debt / EBITDA leverage healthy at 2.1x now vs 4-5x in the early 2000s. Interest coverage strong at 5x now, down from 7-8x in 2021-22, but higher than 3x in 2000-02.</a:t>
            </a:r>
          </a:p>
          <a:p>
            <a:pPr marL="627063" lvl="1" indent="-171450">
              <a:buClr>
                <a:schemeClr val="accent6"/>
              </a:buClr>
              <a:buFont typeface="Arial" panose="020B0604020202020204" pitchFamily="34" charset="0"/>
              <a:buChar char="•"/>
            </a:pPr>
            <a:endParaRPr lang="en-GB" sz="1100" dirty="0">
              <a:solidFill>
                <a:schemeClr val="accent1"/>
              </a:solidFill>
              <a:latin typeface="Avenir Medium" panose="02000503020000020003"/>
            </a:endParaRPr>
          </a:p>
        </p:txBody>
      </p:sp>
      <p:sp>
        <p:nvSpPr>
          <p:cNvPr id="37" name="TextBox 36">
            <a:extLst>
              <a:ext uri="{FF2B5EF4-FFF2-40B4-BE49-F238E27FC236}">
                <a16:creationId xmlns:a16="http://schemas.microsoft.com/office/drawing/2014/main" id="{4A170DCF-2103-4CFD-3530-AC10FA0B6D1D}"/>
              </a:ext>
            </a:extLst>
          </p:cNvPr>
          <p:cNvSpPr txBox="1"/>
          <p:nvPr/>
        </p:nvSpPr>
        <p:spPr>
          <a:xfrm>
            <a:off x="4574517" y="1886364"/>
            <a:ext cx="3280471" cy="3449662"/>
          </a:xfrm>
          <a:prstGeom prst="rect">
            <a:avLst/>
          </a:prstGeom>
          <a:noFill/>
        </p:spPr>
        <p:txBody>
          <a:bodyPr wrap="square">
            <a:spAutoFit/>
          </a:bodyPr>
          <a:lstStyle/>
          <a:p>
            <a:pPr marL="171450" indent="-171450">
              <a:spcBef>
                <a:spcPts val="100"/>
              </a:spcBef>
              <a:buClr>
                <a:schemeClr val="accent6"/>
              </a:buClr>
              <a:buFont typeface="Arial" panose="020B0604020202020204" pitchFamily="34" charset="0"/>
              <a:buChar char="•"/>
            </a:pPr>
            <a:r>
              <a:rPr lang="en-GB" sz="1100" dirty="0" err="1">
                <a:solidFill>
                  <a:schemeClr val="accent1"/>
                </a:solidFill>
                <a:latin typeface="Avenir Medium" panose="02000503020000020003"/>
              </a:rPr>
              <a:t>Hyperscaler</a:t>
            </a:r>
            <a:r>
              <a:rPr lang="en-GB" sz="1100" dirty="0">
                <a:solidFill>
                  <a:schemeClr val="accent1"/>
                </a:solidFill>
                <a:latin typeface="Avenir Medium" panose="02000503020000020003"/>
              </a:rPr>
              <a:t> issuance heavy. Capex only borrowing:</a:t>
            </a:r>
            <a:endParaRPr lang="en-GB" sz="1100" baseline="30000" dirty="0">
              <a:solidFill>
                <a:schemeClr val="accent1"/>
              </a:solidFill>
              <a:latin typeface="Avenir Medium" panose="02000503020000020003"/>
            </a:endParaRPr>
          </a:p>
          <a:p>
            <a:pPr marL="171450" indent="-171450">
              <a:spcBef>
                <a:spcPts val="100"/>
              </a:spcBef>
              <a:buClr>
                <a:schemeClr val="accent6"/>
              </a:buClr>
              <a:buFont typeface="Courier New" panose="02070309020205020404" pitchFamily="49" charset="0"/>
              <a:buChar char="o"/>
            </a:pPr>
            <a:endParaRPr lang="en-GB" sz="1100" dirty="0">
              <a:solidFill>
                <a:schemeClr val="accent1"/>
              </a:solidFill>
              <a:latin typeface="Avenir Medium" panose="02000503020000020003"/>
            </a:endParaRPr>
          </a:p>
          <a:p>
            <a:pPr marL="171450" indent="-171450">
              <a:spcBef>
                <a:spcPts val="100"/>
              </a:spcBef>
              <a:buClr>
                <a:schemeClr val="accent6"/>
              </a:buClr>
              <a:buFont typeface="Courier New" panose="02070309020205020404" pitchFamily="49" charset="0"/>
              <a:buChar char="o"/>
            </a:pPr>
            <a:endParaRPr lang="en-GB" sz="1100" dirty="0">
              <a:solidFill>
                <a:schemeClr val="accent1"/>
              </a:solidFill>
              <a:latin typeface="Avenir Medium" panose="02000503020000020003"/>
            </a:endParaRPr>
          </a:p>
          <a:p>
            <a:pPr marL="171450" indent="-171450">
              <a:spcBef>
                <a:spcPts val="100"/>
              </a:spcBef>
              <a:buClr>
                <a:schemeClr val="accent6"/>
              </a:buClr>
              <a:buFont typeface="Courier New" panose="02070309020205020404" pitchFamily="49" charset="0"/>
              <a:buChar char="o"/>
            </a:pPr>
            <a:endParaRPr lang="en-GB" sz="1100" dirty="0">
              <a:solidFill>
                <a:schemeClr val="accent1"/>
              </a:solidFill>
              <a:latin typeface="Avenir Medium" panose="02000503020000020003"/>
            </a:endParaRPr>
          </a:p>
          <a:p>
            <a:pPr>
              <a:spcBef>
                <a:spcPts val="100"/>
              </a:spcBef>
              <a:buClr>
                <a:schemeClr val="accent6"/>
              </a:buClr>
            </a:pPr>
            <a:endParaRPr lang="en-GB" sz="1100" dirty="0">
              <a:solidFill>
                <a:schemeClr val="accent1"/>
              </a:solidFill>
              <a:latin typeface="Avenir Medium" panose="02000503020000020003"/>
            </a:endParaRPr>
          </a:p>
          <a:p>
            <a:pPr marL="171450" indent="-171450">
              <a:spcBef>
                <a:spcPts val="100"/>
              </a:spcBef>
              <a:buClr>
                <a:schemeClr val="accent6"/>
              </a:buClr>
              <a:buFont typeface="Arial" panose="020B0604020202020204" pitchFamily="34" charset="0"/>
              <a:buChar char="•"/>
            </a:pPr>
            <a:r>
              <a:rPr lang="en-GB" sz="1100" dirty="0">
                <a:solidFill>
                  <a:schemeClr val="accent1"/>
                </a:solidFill>
                <a:latin typeface="Avenir Medium" panose="02000503020000020003"/>
              </a:rPr>
              <a:t>AI-related borrowing expected to be nearly 40% of corporate supply in 2026 and reach $570bn with another $420bn expected in 2027.</a:t>
            </a:r>
          </a:p>
          <a:p>
            <a:pPr marL="171450" indent="-171450">
              <a:spcBef>
                <a:spcPts val="100"/>
              </a:spcBef>
              <a:buClr>
                <a:schemeClr val="accent6"/>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spcBef>
                <a:spcPts val="100"/>
              </a:spcBef>
              <a:buClr>
                <a:schemeClr val="accent6"/>
              </a:buClr>
              <a:buFont typeface="Arial" panose="020B0604020202020204" pitchFamily="34" charset="0"/>
              <a:buChar char="•"/>
            </a:pPr>
            <a:r>
              <a:rPr lang="en-GB" sz="1100" dirty="0">
                <a:solidFill>
                  <a:schemeClr val="accent1"/>
                </a:solidFill>
                <a:latin typeface="Avenir Medium" panose="02000503020000020003"/>
              </a:rPr>
              <a:t>This would far outstrip senior bank issuance of $300-330bn expected in 2026. </a:t>
            </a:r>
          </a:p>
          <a:p>
            <a:pPr marL="171450" indent="-171450">
              <a:spcBef>
                <a:spcPts val="100"/>
              </a:spcBef>
              <a:buClr>
                <a:schemeClr val="accent6"/>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spcBef>
                <a:spcPts val="100"/>
              </a:spcBef>
              <a:buClr>
                <a:schemeClr val="accent6"/>
              </a:buClr>
              <a:buFont typeface="Arial" panose="020B0604020202020204" pitchFamily="34" charset="0"/>
              <a:buChar char="•"/>
            </a:pPr>
            <a:r>
              <a:rPr lang="en-GB" sz="1100" dirty="0">
                <a:solidFill>
                  <a:schemeClr val="accent1"/>
                </a:solidFill>
                <a:latin typeface="Avenir Medium" panose="02000503020000020003"/>
              </a:rPr>
              <a:t>It’s expected that </a:t>
            </a:r>
            <a:r>
              <a:rPr lang="en-GB" sz="1100" dirty="0" err="1">
                <a:solidFill>
                  <a:schemeClr val="accent1"/>
                </a:solidFill>
                <a:latin typeface="Avenir Medium" panose="02000503020000020003"/>
              </a:rPr>
              <a:t>hyperscalers</a:t>
            </a:r>
            <a:r>
              <a:rPr lang="en-GB" sz="1100" dirty="0">
                <a:solidFill>
                  <a:schemeClr val="accent1"/>
                </a:solidFill>
                <a:latin typeface="Avenir Medium" panose="02000503020000020003"/>
              </a:rPr>
              <a:t> alone can issue an additional $1tn in debt from 2025 levels and stay IG. This would take the group to 2x net leverage. They are currently at 0.5x.</a:t>
            </a:r>
          </a:p>
          <a:p>
            <a:pPr marL="171450" indent="-171450">
              <a:spcBef>
                <a:spcPts val="100"/>
              </a:spcBef>
              <a:buClr>
                <a:schemeClr val="accent6"/>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spcBef>
                <a:spcPts val="100"/>
              </a:spcBef>
              <a:buClr>
                <a:schemeClr val="accent6"/>
              </a:buClr>
              <a:buFont typeface="Arial" panose="020B0604020202020204" pitchFamily="34" charset="0"/>
              <a:buChar char="•"/>
            </a:pPr>
            <a:r>
              <a:rPr lang="en-GB" sz="1100" dirty="0">
                <a:solidFill>
                  <a:schemeClr val="accent1"/>
                </a:solidFill>
                <a:latin typeface="Avenir Medium" panose="02000503020000020003"/>
              </a:rPr>
              <a:t>AI IG spreads +25 bps wider vs non-AI IG since just before the June-July 2026 AI sell-off.</a:t>
            </a:r>
          </a:p>
        </p:txBody>
      </p:sp>
      <p:sp>
        <p:nvSpPr>
          <p:cNvPr id="39" name="TextBox 38">
            <a:extLst>
              <a:ext uri="{FF2B5EF4-FFF2-40B4-BE49-F238E27FC236}">
                <a16:creationId xmlns:a16="http://schemas.microsoft.com/office/drawing/2014/main" id="{99660851-28C5-0A59-02EC-4E55A2FEC9BB}"/>
              </a:ext>
            </a:extLst>
          </p:cNvPr>
          <p:cNvSpPr txBox="1"/>
          <p:nvPr/>
        </p:nvSpPr>
        <p:spPr>
          <a:xfrm>
            <a:off x="8298167" y="1886364"/>
            <a:ext cx="3479247" cy="3808735"/>
          </a:xfrm>
          <a:prstGeom prst="rect">
            <a:avLst/>
          </a:prstGeom>
          <a:noFill/>
        </p:spPr>
        <p:txBody>
          <a:bodyPr wrap="square">
            <a:spAutoFit/>
          </a:bodyPr>
          <a:lstStyle/>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Fiscal risks + energy volatility + AI borrowing boom drove long-end yields to 20-year highs. </a:t>
            </a:r>
          </a:p>
          <a:p>
            <a:pPr marL="171450" indent="-171450">
              <a:buClr>
                <a:schemeClr val="accent6"/>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July-Sept. sell-off due to increase in term premium from fiscal risks and an increase in inflation premium from higher energy prices.</a:t>
            </a:r>
          </a:p>
          <a:p>
            <a:pPr>
              <a:buClr>
                <a:schemeClr val="accent6"/>
              </a:buClr>
            </a:pPr>
            <a:endParaRPr lang="en-GB" sz="11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GS head of government bond trading: “Near term could see higher yields but constructive on medium and longer term. 10-year real yields at 25-year highs. Inflation should normalise.”</a:t>
            </a:r>
          </a:p>
          <a:p>
            <a:pPr marL="171450" indent="-171450">
              <a:buClr>
                <a:schemeClr val="accent6"/>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Net, net: a bull steepening curve into 2027 expected after 90 bps of flattening YTD in 2026.</a:t>
            </a:r>
          </a:p>
          <a:p>
            <a:pPr marL="171450" indent="-171450">
              <a:buClr>
                <a:schemeClr val="accent6"/>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Midterm elections not expected to have a major effect on markets or economy. Consensus is for a divided government. </a:t>
            </a:r>
          </a:p>
          <a:p>
            <a:pPr marL="171450" indent="-171450">
              <a:buClr>
                <a:schemeClr val="accent6"/>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Prediction markets -- Dems 85% for winning House but Senate control is a coin-toss (51%/49% Rep/Dems).</a:t>
            </a:r>
            <a:r>
              <a:rPr lang="en-GB" sz="1100" baseline="30000" dirty="0">
                <a:solidFill>
                  <a:schemeClr val="accent1"/>
                </a:solidFill>
                <a:latin typeface="Avenir Medium" panose="02000503020000020003"/>
              </a:rPr>
              <a:t>(3)</a:t>
            </a:r>
          </a:p>
          <a:p>
            <a:pPr marL="171450" indent="-171450">
              <a:buClr>
                <a:schemeClr val="accent6"/>
              </a:buClr>
              <a:buFont typeface="Arial" panose="020B0604020202020204" pitchFamily="34" charset="0"/>
              <a:buChar char="•"/>
            </a:pPr>
            <a:endParaRPr lang="en-GB" sz="1050" dirty="0">
              <a:solidFill>
                <a:schemeClr val="accent1"/>
              </a:solidFill>
              <a:latin typeface="Avenir Medium" panose="02000503020000020003"/>
            </a:endParaRPr>
          </a:p>
        </p:txBody>
      </p:sp>
      <p:sp>
        <p:nvSpPr>
          <p:cNvPr id="5" name="TextBox 4">
            <a:extLst>
              <a:ext uri="{FF2B5EF4-FFF2-40B4-BE49-F238E27FC236}">
                <a16:creationId xmlns:a16="http://schemas.microsoft.com/office/drawing/2014/main" id="{726CEDDC-217C-951A-0F22-197F1185FA01}"/>
              </a:ext>
            </a:extLst>
          </p:cNvPr>
          <p:cNvSpPr txBox="1"/>
          <p:nvPr/>
        </p:nvSpPr>
        <p:spPr>
          <a:xfrm>
            <a:off x="4030596" y="1102756"/>
            <a:ext cx="735982" cy="523220"/>
          </a:xfrm>
          <a:prstGeom prst="rect">
            <a:avLst/>
          </a:prstGeom>
          <a:noFill/>
        </p:spPr>
        <p:txBody>
          <a:bodyPr wrap="square" rtlCol="0">
            <a:spAutoFit/>
          </a:bodyPr>
          <a:lstStyle/>
          <a:p>
            <a:r>
              <a:rPr lang="en-GB" sz="2800" b="1">
                <a:solidFill>
                  <a:schemeClr val="accent6">
                    <a:lumMod val="75000"/>
                  </a:schemeClr>
                </a:solidFill>
                <a:latin typeface="Avenir Medium" panose="02000503020000020003"/>
              </a:rPr>
              <a:t>II.</a:t>
            </a:r>
          </a:p>
        </p:txBody>
      </p:sp>
      <p:sp>
        <p:nvSpPr>
          <p:cNvPr id="7" name="TextBox 6">
            <a:extLst>
              <a:ext uri="{FF2B5EF4-FFF2-40B4-BE49-F238E27FC236}">
                <a16:creationId xmlns:a16="http://schemas.microsoft.com/office/drawing/2014/main" id="{9CCD06EC-D315-65B0-58F4-E31E1C527120}"/>
              </a:ext>
            </a:extLst>
          </p:cNvPr>
          <p:cNvSpPr txBox="1"/>
          <p:nvPr/>
        </p:nvSpPr>
        <p:spPr>
          <a:xfrm>
            <a:off x="7796599" y="1113512"/>
            <a:ext cx="740945" cy="523220"/>
          </a:xfrm>
          <a:prstGeom prst="rect">
            <a:avLst/>
          </a:prstGeom>
          <a:noFill/>
        </p:spPr>
        <p:txBody>
          <a:bodyPr wrap="square" rtlCol="0">
            <a:spAutoFit/>
          </a:bodyPr>
          <a:lstStyle/>
          <a:p>
            <a:r>
              <a:rPr lang="en-GB" sz="2800" b="1">
                <a:solidFill>
                  <a:schemeClr val="accent6">
                    <a:lumMod val="75000"/>
                  </a:schemeClr>
                </a:solidFill>
                <a:latin typeface="Avenir Medium" panose="02000503020000020003"/>
              </a:rPr>
              <a:t>III.</a:t>
            </a:r>
          </a:p>
        </p:txBody>
      </p:sp>
      <p:cxnSp>
        <p:nvCxnSpPr>
          <p:cNvPr id="15" name="Straight Connector 14">
            <a:extLst>
              <a:ext uri="{FF2B5EF4-FFF2-40B4-BE49-F238E27FC236}">
                <a16:creationId xmlns:a16="http://schemas.microsoft.com/office/drawing/2014/main" id="{2BFD3C55-4A2E-ED33-CC38-8442FA388847}"/>
              </a:ext>
            </a:extLst>
          </p:cNvPr>
          <p:cNvCxnSpPr>
            <a:cxnSpLocks/>
          </p:cNvCxnSpPr>
          <p:nvPr/>
        </p:nvCxnSpPr>
        <p:spPr>
          <a:xfrm>
            <a:off x="728278" y="2198515"/>
            <a:ext cx="0" cy="3484084"/>
          </a:xfrm>
          <a:prstGeom prst="line">
            <a:avLst/>
          </a:prstGeom>
          <a:ln>
            <a:solidFill>
              <a:schemeClr val="accent6">
                <a:lumMod val="75000"/>
              </a:schemeClr>
            </a:solidFill>
          </a:ln>
        </p:spPr>
        <p:style>
          <a:lnRef idx="2">
            <a:schemeClr val="accent2"/>
          </a:lnRef>
          <a:fillRef idx="0">
            <a:schemeClr val="accent2"/>
          </a:fillRef>
          <a:effectRef idx="1">
            <a:schemeClr val="accent2"/>
          </a:effectRef>
          <a:fontRef idx="minor">
            <a:schemeClr val="tx1"/>
          </a:fontRef>
        </p:style>
      </p:cxnSp>
      <p:cxnSp>
        <p:nvCxnSpPr>
          <p:cNvPr id="20" name="Straight Connector 19">
            <a:extLst>
              <a:ext uri="{FF2B5EF4-FFF2-40B4-BE49-F238E27FC236}">
                <a16:creationId xmlns:a16="http://schemas.microsoft.com/office/drawing/2014/main" id="{BDEA1D2E-8D3E-9457-772A-0070D84776C3}"/>
              </a:ext>
            </a:extLst>
          </p:cNvPr>
          <p:cNvCxnSpPr>
            <a:cxnSpLocks/>
          </p:cNvCxnSpPr>
          <p:nvPr/>
        </p:nvCxnSpPr>
        <p:spPr>
          <a:xfrm>
            <a:off x="4394054" y="2198408"/>
            <a:ext cx="22860" cy="3484246"/>
          </a:xfrm>
          <a:prstGeom prst="line">
            <a:avLst/>
          </a:prstGeom>
          <a:ln>
            <a:solidFill>
              <a:schemeClr val="accent6">
                <a:lumMod val="75000"/>
              </a:schemeClr>
            </a:solidFill>
          </a:ln>
        </p:spPr>
        <p:style>
          <a:lnRef idx="2">
            <a:schemeClr val="accent2"/>
          </a:lnRef>
          <a:fillRef idx="0">
            <a:schemeClr val="accent2"/>
          </a:fillRef>
          <a:effectRef idx="1">
            <a:schemeClr val="accent2"/>
          </a:effectRef>
          <a:fontRef idx="minor">
            <a:schemeClr val="tx1"/>
          </a:fontRef>
        </p:style>
      </p:cxnSp>
      <p:cxnSp>
        <p:nvCxnSpPr>
          <p:cNvPr id="21" name="Straight Connector 20">
            <a:extLst>
              <a:ext uri="{FF2B5EF4-FFF2-40B4-BE49-F238E27FC236}">
                <a16:creationId xmlns:a16="http://schemas.microsoft.com/office/drawing/2014/main" id="{A471955C-431B-BAA7-A62E-4CB2C056B16A}"/>
              </a:ext>
            </a:extLst>
          </p:cNvPr>
          <p:cNvCxnSpPr>
            <a:cxnSpLocks/>
          </p:cNvCxnSpPr>
          <p:nvPr/>
        </p:nvCxnSpPr>
        <p:spPr>
          <a:xfrm>
            <a:off x="8055561" y="2198353"/>
            <a:ext cx="22860" cy="3484246"/>
          </a:xfrm>
          <a:prstGeom prst="line">
            <a:avLst/>
          </a:prstGeom>
          <a:ln>
            <a:solidFill>
              <a:schemeClr val="accent6">
                <a:lumMod val="75000"/>
              </a:schemeClr>
            </a:solidFill>
          </a:ln>
        </p:spPr>
        <p:style>
          <a:lnRef idx="2">
            <a:schemeClr val="accent2"/>
          </a:lnRef>
          <a:fillRef idx="0">
            <a:schemeClr val="accent2"/>
          </a:fillRef>
          <a:effectRef idx="1">
            <a:schemeClr val="accent2"/>
          </a:effectRef>
          <a:fontRef idx="minor">
            <a:schemeClr val="tx1"/>
          </a:fontRef>
        </p:style>
      </p:cxnSp>
      <p:sp>
        <p:nvSpPr>
          <p:cNvPr id="30" name="TextBox 29">
            <a:extLst>
              <a:ext uri="{FF2B5EF4-FFF2-40B4-BE49-F238E27FC236}">
                <a16:creationId xmlns:a16="http://schemas.microsoft.com/office/drawing/2014/main" id="{44212BB7-FA1D-850A-1042-23F3AAEA0A80}"/>
              </a:ext>
            </a:extLst>
          </p:cNvPr>
          <p:cNvSpPr txBox="1"/>
          <p:nvPr/>
        </p:nvSpPr>
        <p:spPr>
          <a:xfrm>
            <a:off x="4472195" y="2162793"/>
            <a:ext cx="3280471" cy="600164"/>
          </a:xfrm>
          <a:prstGeom prst="rect">
            <a:avLst/>
          </a:prstGeom>
          <a:noFill/>
        </p:spPr>
        <p:txBody>
          <a:bodyPr wrap="square">
            <a:spAutoFit/>
          </a:bodyPr>
          <a:lstStyle/>
          <a:p>
            <a:pPr marL="360000" lvl="1" indent="-36000">
              <a:buClr>
                <a:schemeClr val="accent6"/>
              </a:buClr>
              <a:buFont typeface="Courier New" panose="02070309020205020404" pitchFamily="49" charset="0"/>
              <a:buChar char="o"/>
            </a:pPr>
            <a:r>
              <a:rPr lang="en-GB" sz="1100" dirty="0">
                <a:solidFill>
                  <a:schemeClr val="accent1"/>
                </a:solidFill>
                <a:latin typeface="Avenir Medium" panose="02000503020000020003"/>
              </a:rPr>
              <a:t>     2025A 27% of capex or $100bn</a:t>
            </a:r>
          </a:p>
          <a:p>
            <a:pPr marL="360000" lvl="1" indent="-36000">
              <a:buClr>
                <a:schemeClr val="accent6"/>
              </a:buClr>
              <a:buFont typeface="Courier New" panose="02070309020205020404" pitchFamily="49" charset="0"/>
              <a:buChar char="o"/>
            </a:pPr>
            <a:r>
              <a:rPr lang="en-GB" sz="1100" dirty="0">
                <a:solidFill>
                  <a:schemeClr val="accent1"/>
                </a:solidFill>
                <a:latin typeface="Avenir Medium" panose="02000503020000020003"/>
              </a:rPr>
              <a:t>     2026E 33% of capex or $250bn</a:t>
            </a:r>
          </a:p>
          <a:p>
            <a:pPr marL="360000" lvl="1" indent="-36000">
              <a:buClr>
                <a:schemeClr val="accent6"/>
              </a:buClr>
              <a:buFont typeface="Courier New" panose="02070309020205020404" pitchFamily="49" charset="0"/>
              <a:buChar char="o"/>
            </a:pPr>
            <a:r>
              <a:rPr lang="en-GB" sz="1100" dirty="0">
                <a:solidFill>
                  <a:schemeClr val="accent1"/>
                </a:solidFill>
                <a:latin typeface="Avenir Medium" panose="02000503020000020003"/>
              </a:rPr>
              <a:t>     2027E 35% of capex or $400bn</a:t>
            </a:r>
            <a:endParaRPr lang="en-GB" dirty="0"/>
          </a:p>
        </p:txBody>
      </p:sp>
    </p:spTree>
    <p:extLst>
      <p:ext uri="{BB962C8B-B14F-4D97-AF65-F5344CB8AC3E}">
        <p14:creationId xmlns:p14="http://schemas.microsoft.com/office/powerpoint/2010/main" val="250964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5D635-28A0-E5BD-E254-C0500F0F6115}"/>
              </a:ext>
            </a:extLst>
          </p:cNvPr>
          <p:cNvSpPr>
            <a:spLocks noGrp="1"/>
          </p:cNvSpPr>
          <p:nvPr>
            <p:ph type="title"/>
          </p:nvPr>
        </p:nvSpPr>
        <p:spPr>
          <a:xfrm>
            <a:off x="644400" y="226800"/>
            <a:ext cx="9469756" cy="560851"/>
          </a:xfrm>
        </p:spPr>
        <p:txBody>
          <a:bodyPr>
            <a:noAutofit/>
          </a:bodyPr>
          <a:lstStyle/>
          <a:p>
            <a:r>
              <a:rPr lang="en-US" sz="2400" kern="0" dirty="0">
                <a:solidFill>
                  <a:schemeClr val="tx2"/>
                </a:solidFill>
                <a:latin typeface="Avenir Medium" panose="02000503020000020003"/>
              </a:rPr>
              <a:t>Market Outlook:</a:t>
            </a:r>
            <a:r>
              <a:rPr lang="en-US" sz="2400" dirty="0"/>
              <a:t> Spreads Well Supported but Risk to Widening on Supply  </a:t>
            </a:r>
            <a:endParaRPr lang="en-GB" sz="2400" dirty="0"/>
          </a:p>
        </p:txBody>
      </p:sp>
      <p:sp>
        <p:nvSpPr>
          <p:cNvPr id="9" name="Footer Placeholder 8">
            <a:extLst>
              <a:ext uri="{FF2B5EF4-FFF2-40B4-BE49-F238E27FC236}">
                <a16:creationId xmlns:a16="http://schemas.microsoft.com/office/drawing/2014/main" id="{4D1766B5-01A3-D39A-FEBD-2BF9A7B51A8C}"/>
              </a:ext>
            </a:extLst>
          </p:cNvPr>
          <p:cNvSpPr>
            <a:spLocks noGrp="1"/>
          </p:cNvSpPr>
          <p:nvPr>
            <p:ph type="ftr" sz="quarter" idx="11"/>
          </p:nvPr>
        </p:nvSpPr>
        <p:spPr>
          <a:xfrm>
            <a:off x="549417" y="6143565"/>
            <a:ext cx="11083784" cy="365125"/>
          </a:xfrm>
        </p:spPr>
        <p:txBody>
          <a:bodyPr/>
          <a:lstStyle/>
          <a:p>
            <a:pPr marL="228600" indent="-228600">
              <a:buAutoNum type="arabicParenBoth"/>
            </a:pPr>
            <a:r>
              <a:rPr lang="en-GB" sz="900" i="1" dirty="0">
                <a:solidFill>
                  <a:srgbClr val="7B8894"/>
                </a:solidFill>
                <a:latin typeface="Acumin Pro" panose="020B0504020202020204" charset="0"/>
                <a:ea typeface="Arial"/>
                <a:cs typeface="Arial"/>
              </a:rPr>
              <a:t>Distress ratio is percentage of high yield (HY) bonds trading at a spread of +1000 bps or more. A classic measure of market distress (source: ICE/Fidelity, Altman). </a:t>
            </a:r>
          </a:p>
          <a:p>
            <a:pPr marL="228600" indent="-228600">
              <a:buAutoNum type="arabicParenBoth"/>
            </a:pPr>
            <a:r>
              <a:rPr lang="en-GB" sz="900" i="1" dirty="0">
                <a:solidFill>
                  <a:srgbClr val="7B8894"/>
                </a:solidFill>
                <a:latin typeface="Acumin Pro" panose="020B0504020202020204" charset="0"/>
                <a:ea typeface="Arial"/>
                <a:cs typeface="Arial"/>
              </a:rPr>
              <a:t>In the current market this is not a sign of general stress or economic weakness. This dispersion is more because higher rates are separating strong and weak issuers. Higher economic growth supports good borrowers while higher rates expose weak balance sheets. </a:t>
            </a:r>
          </a:p>
          <a:p>
            <a:pPr marL="228600" indent="-228600">
              <a:buAutoNum type="arabicParenBoth"/>
            </a:pPr>
            <a:r>
              <a:rPr lang="en-GB" sz="900" i="1" dirty="0">
                <a:solidFill>
                  <a:srgbClr val="7B8894"/>
                </a:solidFill>
                <a:latin typeface="Acumin Pro" panose="020B0504020202020204" charset="0"/>
                <a:ea typeface="Arial"/>
                <a:cs typeface="Arial"/>
              </a:rPr>
              <a:t>US leveraged finance consists of high yield bonds and leveraged loans. </a:t>
            </a:r>
          </a:p>
          <a:p>
            <a:pPr marL="228600" indent="-228600">
              <a:buAutoNum type="arabicParenBoth"/>
            </a:pPr>
            <a:r>
              <a:rPr lang="en-GB" sz="900" i="1" dirty="0">
                <a:solidFill>
                  <a:srgbClr val="7B8894"/>
                </a:solidFill>
                <a:latin typeface="Acumin Pro" panose="020B0504020202020204" charset="0"/>
                <a:ea typeface="Arial"/>
                <a:cs typeface="Arial"/>
              </a:rPr>
              <a:t>Core PCE monthly prints of less than 0.20% for rest of 2026 (MS) combined with diminished appetite for duration and persistent fiscal concerns should steepen the curve (GS 28 and 16 August 2026 and MS July 2026).</a:t>
            </a:r>
          </a:p>
          <a:p>
            <a:endParaRPr lang="en-GB" sz="900" dirty="0"/>
          </a:p>
        </p:txBody>
      </p:sp>
      <p:sp>
        <p:nvSpPr>
          <p:cNvPr id="10" name="Slide Number Placeholder 9">
            <a:extLst>
              <a:ext uri="{FF2B5EF4-FFF2-40B4-BE49-F238E27FC236}">
                <a16:creationId xmlns:a16="http://schemas.microsoft.com/office/drawing/2014/main" id="{EFB88EF8-8782-DCDF-5894-AA8EA6AD9576}"/>
              </a:ext>
            </a:extLst>
          </p:cNvPr>
          <p:cNvSpPr>
            <a:spLocks noGrp="1"/>
          </p:cNvSpPr>
          <p:nvPr>
            <p:ph type="sldNum" sz="quarter" idx="12"/>
          </p:nvPr>
        </p:nvSpPr>
        <p:spPr/>
        <p:txBody>
          <a:bodyPr/>
          <a:lstStyle/>
          <a:p>
            <a:fld id="{64910AEB-456F-F747-A2E7-6BF44D9D06D9}" type="slidenum">
              <a:rPr lang="en-GB" smtClean="0"/>
              <a:t>6</a:t>
            </a:fld>
            <a:endParaRPr lang="en-GB" dirty="0"/>
          </a:p>
        </p:txBody>
      </p:sp>
      <p:sp>
        <p:nvSpPr>
          <p:cNvPr id="16" name="Shape 3">
            <a:extLst>
              <a:ext uri="{FF2B5EF4-FFF2-40B4-BE49-F238E27FC236}">
                <a16:creationId xmlns:a16="http://schemas.microsoft.com/office/drawing/2014/main" id="{EDDBDF7B-1F9F-C427-B43A-9F95481C5AAB}"/>
              </a:ext>
            </a:extLst>
          </p:cNvPr>
          <p:cNvSpPr>
            <a:spLocks noGrp="1"/>
          </p:cNvSpPr>
          <p:nvPr/>
        </p:nvSpPr>
        <p:spPr>
          <a:xfrm>
            <a:off x="594360" y="1012086"/>
            <a:ext cx="5625966" cy="2240280"/>
          </a:xfrm>
          <a:prstGeom prst="roundRect">
            <a:avLst>
              <a:gd name="adj" fmla="val 3265"/>
            </a:avLst>
          </a:prstGeom>
          <a:solidFill>
            <a:srgbClr val="FFFFFF"/>
          </a:solidFill>
          <a:ln w="10160">
            <a:solidFill>
              <a:srgbClr val="D7DEE5"/>
            </a:solidFill>
            <a:prstDash val="solid"/>
          </a:ln>
          <a:effectLst>
            <a:outerShdw blurRad="15240" dist="6350" dir="2700000" algn="bl" rotWithShape="0">
              <a:srgbClr val="000000">
                <a:alpha val="12000"/>
              </a:srgbClr>
            </a:outerShdw>
          </a:effectLst>
        </p:spPr>
        <p:txBody>
          <a:bodyPr/>
          <a:lstStyle/>
          <a:p>
            <a:endParaRPr>
              <a:latin typeface="Avenir Medium" panose="02000503020000020003"/>
            </a:endParaRPr>
          </a:p>
        </p:txBody>
      </p:sp>
      <p:sp>
        <p:nvSpPr>
          <p:cNvPr id="17" name="Shape 4">
            <a:extLst>
              <a:ext uri="{FF2B5EF4-FFF2-40B4-BE49-F238E27FC236}">
                <a16:creationId xmlns:a16="http://schemas.microsoft.com/office/drawing/2014/main" id="{95844E10-CB2D-53E9-C24C-8283383E3DD3}"/>
              </a:ext>
            </a:extLst>
          </p:cNvPr>
          <p:cNvSpPr>
            <a:spLocks noGrp="1"/>
          </p:cNvSpPr>
          <p:nvPr/>
        </p:nvSpPr>
        <p:spPr>
          <a:xfrm>
            <a:off x="594360" y="1012086"/>
            <a:ext cx="73152" cy="2240280"/>
          </a:xfrm>
          <a:prstGeom prst="rect">
            <a:avLst/>
          </a:prstGeom>
          <a:solidFill>
            <a:srgbClr val="1582C0"/>
          </a:solidFill>
          <a:ln w="12700">
            <a:solidFill>
              <a:srgbClr val="1582C0"/>
            </a:solidFill>
            <a:prstDash val="solid"/>
          </a:ln>
        </p:spPr>
        <p:txBody>
          <a:bodyPr/>
          <a:lstStyle/>
          <a:p>
            <a:pPr marL="342900" indent="-342900">
              <a:buClr>
                <a:srgbClr val="C9B893"/>
              </a:buClr>
              <a:buFont typeface="Arial" panose="020B0604020202020204" pitchFamily="34" charset="0"/>
              <a:buChar char="•"/>
            </a:pPr>
            <a:endParaRPr>
              <a:latin typeface="Avenir Medium" panose="02000503020000020003"/>
            </a:endParaRPr>
          </a:p>
        </p:txBody>
      </p:sp>
      <p:sp>
        <p:nvSpPr>
          <p:cNvPr id="18" name="Text 5">
            <a:extLst>
              <a:ext uri="{FF2B5EF4-FFF2-40B4-BE49-F238E27FC236}">
                <a16:creationId xmlns:a16="http://schemas.microsoft.com/office/drawing/2014/main" id="{05EC99E6-42DD-40E1-05AB-DCF6F3A6CCF0}"/>
              </a:ext>
            </a:extLst>
          </p:cNvPr>
          <p:cNvSpPr>
            <a:spLocks noGrp="1"/>
          </p:cNvSpPr>
          <p:nvPr/>
        </p:nvSpPr>
        <p:spPr>
          <a:xfrm>
            <a:off x="776866" y="1136507"/>
            <a:ext cx="5184648" cy="256032"/>
          </a:xfrm>
          <a:prstGeom prst="rect">
            <a:avLst/>
          </a:prstGeom>
          <a:noFill/>
        </p:spPr>
        <p:txBody>
          <a:bodyPr wrap="square" lIns="0" tIns="0" rIns="0" bIns="0" anchor="ctr"/>
          <a:lstStyle/>
          <a:p>
            <a:pPr>
              <a:buClr>
                <a:srgbClr val="C9B893"/>
              </a:buClr>
            </a:pPr>
            <a:r>
              <a:rPr sz="1600" b="1">
                <a:solidFill>
                  <a:srgbClr val="325074"/>
                </a:solidFill>
                <a:latin typeface="Avenir Medium" panose="02000503020000020003"/>
              </a:rPr>
              <a:t>Credit fundamentals</a:t>
            </a:r>
            <a:r>
              <a:rPr lang="en-GB" sz="1600" b="1">
                <a:solidFill>
                  <a:srgbClr val="325074"/>
                </a:solidFill>
                <a:latin typeface="Avenir Medium" panose="02000503020000020003"/>
              </a:rPr>
              <a:t> are good</a:t>
            </a:r>
            <a:endParaRPr sz="1600">
              <a:latin typeface="Avenir Medium" panose="02000503020000020003"/>
            </a:endParaRPr>
          </a:p>
        </p:txBody>
      </p:sp>
      <p:sp>
        <p:nvSpPr>
          <p:cNvPr id="19" name="Text 6">
            <a:extLst>
              <a:ext uri="{FF2B5EF4-FFF2-40B4-BE49-F238E27FC236}">
                <a16:creationId xmlns:a16="http://schemas.microsoft.com/office/drawing/2014/main" id="{17F7DEED-AC07-244C-4A49-331390FF1BD7}"/>
              </a:ext>
            </a:extLst>
          </p:cNvPr>
          <p:cNvSpPr>
            <a:spLocks noGrp="1"/>
          </p:cNvSpPr>
          <p:nvPr/>
        </p:nvSpPr>
        <p:spPr>
          <a:xfrm>
            <a:off x="795528" y="1456185"/>
            <a:ext cx="5300472" cy="1811447"/>
          </a:xfrm>
          <a:prstGeom prst="rect">
            <a:avLst/>
          </a:prstGeom>
          <a:noFill/>
        </p:spPr>
        <p:txBody>
          <a:bodyPr wrap="square" lIns="127" tIns="127" rIns="127" bIns="127" anchor="t">
            <a:noAutofit/>
          </a:bodyPr>
          <a:lstStyle/>
          <a:p>
            <a:pPr marL="228600" indent="-228600">
              <a:buClr>
                <a:srgbClr val="C9B893"/>
              </a:buClr>
              <a:buFont typeface="Arial" panose="020B0604020202020204" pitchFamily="34" charset="0"/>
              <a:buChar char="•"/>
            </a:pPr>
            <a:r>
              <a:rPr sz="1120" dirty="0">
                <a:solidFill>
                  <a:srgbClr val="24323D"/>
                </a:solidFill>
                <a:latin typeface="Avenir Medium" panose="02000503020000020003"/>
              </a:rPr>
              <a:t>Credit spreads well supported by fund flows, foreign demand, and higher rates bringing in yield buyers (real money investors). </a:t>
            </a:r>
            <a:endParaRPr sz="1120" dirty="0">
              <a:latin typeface="Avenir Medium" panose="02000503020000020003"/>
            </a:endParaRPr>
          </a:p>
          <a:p>
            <a:pPr>
              <a:buClr>
                <a:srgbClr val="C9B893"/>
              </a:buClr>
            </a:pPr>
            <a:endParaRPr lang="en-GB" sz="1120" dirty="0">
              <a:solidFill>
                <a:schemeClr val="accent1"/>
              </a:solidFill>
              <a:latin typeface="Avenir Medium" panose="02000503020000020003"/>
            </a:endParaRPr>
          </a:p>
          <a:p>
            <a:pPr marL="228600" indent="-228600">
              <a:buClr>
                <a:srgbClr val="C9B893"/>
              </a:buClr>
              <a:buFont typeface="Arial" panose="020B0604020202020204" pitchFamily="34" charset="0"/>
              <a:buChar char="•"/>
            </a:pPr>
            <a:r>
              <a:rPr lang="en-GB" sz="1120" dirty="0">
                <a:solidFill>
                  <a:srgbClr val="24323D"/>
                </a:solidFill>
                <a:latin typeface="Avenir Medium" panose="02000503020000020003"/>
              </a:rPr>
              <a:t>Distress ratio low at 4.6% vs. post-2000 median of 7.4%.</a:t>
            </a:r>
            <a:r>
              <a:rPr lang="en-GB" sz="1120" baseline="30000" dirty="0">
                <a:solidFill>
                  <a:srgbClr val="24323D"/>
                </a:solidFill>
                <a:latin typeface="Avenir Medium" panose="02000503020000020003"/>
              </a:rPr>
              <a:t>(1)  </a:t>
            </a:r>
            <a:r>
              <a:rPr lang="en-GB" sz="1120" dirty="0">
                <a:solidFill>
                  <a:srgbClr val="24323D"/>
                </a:solidFill>
                <a:latin typeface="Avenir Medium" panose="02000503020000020003"/>
              </a:rPr>
              <a:t>For comparison, peak 85% in Dec. 2008 and low 1.6% in Dec. 2006.</a:t>
            </a:r>
          </a:p>
          <a:p>
            <a:pPr marL="228600" indent="-228600">
              <a:buClr>
                <a:srgbClr val="C9B893"/>
              </a:buClr>
              <a:buFont typeface="Arial" panose="020B0604020202020204" pitchFamily="34" charset="0"/>
              <a:buChar char="•"/>
            </a:pPr>
            <a:endParaRPr lang="en-GB" sz="1120" dirty="0">
              <a:solidFill>
                <a:srgbClr val="24323D"/>
              </a:solidFill>
              <a:latin typeface="Avenir Medium" panose="02000503020000020003"/>
            </a:endParaRPr>
          </a:p>
          <a:p>
            <a:pPr marL="228600" indent="-228600">
              <a:buClr>
                <a:srgbClr val="C9B893"/>
              </a:buClr>
              <a:buFont typeface="Arial" panose="020B0604020202020204" pitchFamily="34" charset="0"/>
              <a:buChar char="•"/>
            </a:pPr>
            <a:r>
              <a:rPr lang="en-GB" sz="1120" dirty="0">
                <a:solidFill>
                  <a:srgbClr val="24323D"/>
                </a:solidFill>
                <a:latin typeface="Avenir Medium" panose="02000503020000020003"/>
              </a:rPr>
              <a:t>US investment grade to do the heavy lifting on </a:t>
            </a:r>
            <a:r>
              <a:rPr lang="en-GB" sz="1120" dirty="0" err="1">
                <a:solidFill>
                  <a:srgbClr val="24323D"/>
                </a:solidFill>
                <a:latin typeface="Avenir Medium" panose="02000503020000020003"/>
              </a:rPr>
              <a:t>hyperscaler</a:t>
            </a:r>
            <a:r>
              <a:rPr lang="en-GB" sz="1120" dirty="0">
                <a:solidFill>
                  <a:srgbClr val="24323D"/>
                </a:solidFill>
                <a:latin typeface="Avenir Medium" panose="02000503020000020003"/>
              </a:rPr>
              <a:t> issuance. A lot of runway to add debt ($1tn before investment grade ratings pressure).</a:t>
            </a:r>
          </a:p>
          <a:p>
            <a:pPr marL="228600" indent="-228600">
              <a:buClr>
                <a:srgbClr val="C9B893"/>
              </a:buClr>
              <a:buFont typeface="Arial" panose="020B0604020202020204" pitchFamily="34" charset="0"/>
              <a:buChar char="•"/>
            </a:pPr>
            <a:endParaRPr lang="en-GB" sz="1120" dirty="0">
              <a:solidFill>
                <a:srgbClr val="24323D"/>
              </a:solidFill>
              <a:latin typeface="Avenir Medium" panose="02000503020000020003"/>
            </a:endParaRPr>
          </a:p>
          <a:p>
            <a:pPr marL="228600" indent="-228600">
              <a:buClr>
                <a:srgbClr val="C9B893"/>
              </a:buClr>
              <a:buFont typeface="Arial" panose="020B0604020202020204" pitchFamily="34" charset="0"/>
              <a:buChar char="•"/>
            </a:pPr>
            <a:r>
              <a:rPr lang="en-GB" sz="1120" dirty="0">
                <a:solidFill>
                  <a:srgbClr val="24323D"/>
                </a:solidFill>
                <a:latin typeface="Avenir Medium" panose="02000503020000020003"/>
              </a:rPr>
              <a:t>BB/Bs 9 bps tighter YTD; CCCs 216 bps wider and only 9 bps from their 12-mo. wides.</a:t>
            </a:r>
            <a:r>
              <a:rPr sz="1120" baseline="30000" dirty="0">
                <a:solidFill>
                  <a:srgbClr val="24323D"/>
                </a:solidFill>
                <a:latin typeface="Avenir Medium" panose="02000503020000020003"/>
              </a:rPr>
              <a:t>(2)</a:t>
            </a:r>
          </a:p>
        </p:txBody>
      </p:sp>
      <p:sp>
        <p:nvSpPr>
          <p:cNvPr id="20" name="Shape 7">
            <a:extLst>
              <a:ext uri="{FF2B5EF4-FFF2-40B4-BE49-F238E27FC236}">
                <a16:creationId xmlns:a16="http://schemas.microsoft.com/office/drawing/2014/main" id="{88F0DC7A-D4EA-D0C1-1F8B-29A06CA05E95}"/>
              </a:ext>
            </a:extLst>
          </p:cNvPr>
          <p:cNvSpPr>
            <a:spLocks noGrp="1"/>
          </p:cNvSpPr>
          <p:nvPr/>
        </p:nvSpPr>
        <p:spPr>
          <a:xfrm>
            <a:off x="594360" y="3426102"/>
            <a:ext cx="5625966" cy="2304288"/>
          </a:xfrm>
          <a:prstGeom prst="roundRect">
            <a:avLst>
              <a:gd name="adj" fmla="val 3175"/>
            </a:avLst>
          </a:prstGeom>
          <a:solidFill>
            <a:srgbClr val="FFFFFF"/>
          </a:solidFill>
          <a:ln w="10160">
            <a:solidFill>
              <a:srgbClr val="D7DEE5"/>
            </a:solidFill>
            <a:prstDash val="solid"/>
          </a:ln>
          <a:effectLst>
            <a:outerShdw blurRad="15240" dist="6350" dir="2700000" algn="bl" rotWithShape="0">
              <a:srgbClr val="000000">
                <a:alpha val="12000"/>
              </a:srgbClr>
            </a:outerShdw>
          </a:effectLst>
        </p:spPr>
        <p:txBody>
          <a:bodyPr/>
          <a:lstStyle/>
          <a:p>
            <a:endParaRPr>
              <a:latin typeface="Avenir Medium" panose="02000503020000020003"/>
            </a:endParaRPr>
          </a:p>
        </p:txBody>
      </p:sp>
      <p:sp>
        <p:nvSpPr>
          <p:cNvPr id="21" name="Shape 8">
            <a:extLst>
              <a:ext uri="{FF2B5EF4-FFF2-40B4-BE49-F238E27FC236}">
                <a16:creationId xmlns:a16="http://schemas.microsoft.com/office/drawing/2014/main" id="{E1A99FBF-0DBF-6F17-01BC-383D5C1EE864}"/>
              </a:ext>
            </a:extLst>
          </p:cNvPr>
          <p:cNvSpPr>
            <a:spLocks noGrp="1"/>
          </p:cNvSpPr>
          <p:nvPr/>
        </p:nvSpPr>
        <p:spPr>
          <a:xfrm>
            <a:off x="594360" y="3426102"/>
            <a:ext cx="73152" cy="2304288"/>
          </a:xfrm>
          <a:prstGeom prst="rect">
            <a:avLst/>
          </a:prstGeom>
          <a:solidFill>
            <a:srgbClr val="B3A284"/>
          </a:solidFill>
          <a:ln w="12700">
            <a:solidFill>
              <a:srgbClr val="B3A284"/>
            </a:solidFill>
            <a:prstDash val="solid"/>
          </a:ln>
        </p:spPr>
        <p:txBody>
          <a:bodyPr/>
          <a:lstStyle/>
          <a:p>
            <a:pPr marL="342900" indent="-342900">
              <a:buClr>
                <a:srgbClr val="C9B893"/>
              </a:buClr>
              <a:buFont typeface="Arial" panose="020B0604020202020204" pitchFamily="34" charset="0"/>
              <a:buChar char="•"/>
            </a:pPr>
            <a:endParaRPr>
              <a:latin typeface="Avenir Medium" panose="02000503020000020003"/>
            </a:endParaRPr>
          </a:p>
        </p:txBody>
      </p:sp>
      <p:sp>
        <p:nvSpPr>
          <p:cNvPr id="22" name="Text 9">
            <a:extLst>
              <a:ext uri="{FF2B5EF4-FFF2-40B4-BE49-F238E27FC236}">
                <a16:creationId xmlns:a16="http://schemas.microsoft.com/office/drawing/2014/main" id="{89156248-DBA1-02D4-49EC-82D0D26062BB}"/>
              </a:ext>
            </a:extLst>
          </p:cNvPr>
          <p:cNvSpPr>
            <a:spLocks noGrp="1"/>
          </p:cNvSpPr>
          <p:nvPr/>
        </p:nvSpPr>
        <p:spPr>
          <a:xfrm>
            <a:off x="795527" y="3535082"/>
            <a:ext cx="5919597" cy="256032"/>
          </a:xfrm>
          <a:prstGeom prst="rect">
            <a:avLst/>
          </a:prstGeom>
          <a:noFill/>
        </p:spPr>
        <p:txBody>
          <a:bodyPr wrap="square" lIns="0" tIns="0" rIns="0" bIns="0" anchor="ctr"/>
          <a:lstStyle/>
          <a:p>
            <a:pPr>
              <a:buClr>
                <a:srgbClr val="C9B893"/>
              </a:buClr>
            </a:pPr>
            <a:r>
              <a:rPr lang="en-GB" sz="1600" b="1" dirty="0">
                <a:solidFill>
                  <a:srgbClr val="325074"/>
                </a:solidFill>
                <a:latin typeface="Avenir Medium" panose="02000503020000020003"/>
              </a:rPr>
              <a:t>Defaults</a:t>
            </a:r>
            <a:r>
              <a:rPr sz="1600" b="1" dirty="0">
                <a:solidFill>
                  <a:srgbClr val="325074"/>
                </a:solidFill>
                <a:latin typeface="Avenir Medium" panose="02000503020000020003"/>
              </a:rPr>
              <a:t> </a:t>
            </a:r>
            <a:r>
              <a:rPr lang="en-GB" sz="1600" b="1" dirty="0">
                <a:solidFill>
                  <a:srgbClr val="325074"/>
                </a:solidFill>
                <a:latin typeface="Avenir Medium" panose="02000503020000020003"/>
              </a:rPr>
              <a:t>moderate, </a:t>
            </a:r>
            <a:r>
              <a:rPr sz="1600" b="1" dirty="0">
                <a:solidFill>
                  <a:srgbClr val="325074"/>
                </a:solidFill>
                <a:latin typeface="Avenir Medium" panose="02000503020000020003"/>
              </a:rPr>
              <a:t>refinancing</a:t>
            </a:r>
            <a:r>
              <a:rPr lang="en-GB" sz="1600" b="1" dirty="0">
                <a:solidFill>
                  <a:srgbClr val="325074"/>
                </a:solidFill>
                <a:latin typeface="Avenir Medium" panose="02000503020000020003"/>
              </a:rPr>
              <a:t>s manageable </a:t>
            </a:r>
            <a:endParaRPr sz="1600" dirty="0">
              <a:latin typeface="Avenir Medium" panose="02000503020000020003"/>
            </a:endParaRPr>
          </a:p>
        </p:txBody>
      </p:sp>
      <p:sp>
        <p:nvSpPr>
          <p:cNvPr id="23" name="Text 10">
            <a:extLst>
              <a:ext uri="{FF2B5EF4-FFF2-40B4-BE49-F238E27FC236}">
                <a16:creationId xmlns:a16="http://schemas.microsoft.com/office/drawing/2014/main" id="{577AB1B3-F33F-C718-3E6C-5EEFF430F316}"/>
              </a:ext>
            </a:extLst>
          </p:cNvPr>
          <p:cNvSpPr>
            <a:spLocks noGrp="1"/>
          </p:cNvSpPr>
          <p:nvPr/>
        </p:nvSpPr>
        <p:spPr>
          <a:xfrm>
            <a:off x="795526" y="3844824"/>
            <a:ext cx="5300473" cy="1820684"/>
          </a:xfrm>
          <a:prstGeom prst="rect">
            <a:avLst/>
          </a:prstGeom>
          <a:noFill/>
        </p:spPr>
        <p:txBody>
          <a:bodyPr wrap="square" lIns="127" tIns="127" rIns="127" bIns="127" anchor="t">
            <a:noAutofit/>
          </a:bodyPr>
          <a:lstStyle/>
          <a:p>
            <a:pPr>
              <a:buClr>
                <a:srgbClr val="C9B893"/>
              </a:buClr>
            </a:pPr>
            <a:endParaRPr lang="en-GB" sz="100" dirty="0">
              <a:solidFill>
                <a:srgbClr val="24323D"/>
              </a:solidFill>
              <a:latin typeface="Avenir Medium" panose="02000503020000020003"/>
            </a:endParaRPr>
          </a:p>
          <a:p>
            <a:pPr marL="228600" indent="-228600">
              <a:buClr>
                <a:srgbClr val="C9B893"/>
              </a:buClr>
              <a:buFont typeface="Arial" panose="020B0604020202020204" pitchFamily="34" charset="0"/>
              <a:buChar char="•"/>
            </a:pPr>
            <a:r>
              <a:rPr lang="en-GB" sz="1100" dirty="0">
                <a:solidFill>
                  <a:srgbClr val="24323D"/>
                </a:solidFill>
                <a:latin typeface="Avenir Medium" panose="02000503020000020003"/>
              </a:rPr>
              <a:t>S&amp;P base case global 12-mo. speculative-grade defaults expected at 3.8% for March 2027, up from 3.1% for March 2026. Post-2000 average 3.7% (range: 0.9-9.9%).</a:t>
            </a:r>
            <a:endParaRPr lang="en-GB" sz="1100" dirty="0">
              <a:latin typeface="Avenir Medium" panose="02000503020000020003"/>
            </a:endParaRPr>
          </a:p>
          <a:p>
            <a:pPr marL="228600" indent="-228600">
              <a:buClr>
                <a:srgbClr val="C9B893"/>
              </a:buClr>
              <a:buFont typeface="Arial" panose="020B0604020202020204" pitchFamily="34" charset="0"/>
              <a:buChar char="•"/>
            </a:pPr>
            <a:endParaRPr lang="en-GB" sz="900" dirty="0">
              <a:latin typeface="Avenir Medium" panose="02000503020000020003"/>
            </a:endParaRPr>
          </a:p>
          <a:p>
            <a:pPr marL="228600" indent="-228600">
              <a:buClr>
                <a:srgbClr val="C9B893"/>
              </a:buClr>
              <a:buFont typeface="Arial" panose="020B0604020202020204" pitchFamily="34" charset="0"/>
              <a:buChar char="•"/>
            </a:pPr>
            <a:r>
              <a:rPr lang="en-GB" sz="1100" dirty="0">
                <a:solidFill>
                  <a:srgbClr val="24323D"/>
                </a:solidFill>
                <a:latin typeface="Avenir Medium" panose="02000503020000020003"/>
              </a:rPr>
              <a:t>US defaults 4% vs. 3.8%; Euro area 3.75% vs. 3.1%; Asia-Pacific 2.25% vs. 0.8%. US outperformance due to less shock from energy prices, whereas Asia-Pac underperforms.</a:t>
            </a:r>
          </a:p>
          <a:p>
            <a:pPr marL="228600" indent="-228600">
              <a:buClr>
                <a:srgbClr val="C9B893"/>
              </a:buClr>
              <a:buFont typeface="Arial" panose="020B0604020202020204" pitchFamily="34" charset="0"/>
              <a:buChar char="•"/>
            </a:pPr>
            <a:endParaRPr lang="en-GB" sz="900" dirty="0">
              <a:solidFill>
                <a:srgbClr val="24323D"/>
              </a:solidFill>
              <a:latin typeface="Avenir Medium" panose="02000503020000020003"/>
            </a:endParaRPr>
          </a:p>
          <a:p>
            <a:pPr marL="228600" indent="-228600">
              <a:buClr>
                <a:srgbClr val="C9B893"/>
              </a:buClr>
              <a:buFont typeface="Arial" panose="020B0604020202020204" pitchFamily="34" charset="0"/>
              <a:buChar char="•"/>
            </a:pPr>
            <a:r>
              <a:rPr lang="en-GB" sz="1100" dirty="0">
                <a:solidFill>
                  <a:srgbClr val="24323D"/>
                </a:solidFill>
                <a:latin typeface="Avenir Medium" panose="02000503020000020003"/>
              </a:rPr>
              <a:t>US leveraged finance refinancing wall $1.2tn between 2027-29.</a:t>
            </a:r>
            <a:r>
              <a:rPr lang="en-GB" sz="1100" baseline="30000" dirty="0">
                <a:solidFill>
                  <a:srgbClr val="24323D"/>
                </a:solidFill>
                <a:latin typeface="Avenir Medium" panose="02000503020000020003"/>
              </a:rPr>
              <a:t>(3) </a:t>
            </a:r>
            <a:r>
              <a:rPr lang="en-GB" sz="1100" dirty="0">
                <a:solidFill>
                  <a:srgbClr val="24323D"/>
                </a:solidFill>
                <a:latin typeface="Avenir Medium" panose="02000503020000020003"/>
              </a:rPr>
              <a:t>Most consider this manageable with the current market.</a:t>
            </a:r>
          </a:p>
          <a:p>
            <a:pPr marL="228600" indent="-228600">
              <a:buClr>
                <a:srgbClr val="C9B893"/>
              </a:buClr>
              <a:buFont typeface="Arial" panose="020B0604020202020204" pitchFamily="34" charset="0"/>
              <a:buChar char="•"/>
            </a:pPr>
            <a:endParaRPr lang="en-GB" sz="900" dirty="0">
              <a:solidFill>
                <a:srgbClr val="24323D"/>
              </a:solidFill>
              <a:latin typeface="Avenir Medium" panose="02000503020000020003"/>
            </a:endParaRPr>
          </a:p>
          <a:p>
            <a:pPr marL="228600" indent="-228600">
              <a:buClr>
                <a:srgbClr val="C9B893"/>
              </a:buClr>
              <a:buFont typeface="Arial" panose="020B0604020202020204" pitchFamily="34" charset="0"/>
              <a:buChar char="•"/>
            </a:pPr>
            <a:r>
              <a:rPr lang="en-GB" sz="1100" dirty="0">
                <a:solidFill>
                  <a:srgbClr val="24323D"/>
                </a:solidFill>
                <a:latin typeface="Avenir Medium" panose="02000503020000020003"/>
              </a:rPr>
              <a:t>AI/data centre debt shifts from scarcity premium to supply discount. The sector is 19% of high yield issuance to date. Only one deal trades above OID.</a:t>
            </a:r>
          </a:p>
          <a:p>
            <a:pPr marL="228600" indent="-228600">
              <a:buClr>
                <a:srgbClr val="C9B893"/>
              </a:buClr>
              <a:buFont typeface="Arial" panose="020B0604020202020204" pitchFamily="34" charset="0"/>
              <a:buChar char="•"/>
            </a:pPr>
            <a:endParaRPr lang="en-GB" sz="1100" dirty="0">
              <a:latin typeface="Avenir Medium" panose="02000503020000020003"/>
            </a:endParaRPr>
          </a:p>
          <a:p>
            <a:pPr marL="228600" indent="-228600">
              <a:buClr>
                <a:srgbClr val="C9B893"/>
              </a:buClr>
              <a:buFont typeface="Arial" panose="020B0604020202020204" pitchFamily="34" charset="0"/>
              <a:buChar char="•"/>
            </a:pPr>
            <a:endParaRPr lang="en-GB" sz="1100" dirty="0">
              <a:latin typeface="Avenir Medium" panose="02000503020000020003"/>
            </a:endParaRPr>
          </a:p>
        </p:txBody>
      </p:sp>
      <p:sp>
        <p:nvSpPr>
          <p:cNvPr id="24" name="Text 11">
            <a:extLst>
              <a:ext uri="{FF2B5EF4-FFF2-40B4-BE49-F238E27FC236}">
                <a16:creationId xmlns:a16="http://schemas.microsoft.com/office/drawing/2014/main" id="{AFD0C1AA-4177-FCBB-689D-05B29F6C81B4}"/>
              </a:ext>
            </a:extLst>
          </p:cNvPr>
          <p:cNvSpPr>
            <a:spLocks noGrp="1"/>
          </p:cNvSpPr>
          <p:nvPr/>
        </p:nvSpPr>
        <p:spPr>
          <a:xfrm>
            <a:off x="6423660" y="1142696"/>
            <a:ext cx="4991474" cy="210058"/>
          </a:xfrm>
          <a:prstGeom prst="rect">
            <a:avLst/>
          </a:prstGeom>
          <a:noFill/>
        </p:spPr>
        <p:txBody>
          <a:bodyPr wrap="square" lIns="0" tIns="0" rIns="0" bIns="0" anchor="ctr"/>
          <a:lstStyle/>
          <a:p>
            <a:pPr marL="0" indent="0">
              <a:buNone/>
            </a:pPr>
            <a:r>
              <a:rPr lang="en-GB" sz="1200" b="1" dirty="0">
                <a:solidFill>
                  <a:srgbClr val="172B3A"/>
                </a:solidFill>
                <a:latin typeface="Avenir Medium" panose="02000503020000020003"/>
              </a:rPr>
              <a:t>How credit has historically behaved as the US Treasury curve changes. </a:t>
            </a:r>
            <a:r>
              <a:rPr lang="en-GB" sz="1200" dirty="0">
                <a:solidFill>
                  <a:srgbClr val="172B3A"/>
                </a:solidFill>
                <a:latin typeface="Avenir Medium" panose="02000503020000020003"/>
              </a:rPr>
              <a:t>After flattening throughout 2026, steeper curve likely into 2027 but needs lower energy prices and lower inflation.</a:t>
            </a:r>
            <a:r>
              <a:rPr lang="en-GB" sz="1200" baseline="30000" dirty="0">
                <a:solidFill>
                  <a:srgbClr val="172B3A"/>
                </a:solidFill>
                <a:latin typeface="Avenir Medium" panose="02000503020000020003"/>
              </a:rPr>
              <a:t>(4)</a:t>
            </a:r>
            <a:endParaRPr lang="en-GB" sz="1200" baseline="30000" dirty="0">
              <a:latin typeface="Avenir Medium" panose="02000503020000020003"/>
            </a:endParaRPr>
          </a:p>
        </p:txBody>
      </p:sp>
      <p:pic>
        <p:nvPicPr>
          <p:cNvPr id="25" name="Image 1">
            <a:extLst>
              <a:ext uri="{FF2B5EF4-FFF2-40B4-BE49-F238E27FC236}">
                <a16:creationId xmlns:a16="http://schemas.microsoft.com/office/drawing/2014/main" id="{7E49F014-46C1-76BF-6E19-FDFFFE538DB5}"/>
              </a:ext>
            </a:extLst>
          </p:cNvPr>
          <p:cNvPicPr>
            <a:picLocks noChangeAspect="1"/>
          </p:cNvPicPr>
          <p:nvPr/>
        </p:nvPicPr>
        <p:blipFill>
          <a:blip r:embed="rId2"/>
          <a:stretch>
            <a:fillRect/>
          </a:stretch>
        </p:blipFill>
        <p:spPr>
          <a:xfrm>
            <a:off x="6446520" y="1595806"/>
            <a:ext cx="4709160" cy="1647011"/>
          </a:xfrm>
          <a:prstGeom prst="rect">
            <a:avLst/>
          </a:prstGeom>
        </p:spPr>
      </p:pic>
      <p:sp>
        <p:nvSpPr>
          <p:cNvPr id="26" name="Shape 12">
            <a:extLst>
              <a:ext uri="{FF2B5EF4-FFF2-40B4-BE49-F238E27FC236}">
                <a16:creationId xmlns:a16="http://schemas.microsoft.com/office/drawing/2014/main" id="{7CA4DF3C-EA3D-3020-9308-E7D7BE08BF0F}"/>
              </a:ext>
            </a:extLst>
          </p:cNvPr>
          <p:cNvSpPr>
            <a:spLocks noGrp="1"/>
          </p:cNvSpPr>
          <p:nvPr/>
        </p:nvSpPr>
        <p:spPr>
          <a:xfrm>
            <a:off x="6446520" y="3481372"/>
            <a:ext cx="4709160" cy="2249018"/>
          </a:xfrm>
          <a:prstGeom prst="roundRect">
            <a:avLst>
              <a:gd name="adj" fmla="val 4082"/>
            </a:avLst>
          </a:prstGeom>
          <a:solidFill>
            <a:srgbClr val="FFFFFF"/>
          </a:solidFill>
          <a:ln w="10160">
            <a:solidFill>
              <a:srgbClr val="D7DEE5"/>
            </a:solidFill>
            <a:prstDash val="solid"/>
          </a:ln>
          <a:effectLst>
            <a:outerShdw blurRad="15240" dist="6350" dir="2700000" algn="bl" rotWithShape="0">
              <a:srgbClr val="000000">
                <a:alpha val="12000"/>
              </a:srgbClr>
            </a:outerShdw>
          </a:effectLst>
        </p:spPr>
        <p:txBody>
          <a:bodyPr/>
          <a:lstStyle/>
          <a:p>
            <a:endParaRPr>
              <a:latin typeface="Avenir Medium" panose="02000503020000020003"/>
            </a:endParaRPr>
          </a:p>
        </p:txBody>
      </p:sp>
      <p:sp>
        <p:nvSpPr>
          <p:cNvPr id="27" name="Shape 13">
            <a:extLst>
              <a:ext uri="{FF2B5EF4-FFF2-40B4-BE49-F238E27FC236}">
                <a16:creationId xmlns:a16="http://schemas.microsoft.com/office/drawing/2014/main" id="{82E35C88-C1EC-C342-3FDF-4BC5226E1349}"/>
              </a:ext>
            </a:extLst>
          </p:cNvPr>
          <p:cNvSpPr>
            <a:spLocks noGrp="1"/>
          </p:cNvSpPr>
          <p:nvPr/>
        </p:nvSpPr>
        <p:spPr>
          <a:xfrm>
            <a:off x="6446520" y="3481372"/>
            <a:ext cx="73152" cy="2249018"/>
          </a:xfrm>
          <a:prstGeom prst="rect">
            <a:avLst/>
          </a:prstGeom>
          <a:solidFill>
            <a:srgbClr val="136737"/>
          </a:solidFill>
          <a:ln w="12700">
            <a:solidFill>
              <a:srgbClr val="136737"/>
            </a:solidFill>
            <a:prstDash val="solid"/>
          </a:ln>
        </p:spPr>
        <p:txBody>
          <a:bodyPr/>
          <a:lstStyle/>
          <a:p>
            <a:endParaRPr>
              <a:latin typeface="Avenir Medium" panose="02000503020000020003"/>
            </a:endParaRPr>
          </a:p>
        </p:txBody>
      </p:sp>
      <p:sp>
        <p:nvSpPr>
          <p:cNvPr id="28" name="Text 14">
            <a:extLst>
              <a:ext uri="{FF2B5EF4-FFF2-40B4-BE49-F238E27FC236}">
                <a16:creationId xmlns:a16="http://schemas.microsoft.com/office/drawing/2014/main" id="{6F951716-52CD-0687-890D-ED5C2F93D63A}"/>
              </a:ext>
            </a:extLst>
          </p:cNvPr>
          <p:cNvSpPr>
            <a:spLocks noGrp="1"/>
          </p:cNvSpPr>
          <p:nvPr/>
        </p:nvSpPr>
        <p:spPr>
          <a:xfrm>
            <a:off x="6619113" y="3557363"/>
            <a:ext cx="4361688" cy="256032"/>
          </a:xfrm>
          <a:prstGeom prst="rect">
            <a:avLst/>
          </a:prstGeom>
          <a:noFill/>
        </p:spPr>
        <p:txBody>
          <a:bodyPr wrap="square" lIns="0" tIns="0" rIns="0" bIns="0" anchor="ctr"/>
          <a:lstStyle/>
          <a:p>
            <a:pPr marL="0" indent="0">
              <a:buNone/>
            </a:pPr>
            <a:r>
              <a:rPr sz="1600" b="1">
                <a:solidFill>
                  <a:srgbClr val="325074"/>
                </a:solidFill>
                <a:latin typeface="Avenir Medium" panose="02000503020000020003"/>
              </a:rPr>
              <a:t>What</a:t>
            </a:r>
            <a:r>
              <a:rPr lang="en-GB" sz="1600" b="1">
                <a:solidFill>
                  <a:srgbClr val="325074"/>
                </a:solidFill>
                <a:latin typeface="Avenir Medium" panose="02000503020000020003"/>
              </a:rPr>
              <a:t> this means</a:t>
            </a:r>
            <a:endParaRPr sz="1600">
              <a:latin typeface="Avenir Medium" panose="02000503020000020003"/>
            </a:endParaRPr>
          </a:p>
        </p:txBody>
      </p:sp>
      <p:sp>
        <p:nvSpPr>
          <p:cNvPr id="29" name="Text 15">
            <a:extLst>
              <a:ext uri="{FF2B5EF4-FFF2-40B4-BE49-F238E27FC236}">
                <a16:creationId xmlns:a16="http://schemas.microsoft.com/office/drawing/2014/main" id="{62C43844-3541-F31D-8C38-5D513601EB71}"/>
              </a:ext>
            </a:extLst>
          </p:cNvPr>
          <p:cNvSpPr>
            <a:spLocks noGrp="1"/>
          </p:cNvSpPr>
          <p:nvPr/>
        </p:nvSpPr>
        <p:spPr>
          <a:xfrm>
            <a:off x="6600062" y="3889386"/>
            <a:ext cx="4555617" cy="1926815"/>
          </a:xfrm>
          <a:prstGeom prst="rect">
            <a:avLst/>
          </a:prstGeom>
          <a:noFill/>
        </p:spPr>
        <p:txBody>
          <a:bodyPr wrap="square" lIns="127" tIns="127" rIns="127" bIns="127" anchor="t">
            <a:noAutofit/>
          </a:bodyPr>
          <a:lstStyle/>
          <a:p>
            <a:pPr marL="180000" indent="-180000">
              <a:buClr>
                <a:srgbClr val="C9B893"/>
              </a:buClr>
              <a:buFont typeface="Arial"/>
              <a:buChar char="•"/>
            </a:pPr>
            <a:r>
              <a:rPr lang="en-GB" sz="1100" dirty="0">
                <a:solidFill>
                  <a:srgbClr val="24323D"/>
                </a:solidFill>
                <a:latin typeface="Avenir Medium" panose="02000503020000020003"/>
                <a:ea typeface="Arial"/>
                <a:cs typeface="Arial"/>
              </a:rPr>
              <a:t>Heavy AI issuance + higher rates challenging definitions of quality, weighing on strongest cohorts: BBBs outperforming AAs and As, and Bs </a:t>
            </a:r>
            <a:r>
              <a:rPr lang="en-GB" sz="1100" dirty="0" err="1">
                <a:solidFill>
                  <a:srgbClr val="24323D"/>
                </a:solidFill>
                <a:latin typeface="Avenir Medium" panose="02000503020000020003"/>
                <a:ea typeface="Arial"/>
                <a:cs typeface="Arial"/>
              </a:rPr>
              <a:t>outperf</a:t>
            </a:r>
            <a:r>
              <a:rPr lang="en-GB" sz="1100" dirty="0">
                <a:solidFill>
                  <a:srgbClr val="24323D"/>
                </a:solidFill>
                <a:latin typeface="Avenir Medium" panose="02000503020000020003"/>
                <a:ea typeface="Arial"/>
                <a:cs typeface="Arial"/>
              </a:rPr>
              <a:t>. BBs.</a:t>
            </a:r>
          </a:p>
          <a:p>
            <a:pPr marL="180000" indent="-180000">
              <a:buClr>
                <a:srgbClr val="C9B893"/>
              </a:buClr>
              <a:buFont typeface="Arial"/>
              <a:buChar char="•"/>
            </a:pPr>
            <a:endParaRPr lang="en-GB" sz="900" dirty="0">
              <a:solidFill>
                <a:srgbClr val="24323D"/>
              </a:solidFill>
              <a:latin typeface="Avenir Medium" panose="02000503020000020003"/>
              <a:ea typeface="Arial"/>
              <a:cs typeface="Arial"/>
            </a:endParaRPr>
          </a:p>
          <a:p>
            <a:pPr marL="180000" indent="-180000">
              <a:buClr>
                <a:srgbClr val="C9B893"/>
              </a:buClr>
              <a:buFont typeface="Arial"/>
              <a:buChar char="•"/>
            </a:pPr>
            <a:r>
              <a:rPr lang="en-GB" sz="1100" dirty="0">
                <a:solidFill>
                  <a:srgbClr val="24323D"/>
                </a:solidFill>
                <a:latin typeface="Avenir Medium" panose="02000503020000020003"/>
              </a:rPr>
              <a:t>GS expects high yield spreads to widen moderately in 2H2026 and credit curves to steepen on heavy AI supply.</a:t>
            </a:r>
            <a:endParaRPr lang="en-GB" sz="1100" dirty="0">
              <a:solidFill>
                <a:srgbClr val="24323D"/>
              </a:solidFill>
              <a:latin typeface="Avenir Medium" panose="02000503020000020003"/>
              <a:ea typeface="Arial"/>
              <a:cs typeface="Arial"/>
            </a:endParaRPr>
          </a:p>
          <a:p>
            <a:pPr marL="180000" indent="-180000">
              <a:buClr>
                <a:srgbClr val="C9B893"/>
              </a:buClr>
              <a:buFont typeface="Arial"/>
              <a:buChar char="•"/>
            </a:pPr>
            <a:endParaRPr lang="en-GB" sz="900" dirty="0">
              <a:solidFill>
                <a:srgbClr val="24323D"/>
              </a:solidFill>
              <a:latin typeface="Avenir Medium" panose="02000503020000020003"/>
              <a:ea typeface="Arial"/>
              <a:cs typeface="Arial"/>
            </a:endParaRPr>
          </a:p>
          <a:p>
            <a:pPr marL="180000" indent="-180000">
              <a:buClr>
                <a:srgbClr val="C9B893"/>
              </a:buClr>
              <a:buFont typeface="Arial"/>
              <a:buChar char="•"/>
            </a:pPr>
            <a:r>
              <a:rPr lang="en-GB" sz="1100" dirty="0">
                <a:solidFill>
                  <a:srgbClr val="24323D"/>
                </a:solidFill>
                <a:latin typeface="Avenir Medium" panose="02000503020000020003"/>
                <a:ea typeface="Arial"/>
                <a:cs typeface="Arial"/>
              </a:rPr>
              <a:t>Sell-off in rates due to market re-pricing of monetary policy expectations, fiscal concerns, and government and AI-related corporate supply. </a:t>
            </a:r>
          </a:p>
          <a:p>
            <a:pPr marL="180000" indent="-180000">
              <a:buClr>
                <a:srgbClr val="C9B893"/>
              </a:buClr>
              <a:buFont typeface="Arial"/>
              <a:buChar char="•"/>
            </a:pPr>
            <a:endParaRPr lang="en-GB" sz="900" dirty="0">
              <a:solidFill>
                <a:srgbClr val="24323D"/>
              </a:solidFill>
              <a:latin typeface="Avenir Medium" panose="02000503020000020003"/>
              <a:ea typeface="Arial"/>
              <a:cs typeface="Arial"/>
            </a:endParaRPr>
          </a:p>
          <a:p>
            <a:pPr marL="180000" indent="-180000">
              <a:buClr>
                <a:srgbClr val="C9B893"/>
              </a:buClr>
              <a:buFont typeface="Arial"/>
              <a:buChar char="•"/>
            </a:pPr>
            <a:r>
              <a:rPr lang="en-GB" sz="1100" dirty="0">
                <a:solidFill>
                  <a:srgbClr val="24323D"/>
                </a:solidFill>
                <a:latin typeface="Avenir Medium" panose="02000503020000020003"/>
                <a:ea typeface="Arial"/>
                <a:cs typeface="Arial"/>
              </a:rPr>
              <a:t>Further material sell-off in rates not expected, but unlikely to reverse course until inflation cools and central banks underdeliver vs. what's priced in.</a:t>
            </a:r>
          </a:p>
          <a:p>
            <a:pPr marL="180000" indent="-180000">
              <a:buClr>
                <a:srgbClr val="C9B893"/>
              </a:buClr>
              <a:buFont typeface="Arial"/>
              <a:buChar char="•"/>
            </a:pPr>
            <a:endParaRPr lang="en-GB" sz="900" dirty="0">
              <a:solidFill>
                <a:srgbClr val="24323D"/>
              </a:solidFill>
              <a:latin typeface="Avenir Medium" panose="02000503020000020003"/>
              <a:ea typeface="Arial"/>
              <a:cs typeface="Arial"/>
            </a:endParaRPr>
          </a:p>
        </p:txBody>
      </p:sp>
      <p:sp>
        <p:nvSpPr>
          <p:cNvPr id="4" name="Arrow: Right 3">
            <a:extLst>
              <a:ext uri="{FF2B5EF4-FFF2-40B4-BE49-F238E27FC236}">
                <a16:creationId xmlns:a16="http://schemas.microsoft.com/office/drawing/2014/main" id="{D93A600B-40B4-7AB5-CCEF-C7D7B02691A3}"/>
              </a:ext>
            </a:extLst>
          </p:cNvPr>
          <p:cNvSpPr/>
          <p:nvPr/>
        </p:nvSpPr>
        <p:spPr>
          <a:xfrm rot="10637136">
            <a:off x="11262819" y="2229755"/>
            <a:ext cx="200444" cy="101744"/>
          </a:xfrm>
          <a:prstGeom prst="rightArrow">
            <a:avLst>
              <a:gd name="adj1" fmla="val 50000"/>
              <a:gd name="adj2" fmla="val 57167"/>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2824317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798AF-E33B-8800-F8AE-39082EF21560}"/>
            </a:ext>
          </a:extLst>
        </p:cNvPr>
        <p:cNvGrpSpPr/>
        <p:nvPr/>
      </p:nvGrpSpPr>
      <p:grpSpPr>
        <a:xfrm>
          <a:off x="0" y="0"/>
          <a:ext cx="0" cy="0"/>
          <a:chOff x="0" y="0"/>
          <a:chExt cx="0" cy="0"/>
        </a:xfrm>
      </p:grpSpPr>
      <p:pic>
        <p:nvPicPr>
          <p:cNvPr id="19" name="Picture Placeholder 18">
            <a:extLst>
              <a:ext uri="{FF2B5EF4-FFF2-40B4-BE49-F238E27FC236}">
                <a16:creationId xmlns:a16="http://schemas.microsoft.com/office/drawing/2014/main" id="{85592BAE-46DF-5147-915D-6D7463813155}"/>
              </a:ext>
            </a:extLst>
          </p:cNvPr>
          <p:cNvPicPr>
            <a:picLocks noGrp="1" noChangeAspect="1"/>
          </p:cNvPicPr>
          <p:nvPr>
            <p:ph type="pic" sz="quarter" idx="23"/>
          </p:nvPr>
        </p:nvPicPr>
        <p:blipFill>
          <a:blip r:embed="rId2">
            <a:extLst>
              <a:ext uri="{28A0092B-C50C-407E-A947-70E740481C1C}">
                <a14:useLocalDpi xmlns:a14="http://schemas.microsoft.com/office/drawing/2010/main" val="0"/>
              </a:ext>
            </a:extLst>
          </a:blip>
          <a:srcRect t="12510" b="12510"/>
          <a:stretch/>
        </p:blipFill>
        <p:spPr/>
      </p:pic>
      <p:sp>
        <p:nvSpPr>
          <p:cNvPr id="4" name="Slide Number Placeholder 3">
            <a:extLst>
              <a:ext uri="{FF2B5EF4-FFF2-40B4-BE49-F238E27FC236}">
                <a16:creationId xmlns:a16="http://schemas.microsoft.com/office/drawing/2014/main" id="{DE5422E4-743E-C90B-65AC-72E59E90E5DB}"/>
              </a:ext>
            </a:extLst>
          </p:cNvPr>
          <p:cNvSpPr>
            <a:spLocks noGrp="1"/>
          </p:cNvSpPr>
          <p:nvPr>
            <p:ph type="sldNum" sz="quarter" idx="12"/>
          </p:nvPr>
        </p:nvSpPr>
        <p:spPr/>
        <p:txBody>
          <a:bodyPr/>
          <a:lstStyle/>
          <a:p>
            <a:fld id="{8A2F0340-834D-A34C-98FF-92ACFDED6CE1}" type="slidenum">
              <a:rPr lang="en-GB" smtClean="0"/>
              <a:t>7</a:t>
            </a:fld>
            <a:endParaRPr lang="en-GB"/>
          </a:p>
        </p:txBody>
      </p:sp>
      <p:sp>
        <p:nvSpPr>
          <p:cNvPr id="9" name="Title 1">
            <a:extLst>
              <a:ext uri="{FF2B5EF4-FFF2-40B4-BE49-F238E27FC236}">
                <a16:creationId xmlns:a16="http://schemas.microsoft.com/office/drawing/2014/main" id="{BA29CB6B-40AA-0A2A-F8C8-EF5BDC3C823E}"/>
              </a:ext>
            </a:extLst>
          </p:cNvPr>
          <p:cNvSpPr>
            <a:spLocks noGrp="1"/>
          </p:cNvSpPr>
          <p:nvPr>
            <p:ph type="title"/>
          </p:nvPr>
        </p:nvSpPr>
        <p:spPr>
          <a:xfrm>
            <a:off x="838200" y="1495991"/>
            <a:ext cx="6643978" cy="2869948"/>
          </a:xfrm>
        </p:spPr>
        <p:txBody>
          <a:bodyPr/>
          <a:lstStyle/>
          <a:p>
            <a:r>
              <a:rPr lang="en-GB" sz="3600" dirty="0">
                <a:solidFill>
                  <a:schemeClr val="accent1"/>
                </a:solidFill>
              </a:rPr>
              <a:t>United Kingdom</a:t>
            </a:r>
            <a:br>
              <a:rPr lang="en-GB" sz="3600" dirty="0"/>
            </a:br>
            <a:r>
              <a:rPr lang="en-GB" sz="3600" dirty="0"/>
              <a:t>Economic and Market Outlook </a:t>
            </a:r>
          </a:p>
        </p:txBody>
      </p:sp>
    </p:spTree>
    <p:extLst>
      <p:ext uri="{BB962C8B-B14F-4D97-AF65-F5344CB8AC3E}">
        <p14:creationId xmlns:p14="http://schemas.microsoft.com/office/powerpoint/2010/main" val="4177133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71990-423F-424D-905D-8CB120B81A2E}"/>
            </a:ext>
          </a:extLst>
        </p:cNvPr>
        <p:cNvGrpSpPr/>
        <p:nvPr/>
      </p:nvGrpSpPr>
      <p:grpSpPr>
        <a:xfrm>
          <a:off x="0" y="0"/>
          <a:ext cx="0" cy="0"/>
          <a:chOff x="0" y="0"/>
          <a:chExt cx="0" cy="0"/>
        </a:xfrm>
      </p:grpSpPr>
      <p:sp>
        <p:nvSpPr>
          <p:cNvPr id="545" name="Shape 4">
            <a:extLst>
              <a:ext uri="{FF2B5EF4-FFF2-40B4-BE49-F238E27FC236}">
                <a16:creationId xmlns:a16="http://schemas.microsoft.com/office/drawing/2014/main" id="{29A4C478-69E7-92A4-BCA6-AB9E2DE754F9}"/>
              </a:ext>
            </a:extLst>
          </p:cNvPr>
          <p:cNvSpPr>
            <a:spLocks noGrp="1"/>
          </p:cNvSpPr>
          <p:nvPr/>
        </p:nvSpPr>
        <p:spPr>
          <a:xfrm>
            <a:off x="451442" y="4039220"/>
            <a:ext cx="5547355" cy="2214580"/>
          </a:xfrm>
          <a:prstGeom prst="roundRect">
            <a:avLst>
              <a:gd name="adj" fmla="val 1449"/>
            </a:avLst>
          </a:prstGeom>
          <a:solidFill>
            <a:schemeClr val="bg2"/>
          </a:solidFill>
          <a:ln w="9525">
            <a:solidFill>
              <a:schemeClr val="accent6"/>
            </a:solidFill>
            <a:prstDash val="solid"/>
          </a:ln>
          <a:effectLst>
            <a:outerShdw blurRad="15240" dist="50800" dir="2700000" algn="bl" rotWithShape="0">
              <a:srgbClr val="AAB7BF">
                <a:alpha val="10000"/>
              </a:srgbClr>
            </a:outerShdw>
          </a:effectLst>
        </p:spPr>
        <p:txBody>
          <a:bodyPr/>
          <a:lstStyle/>
          <a:p>
            <a:pPr marL="342900" indent="-342900">
              <a:buFont typeface="Arial" panose="020B0604020202020204" pitchFamily="34" charset="0"/>
              <a:buChar char="•"/>
            </a:pPr>
            <a:endParaRPr sz="2400">
              <a:latin typeface="Avenir Medium" panose="02000503020000020003"/>
            </a:endParaRPr>
          </a:p>
        </p:txBody>
      </p:sp>
      <p:sp>
        <p:nvSpPr>
          <p:cNvPr id="3" name="Footer Placeholder 2">
            <a:extLst>
              <a:ext uri="{FF2B5EF4-FFF2-40B4-BE49-F238E27FC236}">
                <a16:creationId xmlns:a16="http://schemas.microsoft.com/office/drawing/2014/main" id="{8C6F5E9B-568A-3083-43C1-409E07C068D2}"/>
              </a:ext>
            </a:extLst>
          </p:cNvPr>
          <p:cNvSpPr>
            <a:spLocks noGrp="1"/>
          </p:cNvSpPr>
          <p:nvPr>
            <p:ph type="ftr" sz="quarter" idx="11"/>
          </p:nvPr>
        </p:nvSpPr>
        <p:spPr>
          <a:xfrm>
            <a:off x="367117" y="6371791"/>
            <a:ext cx="11475039" cy="365125"/>
          </a:xfrm>
        </p:spPr>
        <p:txBody>
          <a:bodyPr/>
          <a:lstStyle/>
          <a:p>
            <a:pPr marL="228600" indent="-228600">
              <a:buAutoNum type="arabicParenBoth"/>
            </a:pPr>
            <a:r>
              <a:rPr lang="en-GB" sz="900" i="1">
                <a:solidFill>
                  <a:srgbClr val="7B8894"/>
                </a:solidFill>
                <a:latin typeface="Acumin Pro" panose="020B0504020202020204" charset="0"/>
                <a:ea typeface="Arial"/>
                <a:cs typeface="Arial"/>
              </a:rPr>
              <a:t>BCA and GS view July and August 2026, respectively.</a:t>
            </a:r>
          </a:p>
          <a:p>
            <a:pPr marL="228600" indent="-228600">
              <a:buAutoNum type="arabicParenBoth"/>
            </a:pPr>
            <a:r>
              <a:rPr lang="en-GB" sz="900" i="1">
                <a:solidFill>
                  <a:srgbClr val="7B8894"/>
                </a:solidFill>
                <a:latin typeface="Acumin Pro" panose="020B0504020202020204" charset="0"/>
                <a:ea typeface="Arial"/>
                <a:cs typeface="Arial"/>
              </a:rPr>
              <a:t>GDP estimates by GS Sept. 2026. OECD March 2026: UK expected to suffer largest hit among the G20 from Middle East energy shock.</a:t>
            </a:r>
          </a:p>
        </p:txBody>
      </p:sp>
      <p:sp>
        <p:nvSpPr>
          <p:cNvPr id="6" name="Title 5">
            <a:extLst>
              <a:ext uri="{FF2B5EF4-FFF2-40B4-BE49-F238E27FC236}">
                <a16:creationId xmlns:a16="http://schemas.microsoft.com/office/drawing/2014/main" id="{4D4A0BE6-A2BE-5BB6-4373-208EB7971FC2}"/>
              </a:ext>
            </a:extLst>
          </p:cNvPr>
          <p:cNvSpPr>
            <a:spLocks noGrp="1"/>
          </p:cNvSpPr>
          <p:nvPr>
            <p:ph type="title"/>
          </p:nvPr>
        </p:nvSpPr>
        <p:spPr>
          <a:xfrm>
            <a:off x="601868" y="226800"/>
            <a:ext cx="9656574" cy="560851"/>
          </a:xfrm>
        </p:spPr>
        <p:txBody>
          <a:bodyPr>
            <a:noAutofit/>
          </a:bodyPr>
          <a:lstStyle/>
          <a:p>
            <a:r>
              <a:rPr lang="en-GB" sz="2400" dirty="0">
                <a:solidFill>
                  <a:schemeClr val="tx2"/>
                </a:solidFill>
              </a:rPr>
              <a:t>Macro Outlook:</a:t>
            </a:r>
            <a:r>
              <a:rPr lang="en-GB" sz="2400" dirty="0"/>
              <a:t> Improving Growth-Inflation Mix</a:t>
            </a:r>
          </a:p>
        </p:txBody>
      </p:sp>
      <p:sp>
        <p:nvSpPr>
          <p:cNvPr id="14" name="Slide Number Placeholder 13">
            <a:extLst>
              <a:ext uri="{FF2B5EF4-FFF2-40B4-BE49-F238E27FC236}">
                <a16:creationId xmlns:a16="http://schemas.microsoft.com/office/drawing/2014/main" id="{108BDC0E-E882-748A-2874-A3E4083FBD2C}"/>
              </a:ext>
            </a:extLst>
          </p:cNvPr>
          <p:cNvSpPr>
            <a:spLocks noGrp="1"/>
          </p:cNvSpPr>
          <p:nvPr>
            <p:ph type="sldNum" sz="quarter" idx="12"/>
          </p:nvPr>
        </p:nvSpPr>
        <p:spPr/>
        <p:txBody>
          <a:bodyPr/>
          <a:lstStyle/>
          <a:p>
            <a:fld id="{64910AEB-456F-F747-A2E7-6BF44D9D06D9}" type="slidenum">
              <a:rPr lang="en-GB" smtClean="0"/>
              <a:t>8</a:t>
            </a:fld>
            <a:endParaRPr lang="en-GB" dirty="0"/>
          </a:p>
        </p:txBody>
      </p:sp>
      <p:sp>
        <p:nvSpPr>
          <p:cNvPr id="91" name="Shape 4">
            <a:extLst>
              <a:ext uri="{FF2B5EF4-FFF2-40B4-BE49-F238E27FC236}">
                <a16:creationId xmlns:a16="http://schemas.microsoft.com/office/drawing/2014/main" id="{8567DE38-8F96-06DD-34EA-A183677C71EB}"/>
              </a:ext>
            </a:extLst>
          </p:cNvPr>
          <p:cNvSpPr>
            <a:spLocks noGrp="1"/>
          </p:cNvSpPr>
          <p:nvPr/>
        </p:nvSpPr>
        <p:spPr>
          <a:xfrm>
            <a:off x="451442" y="851150"/>
            <a:ext cx="5547355" cy="3064871"/>
          </a:xfrm>
          <a:prstGeom prst="roundRect">
            <a:avLst>
              <a:gd name="adj" fmla="val 1449"/>
            </a:avLst>
          </a:prstGeom>
          <a:solidFill>
            <a:srgbClr val="FFFFFF"/>
          </a:solidFill>
          <a:ln w="9525">
            <a:solidFill>
              <a:srgbClr val="D7E0E5"/>
            </a:solidFill>
            <a:prstDash val="solid"/>
          </a:ln>
          <a:effectLst>
            <a:outerShdw blurRad="15240" dist="50800" dir="2700000" algn="bl" rotWithShape="0">
              <a:srgbClr val="AAB7BF">
                <a:alpha val="10000"/>
              </a:srgbClr>
            </a:outerShdw>
          </a:effectLst>
        </p:spPr>
        <p:txBody>
          <a:bodyPr/>
          <a:lstStyle/>
          <a:p>
            <a:endParaRPr sz="2400">
              <a:latin typeface="Avenir Medium" panose="02000503020000020003"/>
            </a:endParaRPr>
          </a:p>
        </p:txBody>
      </p:sp>
      <p:sp>
        <p:nvSpPr>
          <p:cNvPr id="93" name="Text 5">
            <a:extLst>
              <a:ext uri="{FF2B5EF4-FFF2-40B4-BE49-F238E27FC236}">
                <a16:creationId xmlns:a16="http://schemas.microsoft.com/office/drawing/2014/main" id="{A152AFB8-7ABD-EB86-F87B-124F4719C3BE}"/>
              </a:ext>
            </a:extLst>
          </p:cNvPr>
          <p:cNvSpPr>
            <a:spLocks noGrp="1"/>
          </p:cNvSpPr>
          <p:nvPr/>
        </p:nvSpPr>
        <p:spPr>
          <a:xfrm>
            <a:off x="670898" y="977880"/>
            <a:ext cx="4096512" cy="201168"/>
          </a:xfrm>
          <a:prstGeom prst="rect">
            <a:avLst/>
          </a:prstGeom>
          <a:noFill/>
        </p:spPr>
        <p:txBody>
          <a:bodyPr wrap="square" lIns="0" tIns="0" rIns="0" bIns="0" anchor="ctr"/>
          <a:lstStyle/>
          <a:p>
            <a:pPr marL="0" indent="0">
              <a:buNone/>
            </a:pPr>
            <a:r>
              <a:rPr lang="en-GB" sz="1600" b="1">
                <a:solidFill>
                  <a:srgbClr val="0D2A3F"/>
                </a:solidFill>
                <a:latin typeface="Avenir Medium" panose="02000503020000020003"/>
                <a:ea typeface="Aptos Display"/>
                <a:cs typeface="Aptos Display"/>
              </a:rPr>
              <a:t>Real GDP Growth </a:t>
            </a:r>
            <a:endParaRPr sz="1600">
              <a:latin typeface="Avenir Medium" panose="02000503020000020003"/>
            </a:endParaRPr>
          </a:p>
        </p:txBody>
      </p:sp>
      <p:sp>
        <p:nvSpPr>
          <p:cNvPr id="95" name="Text 6">
            <a:extLst>
              <a:ext uri="{FF2B5EF4-FFF2-40B4-BE49-F238E27FC236}">
                <a16:creationId xmlns:a16="http://schemas.microsoft.com/office/drawing/2014/main" id="{0EE3FA3A-89ED-21F3-0141-35DCB3E5EA59}"/>
              </a:ext>
            </a:extLst>
          </p:cNvPr>
          <p:cNvSpPr>
            <a:spLocks noGrp="1"/>
          </p:cNvSpPr>
          <p:nvPr/>
        </p:nvSpPr>
        <p:spPr>
          <a:xfrm>
            <a:off x="673828" y="1207846"/>
            <a:ext cx="4096512" cy="164592"/>
          </a:xfrm>
          <a:prstGeom prst="rect">
            <a:avLst/>
          </a:prstGeom>
          <a:noFill/>
        </p:spPr>
        <p:txBody>
          <a:bodyPr wrap="square" lIns="0" tIns="0" rIns="0" bIns="0" anchor="ctr"/>
          <a:lstStyle/>
          <a:p>
            <a:r>
              <a:rPr lang="en-GB" sz="900" dirty="0">
                <a:solidFill>
                  <a:srgbClr val="667888"/>
                </a:solidFill>
                <a:latin typeface="Avenir Medium" panose="02000503020000020003"/>
                <a:ea typeface="Aptos"/>
                <a:cs typeface="Aptos"/>
              </a:rPr>
              <a:t>Annual % change</a:t>
            </a:r>
            <a:endParaRPr sz="900" dirty="0">
              <a:solidFill>
                <a:srgbClr val="667888"/>
              </a:solidFill>
              <a:latin typeface="Avenir Medium" panose="02000503020000020003"/>
              <a:ea typeface="Aptos"/>
              <a:cs typeface="Aptos"/>
            </a:endParaRPr>
          </a:p>
        </p:txBody>
      </p:sp>
      <p:sp>
        <p:nvSpPr>
          <p:cNvPr id="97" name="Shape 7">
            <a:extLst>
              <a:ext uri="{FF2B5EF4-FFF2-40B4-BE49-F238E27FC236}">
                <a16:creationId xmlns:a16="http://schemas.microsoft.com/office/drawing/2014/main" id="{596D96A4-F777-D51F-CD18-6208B4E1E66F}"/>
              </a:ext>
            </a:extLst>
          </p:cNvPr>
          <p:cNvSpPr>
            <a:spLocks noGrp="1"/>
          </p:cNvSpPr>
          <p:nvPr/>
        </p:nvSpPr>
        <p:spPr>
          <a:xfrm>
            <a:off x="6189985" y="851150"/>
            <a:ext cx="5687690" cy="3064871"/>
          </a:xfrm>
          <a:prstGeom prst="roundRect">
            <a:avLst>
              <a:gd name="adj" fmla="val 1449"/>
            </a:avLst>
          </a:prstGeom>
          <a:solidFill>
            <a:srgbClr val="FFFFFF"/>
          </a:solidFill>
          <a:ln w="10160">
            <a:solidFill>
              <a:srgbClr val="D7E0E5"/>
            </a:solidFill>
            <a:prstDash val="solid"/>
          </a:ln>
          <a:effectLst>
            <a:outerShdw blurRad="15240" dist="50800" dir="2700000" algn="bl" rotWithShape="0">
              <a:srgbClr val="AAB7BF">
                <a:alpha val="10000"/>
              </a:srgbClr>
            </a:outerShdw>
          </a:effectLst>
        </p:spPr>
        <p:txBody>
          <a:bodyPr/>
          <a:lstStyle/>
          <a:p>
            <a:endParaRPr sz="2400">
              <a:latin typeface="Avenir Medium" panose="02000503020000020003"/>
            </a:endParaRPr>
          </a:p>
        </p:txBody>
      </p:sp>
      <p:sp>
        <p:nvSpPr>
          <p:cNvPr id="99" name="Text 8">
            <a:extLst>
              <a:ext uri="{FF2B5EF4-FFF2-40B4-BE49-F238E27FC236}">
                <a16:creationId xmlns:a16="http://schemas.microsoft.com/office/drawing/2014/main" id="{B835180A-1833-0F74-8195-19EA88EBD5E4}"/>
              </a:ext>
            </a:extLst>
          </p:cNvPr>
          <p:cNvSpPr>
            <a:spLocks noGrp="1"/>
          </p:cNvSpPr>
          <p:nvPr/>
        </p:nvSpPr>
        <p:spPr>
          <a:xfrm>
            <a:off x="6417463" y="974348"/>
            <a:ext cx="4096512" cy="201168"/>
          </a:xfrm>
          <a:prstGeom prst="rect">
            <a:avLst/>
          </a:prstGeom>
          <a:noFill/>
        </p:spPr>
        <p:txBody>
          <a:bodyPr wrap="square" lIns="0" tIns="0" rIns="0" bIns="0" anchor="ctr"/>
          <a:lstStyle/>
          <a:p>
            <a:pPr marL="0" indent="0">
              <a:buNone/>
            </a:pPr>
            <a:r>
              <a:rPr sz="1600" b="1">
                <a:solidFill>
                  <a:srgbClr val="0D2A3F"/>
                </a:solidFill>
                <a:latin typeface="Avenir Medium" panose="02000503020000020003"/>
                <a:ea typeface="Aptos Display"/>
                <a:cs typeface="Aptos Display"/>
              </a:rPr>
              <a:t>Unemployment </a:t>
            </a:r>
            <a:r>
              <a:rPr lang="en-GB" sz="1600" b="1">
                <a:solidFill>
                  <a:srgbClr val="0D2A3F"/>
                </a:solidFill>
                <a:latin typeface="Avenir Medium" panose="02000503020000020003"/>
                <a:ea typeface="Aptos Display"/>
                <a:cs typeface="Aptos Display"/>
              </a:rPr>
              <a:t>R</a:t>
            </a:r>
            <a:r>
              <a:rPr sz="1600" b="1">
                <a:solidFill>
                  <a:srgbClr val="0D2A3F"/>
                </a:solidFill>
                <a:latin typeface="Avenir Medium" panose="02000503020000020003"/>
                <a:ea typeface="Aptos Display"/>
                <a:cs typeface="Aptos Display"/>
              </a:rPr>
              <a:t>ate</a:t>
            </a:r>
            <a:endParaRPr sz="1600">
              <a:latin typeface="Avenir Medium" panose="02000503020000020003"/>
            </a:endParaRPr>
          </a:p>
        </p:txBody>
      </p:sp>
      <p:sp>
        <p:nvSpPr>
          <p:cNvPr id="101" name="Text 9">
            <a:extLst>
              <a:ext uri="{FF2B5EF4-FFF2-40B4-BE49-F238E27FC236}">
                <a16:creationId xmlns:a16="http://schemas.microsoft.com/office/drawing/2014/main" id="{F50BE2F6-2438-55A8-5869-483A67116585}"/>
              </a:ext>
            </a:extLst>
          </p:cNvPr>
          <p:cNvSpPr>
            <a:spLocks noGrp="1"/>
          </p:cNvSpPr>
          <p:nvPr/>
        </p:nvSpPr>
        <p:spPr>
          <a:xfrm>
            <a:off x="6417463" y="1208541"/>
            <a:ext cx="3883511" cy="163897"/>
          </a:xfrm>
          <a:prstGeom prst="rect">
            <a:avLst/>
          </a:prstGeom>
          <a:noFill/>
        </p:spPr>
        <p:txBody>
          <a:bodyPr wrap="square" lIns="0" tIns="0" rIns="0" bIns="0" anchor="ctr"/>
          <a:lstStyle/>
          <a:p>
            <a:r>
              <a:rPr lang="en-GB" sz="900">
                <a:solidFill>
                  <a:srgbClr val="667888"/>
                </a:solidFill>
                <a:latin typeface="Avenir Medium" panose="02000503020000020003"/>
                <a:ea typeface="Aptos"/>
                <a:cs typeface="Aptos"/>
              </a:rPr>
              <a:t>Annual % change</a:t>
            </a:r>
          </a:p>
        </p:txBody>
      </p:sp>
      <p:sp>
        <p:nvSpPr>
          <p:cNvPr id="103" name="Shape 10">
            <a:extLst>
              <a:ext uri="{FF2B5EF4-FFF2-40B4-BE49-F238E27FC236}">
                <a16:creationId xmlns:a16="http://schemas.microsoft.com/office/drawing/2014/main" id="{93B10D2F-45DD-FFBD-7198-FF77CA68B99A}"/>
              </a:ext>
            </a:extLst>
          </p:cNvPr>
          <p:cNvSpPr>
            <a:spLocks noGrp="1"/>
          </p:cNvSpPr>
          <p:nvPr/>
        </p:nvSpPr>
        <p:spPr>
          <a:xfrm>
            <a:off x="4909864" y="974348"/>
            <a:ext cx="932688" cy="219456"/>
          </a:xfrm>
          <a:prstGeom prst="roundRect">
            <a:avLst>
              <a:gd name="adj" fmla="val 25000"/>
            </a:avLst>
          </a:prstGeom>
          <a:solidFill>
            <a:srgbClr val="F3EAD7"/>
          </a:solidFill>
          <a:ln w="6350">
            <a:solidFill>
              <a:srgbClr val="E5D6B9"/>
            </a:solidFill>
            <a:prstDash val="solid"/>
          </a:ln>
        </p:spPr>
        <p:txBody>
          <a:bodyPr/>
          <a:lstStyle/>
          <a:p>
            <a:endParaRPr sz="2400">
              <a:latin typeface="Avenir Medium" panose="02000503020000020003"/>
            </a:endParaRPr>
          </a:p>
        </p:txBody>
      </p:sp>
      <p:sp>
        <p:nvSpPr>
          <p:cNvPr id="105" name="Text 11">
            <a:extLst>
              <a:ext uri="{FF2B5EF4-FFF2-40B4-BE49-F238E27FC236}">
                <a16:creationId xmlns:a16="http://schemas.microsoft.com/office/drawing/2014/main" id="{035E9833-7EC5-1191-C636-01F3FEF10420}"/>
              </a:ext>
            </a:extLst>
          </p:cNvPr>
          <p:cNvSpPr>
            <a:spLocks noGrp="1"/>
          </p:cNvSpPr>
          <p:nvPr/>
        </p:nvSpPr>
        <p:spPr>
          <a:xfrm>
            <a:off x="4997256" y="1041326"/>
            <a:ext cx="786384" cy="91440"/>
          </a:xfrm>
          <a:prstGeom prst="rect">
            <a:avLst/>
          </a:prstGeom>
          <a:noFill/>
        </p:spPr>
        <p:txBody>
          <a:bodyPr wrap="square" lIns="0" tIns="0" rIns="0" bIns="0" anchor="ctr"/>
          <a:lstStyle/>
          <a:p>
            <a:pPr marL="0" indent="0" algn="ctr">
              <a:buNone/>
            </a:pPr>
            <a:r>
              <a:rPr lang="en-GB" sz="700" spc="80">
                <a:solidFill>
                  <a:srgbClr val="8C6C32"/>
                </a:solidFill>
                <a:latin typeface="Acumin Pro" panose="020B0504020202020204" charset="0"/>
                <a:ea typeface="Aptos"/>
                <a:cs typeface="Aptos"/>
              </a:rPr>
              <a:t>FORECAST</a:t>
            </a:r>
            <a:endParaRPr lang="en-GB" sz="700">
              <a:latin typeface="Acumin Pro" panose="020B0504020202020204" charset="0"/>
            </a:endParaRPr>
          </a:p>
        </p:txBody>
      </p:sp>
      <p:sp>
        <p:nvSpPr>
          <p:cNvPr id="111" name="Text 23">
            <a:extLst>
              <a:ext uri="{FF2B5EF4-FFF2-40B4-BE49-F238E27FC236}">
                <a16:creationId xmlns:a16="http://schemas.microsoft.com/office/drawing/2014/main" id="{76744B89-7766-9010-9806-61C7E149755E}"/>
              </a:ext>
            </a:extLst>
          </p:cNvPr>
          <p:cNvSpPr>
            <a:spLocks noGrp="1"/>
          </p:cNvSpPr>
          <p:nvPr/>
        </p:nvSpPr>
        <p:spPr>
          <a:xfrm>
            <a:off x="670898" y="3550633"/>
            <a:ext cx="5284273" cy="273021"/>
          </a:xfrm>
          <a:prstGeom prst="rect">
            <a:avLst/>
          </a:prstGeom>
          <a:noFill/>
        </p:spPr>
        <p:txBody>
          <a:bodyPr wrap="square" lIns="0" tIns="0" rIns="0" bIns="0" anchor="ctr">
            <a:noAutofit/>
          </a:bodyPr>
          <a:lstStyle/>
          <a:p>
            <a:pPr marL="0" indent="0">
              <a:buNone/>
            </a:pPr>
            <a:r>
              <a:rPr lang="en-GB" sz="800">
                <a:solidFill>
                  <a:srgbClr val="697983"/>
                </a:solidFill>
                <a:latin typeface="Acumin Pro" panose="020B0504020202020204" charset="0"/>
                <a:ea typeface="Aptos"/>
                <a:cs typeface="Aptos"/>
              </a:rPr>
              <a:t>Sources: ONS; OECD Economic Outlook. Average post-2000 1.7%.​</a:t>
            </a:r>
            <a:endParaRPr lang="en-GB" sz="800">
              <a:latin typeface="Acumin Pro" panose="020B0504020202020204" charset="0"/>
            </a:endParaRPr>
          </a:p>
        </p:txBody>
      </p:sp>
      <p:sp>
        <p:nvSpPr>
          <p:cNvPr id="113" name="Text 23">
            <a:extLst>
              <a:ext uri="{FF2B5EF4-FFF2-40B4-BE49-F238E27FC236}">
                <a16:creationId xmlns:a16="http://schemas.microsoft.com/office/drawing/2014/main" id="{ACA106DE-4FEA-1F98-E310-5AE592EDD603}"/>
              </a:ext>
            </a:extLst>
          </p:cNvPr>
          <p:cNvSpPr>
            <a:spLocks noGrp="1"/>
          </p:cNvSpPr>
          <p:nvPr/>
        </p:nvSpPr>
        <p:spPr>
          <a:xfrm>
            <a:off x="6417463" y="3521381"/>
            <a:ext cx="5284273" cy="305921"/>
          </a:xfrm>
          <a:prstGeom prst="rect">
            <a:avLst/>
          </a:prstGeom>
          <a:noFill/>
        </p:spPr>
        <p:txBody>
          <a:bodyPr wrap="square" lIns="0" tIns="0" rIns="0" bIns="0" anchor="ctr">
            <a:noAutofit/>
          </a:bodyPr>
          <a:lstStyle/>
          <a:p>
            <a:pPr marL="0" indent="0">
              <a:buNone/>
            </a:pPr>
            <a:r>
              <a:rPr lang="en-GB" sz="800">
                <a:solidFill>
                  <a:srgbClr val="697983"/>
                </a:solidFill>
                <a:latin typeface="Acumin Pro" panose="020B0504020202020204" charset="0"/>
                <a:ea typeface="Aptos"/>
                <a:cs typeface="Aptos"/>
              </a:rPr>
              <a:t>Sources: ONS; OECD Economic Outlook. Average unemployment rate post-2000 5.4%.​</a:t>
            </a:r>
            <a:endParaRPr lang="en-GB" sz="800">
              <a:latin typeface="Acumin Pro" panose="020B0504020202020204" charset="0"/>
            </a:endParaRPr>
          </a:p>
        </p:txBody>
      </p:sp>
      <p:sp>
        <p:nvSpPr>
          <p:cNvPr id="513" name="Shape 10">
            <a:extLst>
              <a:ext uri="{FF2B5EF4-FFF2-40B4-BE49-F238E27FC236}">
                <a16:creationId xmlns:a16="http://schemas.microsoft.com/office/drawing/2014/main" id="{B32F2FB4-8240-8E99-7603-F19E0E4208DF}"/>
              </a:ext>
            </a:extLst>
          </p:cNvPr>
          <p:cNvSpPr>
            <a:spLocks noGrp="1"/>
          </p:cNvSpPr>
          <p:nvPr/>
        </p:nvSpPr>
        <p:spPr>
          <a:xfrm>
            <a:off x="10660537" y="977318"/>
            <a:ext cx="932688" cy="219456"/>
          </a:xfrm>
          <a:prstGeom prst="roundRect">
            <a:avLst>
              <a:gd name="adj" fmla="val 25000"/>
            </a:avLst>
          </a:prstGeom>
          <a:solidFill>
            <a:srgbClr val="F3EAD7"/>
          </a:solidFill>
          <a:ln w="6350">
            <a:solidFill>
              <a:srgbClr val="E5D6B9"/>
            </a:solidFill>
            <a:prstDash val="solid"/>
          </a:ln>
        </p:spPr>
        <p:txBody>
          <a:bodyPr/>
          <a:lstStyle/>
          <a:p>
            <a:endParaRPr sz="2400">
              <a:latin typeface="Avenir Medium" panose="02000503020000020003"/>
            </a:endParaRPr>
          </a:p>
        </p:txBody>
      </p:sp>
      <p:sp>
        <p:nvSpPr>
          <p:cNvPr id="515" name="Text 11">
            <a:extLst>
              <a:ext uri="{FF2B5EF4-FFF2-40B4-BE49-F238E27FC236}">
                <a16:creationId xmlns:a16="http://schemas.microsoft.com/office/drawing/2014/main" id="{4A7EEC0E-386F-8B04-90F3-EB0DF4CF5BA0}"/>
              </a:ext>
            </a:extLst>
          </p:cNvPr>
          <p:cNvSpPr>
            <a:spLocks noGrp="1"/>
          </p:cNvSpPr>
          <p:nvPr/>
        </p:nvSpPr>
        <p:spPr>
          <a:xfrm>
            <a:off x="10751719" y="1041759"/>
            <a:ext cx="786384" cy="91440"/>
          </a:xfrm>
          <a:prstGeom prst="rect">
            <a:avLst/>
          </a:prstGeom>
          <a:noFill/>
        </p:spPr>
        <p:txBody>
          <a:bodyPr wrap="square" lIns="0" tIns="0" rIns="0" bIns="0" anchor="ctr"/>
          <a:lstStyle/>
          <a:p>
            <a:pPr marL="0" indent="0" algn="ctr">
              <a:buNone/>
            </a:pPr>
            <a:r>
              <a:rPr lang="en-GB" sz="700" spc="80">
                <a:solidFill>
                  <a:srgbClr val="8C6C32"/>
                </a:solidFill>
                <a:latin typeface="Acumin Pro" panose="020B0504020202020204" charset="0"/>
                <a:ea typeface="Aptos"/>
                <a:cs typeface="Aptos"/>
              </a:rPr>
              <a:t>FORECAST</a:t>
            </a:r>
            <a:endParaRPr lang="en-GB" sz="700">
              <a:latin typeface="Acumin Pro" panose="020B0504020202020204" charset="0"/>
            </a:endParaRPr>
          </a:p>
        </p:txBody>
      </p:sp>
      <p:sp>
        <p:nvSpPr>
          <p:cNvPr id="547" name="Shape 4">
            <a:extLst>
              <a:ext uri="{FF2B5EF4-FFF2-40B4-BE49-F238E27FC236}">
                <a16:creationId xmlns:a16="http://schemas.microsoft.com/office/drawing/2014/main" id="{D64D527B-0A5F-F63C-0337-D5DDDB55E715}"/>
              </a:ext>
            </a:extLst>
          </p:cNvPr>
          <p:cNvSpPr>
            <a:spLocks noGrp="1"/>
          </p:cNvSpPr>
          <p:nvPr/>
        </p:nvSpPr>
        <p:spPr>
          <a:xfrm>
            <a:off x="6199510" y="4054306"/>
            <a:ext cx="5687690" cy="2199494"/>
          </a:xfrm>
          <a:prstGeom prst="roundRect">
            <a:avLst>
              <a:gd name="adj" fmla="val 1449"/>
            </a:avLst>
          </a:prstGeom>
          <a:solidFill>
            <a:schemeClr val="bg2"/>
          </a:solidFill>
          <a:ln w="9525">
            <a:solidFill>
              <a:schemeClr val="accent6"/>
            </a:solidFill>
            <a:prstDash val="solid"/>
          </a:ln>
          <a:effectLst>
            <a:outerShdw blurRad="15240" dist="50800" dir="2700000" algn="bl" rotWithShape="0">
              <a:srgbClr val="AAB7BF">
                <a:alpha val="10000"/>
              </a:srgbClr>
            </a:outerShdw>
          </a:effectLst>
        </p:spPr>
        <p:txBody>
          <a:bodyPr/>
          <a:lstStyle/>
          <a:p>
            <a:pPr marL="342900" indent="-342900">
              <a:buFont typeface="Arial" panose="020B0604020202020204" pitchFamily="34" charset="0"/>
              <a:buChar char="•"/>
            </a:pPr>
            <a:endParaRPr sz="2400">
              <a:latin typeface="Avenir Medium" panose="02000503020000020003"/>
            </a:endParaRPr>
          </a:p>
        </p:txBody>
      </p:sp>
      <p:sp>
        <p:nvSpPr>
          <p:cNvPr id="540" name="TextBox 539">
            <a:extLst>
              <a:ext uri="{FF2B5EF4-FFF2-40B4-BE49-F238E27FC236}">
                <a16:creationId xmlns:a16="http://schemas.microsoft.com/office/drawing/2014/main" id="{6FBB1509-09AB-4469-EA9C-8A8BC9347CBF}"/>
              </a:ext>
            </a:extLst>
          </p:cNvPr>
          <p:cNvSpPr txBox="1"/>
          <p:nvPr/>
        </p:nvSpPr>
        <p:spPr>
          <a:xfrm>
            <a:off x="6318463" y="4444518"/>
            <a:ext cx="5449784" cy="1773562"/>
          </a:xfrm>
          <a:prstGeom prst="rect">
            <a:avLst/>
          </a:prstGeom>
          <a:noFill/>
        </p:spPr>
        <p:txBody>
          <a:bodyPr wrap="square">
            <a:spAutoFit/>
          </a:bodyPr>
          <a:lstStyle/>
          <a:p>
            <a:pPr marL="171450" indent="-171450">
              <a:lnSpc>
                <a:spcPct val="95000"/>
              </a:lnSpc>
              <a:buClr>
                <a:srgbClr val="C9B893"/>
              </a:buClr>
              <a:buFont typeface="Arial" panose="020B0604020202020204" pitchFamily="34" charset="0"/>
              <a:buChar char="•"/>
            </a:pPr>
            <a:r>
              <a:rPr lang="en-GB" sz="1100" dirty="0">
                <a:solidFill>
                  <a:schemeClr val="accent1"/>
                </a:solidFill>
                <a:latin typeface="Avenir Medium" panose="02000503020000020003"/>
              </a:rPr>
              <a:t>June-August average monthly job vacancies 702k, lowest in 12 years (ex. Covid). May-July unemployment rate 4.9%, up from 3.8% in 2022, a 50-yr low. </a:t>
            </a:r>
          </a:p>
          <a:p>
            <a:pPr marL="171450" indent="-171450">
              <a:lnSpc>
                <a:spcPct val="95000"/>
              </a:lnSpc>
              <a:buClr>
                <a:srgbClr val="C9B893"/>
              </a:buClr>
              <a:buFont typeface="Arial" panose="020B0604020202020204" pitchFamily="34" charset="0"/>
              <a:buChar char="•"/>
            </a:pPr>
            <a:endParaRPr lang="en-GB" sz="900" dirty="0">
              <a:solidFill>
                <a:schemeClr val="accent1"/>
              </a:solidFill>
              <a:latin typeface="Avenir Medium" panose="02000503020000020003"/>
            </a:endParaRPr>
          </a:p>
          <a:p>
            <a:pPr marL="171450" indent="-171450">
              <a:lnSpc>
                <a:spcPct val="95000"/>
              </a:lnSpc>
              <a:buClr>
                <a:srgbClr val="C9B893"/>
              </a:buClr>
              <a:buFont typeface="Arial" panose="020B0604020202020204" pitchFamily="34" charset="0"/>
              <a:buChar char="•"/>
            </a:pPr>
            <a:r>
              <a:rPr lang="en-GB" sz="1100" dirty="0">
                <a:solidFill>
                  <a:schemeClr val="accent1"/>
                </a:solidFill>
                <a:latin typeface="Avenir Medium" panose="02000503020000020003"/>
              </a:rPr>
              <a:t>Payrolled employee growth negative in seven of the last 12 months. 2025 and 1H2026 weakest periods in last 10 years except for Feb. 2020 to Nov. 2020 (lockdown).​</a:t>
            </a:r>
          </a:p>
          <a:p>
            <a:pPr marL="171450" indent="-171450">
              <a:lnSpc>
                <a:spcPct val="95000"/>
              </a:lnSpc>
              <a:buClr>
                <a:srgbClr val="C9B893"/>
              </a:buClr>
              <a:buFont typeface="Arial" panose="020B0604020202020204" pitchFamily="34" charset="0"/>
              <a:buChar char="•"/>
            </a:pPr>
            <a:endParaRPr lang="en-GB" sz="900" dirty="0">
              <a:solidFill>
                <a:schemeClr val="accent1"/>
              </a:solidFill>
              <a:latin typeface="Avenir Medium" panose="02000503020000020003"/>
            </a:endParaRPr>
          </a:p>
          <a:p>
            <a:pPr marL="171450" indent="-171450">
              <a:lnSpc>
                <a:spcPct val="95000"/>
              </a:lnSpc>
              <a:buClr>
                <a:srgbClr val="C9B893"/>
              </a:buClr>
              <a:buFont typeface="Arial" panose="020B0604020202020204" pitchFamily="34" charset="0"/>
              <a:buChar char="•"/>
            </a:pPr>
            <a:r>
              <a:rPr lang="en-GB" sz="1100" dirty="0">
                <a:solidFill>
                  <a:schemeClr val="accent1"/>
                </a:solidFill>
                <a:latin typeface="Avenir Medium" panose="02000503020000020003"/>
              </a:rPr>
              <a:t>Private sector nominal earnings growth 2.9% (May.-July 2026) or -0.1% real. Weak vs. post-2000 average real growth of 1% pa.​</a:t>
            </a:r>
          </a:p>
          <a:p>
            <a:pPr marL="171450" indent="-171450">
              <a:lnSpc>
                <a:spcPct val="95000"/>
              </a:lnSpc>
              <a:buClr>
                <a:srgbClr val="C9B893"/>
              </a:buClr>
              <a:buFont typeface="Arial" panose="020B0604020202020204" pitchFamily="34" charset="0"/>
              <a:buChar char="•"/>
            </a:pPr>
            <a:endParaRPr lang="en-GB" sz="900" dirty="0">
              <a:solidFill>
                <a:schemeClr val="accent1"/>
              </a:solidFill>
              <a:latin typeface="Avenir Medium" panose="02000503020000020003"/>
            </a:endParaRPr>
          </a:p>
          <a:p>
            <a:pPr marL="171450" indent="-171450">
              <a:lnSpc>
                <a:spcPct val="95000"/>
              </a:lnSpc>
              <a:buClr>
                <a:srgbClr val="C9B893"/>
              </a:buClr>
              <a:buFont typeface="Arial" panose="020B0604020202020204" pitchFamily="34" charset="0"/>
              <a:buChar char="•"/>
            </a:pPr>
            <a:r>
              <a:rPr lang="en-GB" sz="1100" dirty="0">
                <a:solidFill>
                  <a:schemeClr val="accent1"/>
                </a:solidFill>
                <a:latin typeface="Avenir Medium" panose="02000503020000020003"/>
              </a:rPr>
              <a:t>Sahm Rule triggered in 2025, peaked at 80 bps and has since declined (i.e., strengthened) to 20 bps -- may hint at UK growth.</a:t>
            </a:r>
          </a:p>
        </p:txBody>
      </p:sp>
      <p:sp>
        <p:nvSpPr>
          <p:cNvPr id="542" name="TextBox 541">
            <a:extLst>
              <a:ext uri="{FF2B5EF4-FFF2-40B4-BE49-F238E27FC236}">
                <a16:creationId xmlns:a16="http://schemas.microsoft.com/office/drawing/2014/main" id="{9F022A2A-3857-CF41-45C3-C7863BBB2AC9}"/>
              </a:ext>
            </a:extLst>
          </p:cNvPr>
          <p:cNvSpPr txBox="1"/>
          <p:nvPr/>
        </p:nvSpPr>
        <p:spPr>
          <a:xfrm>
            <a:off x="574369" y="4430636"/>
            <a:ext cx="5380802" cy="1785104"/>
          </a:xfrm>
          <a:prstGeom prst="rect">
            <a:avLst/>
          </a:prstGeom>
          <a:noFill/>
        </p:spPr>
        <p:txBody>
          <a:bodyPr wrap="square">
            <a:spAutoFit/>
          </a:bodyPr>
          <a:lstStyle/>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Economy fragile but investment outlook improving. Slower growth, more dovish BoE to support Gilts going forward.</a:t>
            </a:r>
            <a:r>
              <a:rPr lang="en-GB" sz="1100" baseline="30000" dirty="0">
                <a:solidFill>
                  <a:schemeClr val="accent1"/>
                </a:solidFill>
                <a:latin typeface="Avenir Medium" panose="02000503020000020003"/>
              </a:rPr>
              <a:t>(1) </a:t>
            </a:r>
            <a:r>
              <a:rPr lang="en-GB" sz="1100" dirty="0">
                <a:solidFill>
                  <a:schemeClr val="accent1"/>
                </a:solidFill>
                <a:latin typeface="Avenir Medium" panose="02000503020000020003"/>
              </a:rPr>
              <a:t>UK equities benefiting from high </a:t>
            </a:r>
            <a:r>
              <a:rPr lang="en-GB" sz="1100" dirty="0" err="1">
                <a:solidFill>
                  <a:schemeClr val="accent1"/>
                </a:solidFill>
                <a:latin typeface="Avenir Medium" panose="02000503020000020003"/>
              </a:rPr>
              <a:t>RoEs</a:t>
            </a:r>
            <a:r>
              <a:rPr lang="en-GB" sz="1100" dirty="0">
                <a:solidFill>
                  <a:schemeClr val="accent1"/>
                </a:solidFill>
                <a:latin typeface="Avenir Medium" panose="02000503020000020003"/>
              </a:rPr>
              <a:t> and low valuations.</a:t>
            </a:r>
          </a:p>
          <a:p>
            <a:pPr>
              <a:buClr>
                <a:schemeClr val="accent6"/>
              </a:buClr>
            </a:pPr>
            <a:endParaRPr lang="en-GB" sz="11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UK entered the Middle East-related shock with recessionary signals already flashing red.</a:t>
            </a:r>
          </a:p>
          <a:p>
            <a:pPr marL="171450" indent="-171450">
              <a:buClr>
                <a:schemeClr val="accent6"/>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1H2026 GDP +0.4% -- economy weathered energy shock better than expected. 2026E GDP 1.2%, 2027E 1.4%. UK has a high beta to energy.</a:t>
            </a:r>
            <a:r>
              <a:rPr lang="en-GB" sz="1100" baseline="30000" dirty="0">
                <a:solidFill>
                  <a:schemeClr val="accent1"/>
                </a:solidFill>
                <a:latin typeface="Avenir Medium" panose="02000503020000020003"/>
              </a:rPr>
              <a:t>(2)​</a:t>
            </a:r>
          </a:p>
          <a:p>
            <a:pPr marL="171450" indent="-171450">
              <a:buClr>
                <a:schemeClr val="accent6"/>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Manufacturing and exports are bright spots. September PMI 52, so expanding. Service exports at record real levels. Big issues of low investment and low productivity remain. </a:t>
            </a:r>
          </a:p>
        </p:txBody>
      </p:sp>
      <p:graphicFrame>
        <p:nvGraphicFramePr>
          <p:cNvPr id="4" name="Chart 31">
            <a:extLst>
              <a:ext uri="{FF2B5EF4-FFF2-40B4-BE49-F238E27FC236}">
                <a16:creationId xmlns:a16="http://schemas.microsoft.com/office/drawing/2014/main" id="{508C5EE6-B733-C5C6-3763-C119156B98F7}"/>
              </a:ext>
            </a:extLst>
          </p:cNvPr>
          <p:cNvGraphicFramePr/>
          <p:nvPr>
            <p:extLst>
              <p:ext uri="{D42A27DB-BD31-4B8C-83A1-F6EECF244321}">
                <p14:modId xmlns:p14="http://schemas.microsoft.com/office/powerpoint/2010/main" val="2056738548"/>
              </p:ext>
            </p:extLst>
          </p:nvPr>
        </p:nvGraphicFramePr>
        <p:xfrm>
          <a:off x="642630" y="1307443"/>
          <a:ext cx="5084064" cy="22402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30">
            <a:extLst>
              <a:ext uri="{FF2B5EF4-FFF2-40B4-BE49-F238E27FC236}">
                <a16:creationId xmlns:a16="http://schemas.microsoft.com/office/drawing/2014/main" id="{5A0B3EC1-CE70-89B6-DB52-68BBAD82C20B}"/>
              </a:ext>
            </a:extLst>
          </p:cNvPr>
          <p:cNvGraphicFramePr/>
          <p:nvPr>
            <p:extLst>
              <p:ext uri="{D42A27DB-BD31-4B8C-83A1-F6EECF244321}">
                <p14:modId xmlns:p14="http://schemas.microsoft.com/office/powerpoint/2010/main" val="3429172496"/>
              </p:ext>
            </p:extLst>
          </p:nvPr>
        </p:nvGraphicFramePr>
        <p:xfrm>
          <a:off x="6417463" y="1307443"/>
          <a:ext cx="5084064" cy="2240280"/>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a:extLst>
              <a:ext uri="{FF2B5EF4-FFF2-40B4-BE49-F238E27FC236}">
                <a16:creationId xmlns:a16="http://schemas.microsoft.com/office/drawing/2014/main" id="{610B4194-206C-57F3-115B-C674ABEEB3B2}"/>
              </a:ext>
            </a:extLst>
          </p:cNvPr>
          <p:cNvSpPr txBox="1"/>
          <p:nvPr/>
        </p:nvSpPr>
        <p:spPr>
          <a:xfrm>
            <a:off x="642630" y="4138088"/>
            <a:ext cx="6094476" cy="307777"/>
          </a:xfrm>
          <a:prstGeom prst="rect">
            <a:avLst/>
          </a:prstGeom>
          <a:noFill/>
        </p:spPr>
        <p:txBody>
          <a:bodyPr wrap="square">
            <a:spAutoFit/>
          </a:bodyPr>
          <a:lstStyle/>
          <a:p>
            <a:r>
              <a:rPr lang="en-GB" sz="1400" b="1">
                <a:solidFill>
                  <a:srgbClr val="19283A"/>
                </a:solidFill>
                <a:latin typeface="Avenir Medium" panose="02000503020000020003"/>
              </a:rPr>
              <a:t>Macro backdrop weak but better than expected</a:t>
            </a:r>
          </a:p>
        </p:txBody>
      </p:sp>
      <p:sp>
        <p:nvSpPr>
          <p:cNvPr id="11" name="TextBox 10">
            <a:extLst>
              <a:ext uri="{FF2B5EF4-FFF2-40B4-BE49-F238E27FC236}">
                <a16:creationId xmlns:a16="http://schemas.microsoft.com/office/drawing/2014/main" id="{93D82FA5-569A-339F-5C47-5A91AEB56796}"/>
              </a:ext>
            </a:extLst>
          </p:cNvPr>
          <p:cNvSpPr txBox="1"/>
          <p:nvPr/>
        </p:nvSpPr>
        <p:spPr>
          <a:xfrm>
            <a:off x="6295543" y="4133593"/>
            <a:ext cx="6094476" cy="307777"/>
          </a:xfrm>
          <a:prstGeom prst="rect">
            <a:avLst/>
          </a:prstGeom>
          <a:noFill/>
        </p:spPr>
        <p:txBody>
          <a:bodyPr wrap="square">
            <a:spAutoFit/>
          </a:bodyPr>
          <a:lstStyle/>
          <a:p>
            <a:r>
              <a:rPr lang="en-GB" sz="1400" b="1">
                <a:solidFill>
                  <a:srgbClr val="19283A"/>
                </a:solidFill>
                <a:latin typeface="Avenir Medium" panose="02000503020000020003"/>
              </a:rPr>
              <a:t>Weak labour market and low real wage growth are the drags on GDP</a:t>
            </a:r>
          </a:p>
        </p:txBody>
      </p:sp>
      <p:sp>
        <p:nvSpPr>
          <p:cNvPr id="5" name="Connector 66">
            <a:extLst>
              <a:ext uri="{FF2B5EF4-FFF2-40B4-BE49-F238E27FC236}">
                <a16:creationId xmlns:a16="http://schemas.microsoft.com/office/drawing/2014/main" id="{F1835782-FC89-5F46-9C2B-0D9B5E47A2EA}"/>
              </a:ext>
            </a:extLst>
          </p:cNvPr>
          <p:cNvSpPr>
            <a:spLocks noGrp="1"/>
          </p:cNvSpPr>
          <p:nvPr/>
        </p:nvSpPr>
        <p:spPr>
          <a:xfrm>
            <a:off x="4945260" y="1599818"/>
            <a:ext cx="0" cy="1669820"/>
          </a:xfrm>
          <a:prstGeom prst="line">
            <a:avLst/>
          </a:prstGeom>
          <a:ln w="8890">
            <a:solidFill>
              <a:srgbClr val="D9CBAF"/>
            </a:solidFill>
            <a:prstDash val="dash"/>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10" name="Connector 66">
            <a:extLst>
              <a:ext uri="{FF2B5EF4-FFF2-40B4-BE49-F238E27FC236}">
                <a16:creationId xmlns:a16="http://schemas.microsoft.com/office/drawing/2014/main" id="{5696C861-F6F7-3BC4-6667-F1C9A6CA952A}"/>
              </a:ext>
            </a:extLst>
          </p:cNvPr>
          <p:cNvSpPr>
            <a:spLocks noGrp="1"/>
          </p:cNvSpPr>
          <p:nvPr/>
        </p:nvSpPr>
        <p:spPr>
          <a:xfrm>
            <a:off x="10714268" y="1488683"/>
            <a:ext cx="0" cy="1780954"/>
          </a:xfrm>
          <a:prstGeom prst="line">
            <a:avLst/>
          </a:prstGeom>
          <a:ln w="8890">
            <a:solidFill>
              <a:srgbClr val="D9CBAF"/>
            </a:solidFill>
            <a:prstDash val="dash"/>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cxnSp>
        <p:nvCxnSpPr>
          <p:cNvPr id="12" name="Straight Connector 11">
            <a:extLst>
              <a:ext uri="{FF2B5EF4-FFF2-40B4-BE49-F238E27FC236}">
                <a16:creationId xmlns:a16="http://schemas.microsoft.com/office/drawing/2014/main" id="{10701BE7-5507-9376-9585-588A334F708D}"/>
              </a:ext>
            </a:extLst>
          </p:cNvPr>
          <p:cNvCxnSpPr>
            <a:cxnSpLocks/>
          </p:cNvCxnSpPr>
          <p:nvPr/>
        </p:nvCxnSpPr>
        <p:spPr>
          <a:xfrm>
            <a:off x="11359816" y="1460441"/>
            <a:ext cx="0" cy="182219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7925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10E70-2B0E-124B-0FE2-720D0479C93D}"/>
            </a:ext>
          </a:extLst>
        </p:cNvPr>
        <p:cNvGrpSpPr/>
        <p:nvPr/>
      </p:nvGrpSpPr>
      <p:grpSpPr>
        <a:xfrm>
          <a:off x="0" y="0"/>
          <a:ext cx="0" cy="0"/>
          <a:chOff x="0" y="0"/>
          <a:chExt cx="0" cy="0"/>
        </a:xfrm>
      </p:grpSpPr>
      <p:sp>
        <p:nvSpPr>
          <p:cNvPr id="545" name="Shape 4">
            <a:extLst>
              <a:ext uri="{FF2B5EF4-FFF2-40B4-BE49-F238E27FC236}">
                <a16:creationId xmlns:a16="http://schemas.microsoft.com/office/drawing/2014/main" id="{268AC56A-3466-3E7E-2419-10CADDDA8C91}"/>
              </a:ext>
            </a:extLst>
          </p:cNvPr>
          <p:cNvSpPr>
            <a:spLocks noGrp="1"/>
          </p:cNvSpPr>
          <p:nvPr/>
        </p:nvSpPr>
        <p:spPr>
          <a:xfrm>
            <a:off x="429366" y="4056846"/>
            <a:ext cx="5547355" cy="2064521"/>
          </a:xfrm>
          <a:prstGeom prst="roundRect">
            <a:avLst>
              <a:gd name="adj" fmla="val 1449"/>
            </a:avLst>
          </a:prstGeom>
          <a:solidFill>
            <a:schemeClr val="bg2"/>
          </a:solidFill>
          <a:ln w="9525">
            <a:solidFill>
              <a:schemeClr val="accent6"/>
            </a:solidFill>
            <a:prstDash val="solid"/>
          </a:ln>
          <a:effectLst>
            <a:outerShdw blurRad="15240" dist="50800" dir="2700000" algn="bl" rotWithShape="0">
              <a:srgbClr val="AAB7BF">
                <a:alpha val="10000"/>
              </a:srgbClr>
            </a:outerShdw>
          </a:effectLst>
        </p:spPr>
        <p:txBody>
          <a:bodyPr/>
          <a:lstStyle/>
          <a:p>
            <a:pPr marL="342900" indent="-342900">
              <a:buFont typeface="Arial" panose="020B0604020202020204" pitchFamily="34" charset="0"/>
              <a:buChar char="•"/>
            </a:pPr>
            <a:endParaRPr sz="2400">
              <a:latin typeface="Avenir Medium" panose="02000503020000020003"/>
            </a:endParaRPr>
          </a:p>
        </p:txBody>
      </p:sp>
      <p:sp>
        <p:nvSpPr>
          <p:cNvPr id="3" name="Footer Placeholder 2">
            <a:extLst>
              <a:ext uri="{FF2B5EF4-FFF2-40B4-BE49-F238E27FC236}">
                <a16:creationId xmlns:a16="http://schemas.microsoft.com/office/drawing/2014/main" id="{F8E5754C-1799-A7AB-9C2A-7D909571D40B}"/>
              </a:ext>
            </a:extLst>
          </p:cNvPr>
          <p:cNvSpPr>
            <a:spLocks noGrp="1"/>
          </p:cNvSpPr>
          <p:nvPr>
            <p:ph type="ftr" sz="quarter" idx="11"/>
          </p:nvPr>
        </p:nvSpPr>
        <p:spPr>
          <a:xfrm>
            <a:off x="372832" y="6371791"/>
            <a:ext cx="11388046" cy="365125"/>
          </a:xfrm>
        </p:spPr>
        <p:txBody>
          <a:bodyPr/>
          <a:lstStyle/>
          <a:p>
            <a:pPr marL="228600" indent="-228600">
              <a:buAutoNum type="arabicParenBoth"/>
            </a:pPr>
            <a:r>
              <a:rPr lang="en-GB" sz="900" i="1" dirty="0">
                <a:solidFill>
                  <a:srgbClr val="5F7080"/>
                </a:solidFill>
                <a:latin typeface="Acumin Pro" panose="020B0504020202020204" charset="0"/>
                <a:ea typeface="Arial"/>
                <a:cs typeface="Arial"/>
              </a:rPr>
              <a:t>Inflation expectations: </a:t>
            </a:r>
            <a:r>
              <a:rPr lang="en-GB" sz="900" i="1" dirty="0">
                <a:solidFill>
                  <a:srgbClr val="5F7080"/>
                </a:solidFill>
                <a:latin typeface="Acumin Pro" panose="020B0504020202020204" charset="0"/>
                <a:cs typeface="Arial"/>
              </a:rPr>
              <a:t>5yr/5yr forward Gilt implied inflation rate 3.1% for Sept. 2026 and has drifted lower from 3.7% end-2022; broadly unchanged from 3% April 2026. Not a forecast but a market signal (source: BoE). </a:t>
            </a:r>
          </a:p>
          <a:p>
            <a:pPr marL="228600" indent="-228600">
              <a:buFontTx/>
              <a:buAutoNum type="arabicParenBoth"/>
            </a:pPr>
            <a:r>
              <a:rPr lang="en-GB" sz="900" i="1" dirty="0">
                <a:solidFill>
                  <a:srgbClr val="5F7080"/>
                </a:solidFill>
                <a:latin typeface="Acumin Pro" panose="020B0504020202020204" charset="0"/>
                <a:cs typeface="Arial"/>
              </a:rPr>
              <a:t>Services inflation peaked at 7.4% yr/yr mid 2023 and is currently 3.4% yr/yr. </a:t>
            </a:r>
          </a:p>
          <a:p>
            <a:pPr marL="228600" indent="-228600">
              <a:buFontTx/>
              <a:buAutoNum type="arabicParenBoth"/>
            </a:pPr>
            <a:r>
              <a:rPr lang="en-GB" sz="900" i="1" dirty="0">
                <a:solidFill>
                  <a:srgbClr val="6D7884"/>
                </a:solidFill>
              </a:rPr>
              <a:t>Measured by extent to which equity prices, bond prices and currency all move together. Premium increasing through 2022-23 but has since dropped in 2025-26.</a:t>
            </a:r>
            <a:endParaRPr lang="en-GB" sz="900" i="1" dirty="0">
              <a:solidFill>
                <a:srgbClr val="5F7080"/>
              </a:solidFill>
              <a:latin typeface="Acumin Pro" panose="020B0504020202020204" charset="0"/>
              <a:cs typeface="Arial"/>
            </a:endParaRPr>
          </a:p>
          <a:p>
            <a:pPr marL="228600" indent="-228600">
              <a:buFontTx/>
              <a:buAutoNum type="arabicParenBoth"/>
            </a:pPr>
            <a:r>
              <a:rPr lang="en-GB" sz="900" i="1" dirty="0">
                <a:solidFill>
                  <a:srgbClr val="5F7080"/>
                </a:solidFill>
                <a:latin typeface="Acumin Pro" panose="020B0504020202020204" charset="0"/>
                <a:cs typeface="Arial"/>
              </a:rPr>
              <a:t>IMF July 2026 primary balance expected to improve from -1.4% of GDP to +1.3% by 2030. Unlike some other major economies with budget deficits and high debt-to-GDP, the UK has a history of fiscal consolidation.</a:t>
            </a:r>
          </a:p>
          <a:p>
            <a:endParaRPr lang="en-GB" sz="900" i="1" dirty="0">
              <a:solidFill>
                <a:srgbClr val="7B8894"/>
              </a:solidFill>
              <a:latin typeface="Acumin Pro" panose="020B0504020202020204" charset="0"/>
              <a:ea typeface="Arial"/>
              <a:cs typeface="Arial"/>
            </a:endParaRPr>
          </a:p>
        </p:txBody>
      </p:sp>
      <p:sp>
        <p:nvSpPr>
          <p:cNvPr id="14" name="Slide Number Placeholder 13">
            <a:extLst>
              <a:ext uri="{FF2B5EF4-FFF2-40B4-BE49-F238E27FC236}">
                <a16:creationId xmlns:a16="http://schemas.microsoft.com/office/drawing/2014/main" id="{AB10FB2E-69A6-7533-3300-CC91E07A9E1E}"/>
              </a:ext>
            </a:extLst>
          </p:cNvPr>
          <p:cNvSpPr>
            <a:spLocks noGrp="1"/>
          </p:cNvSpPr>
          <p:nvPr>
            <p:ph type="sldNum" sz="quarter" idx="12"/>
          </p:nvPr>
        </p:nvSpPr>
        <p:spPr>
          <a:xfrm>
            <a:off x="10962639" y="6356350"/>
            <a:ext cx="1001507" cy="365125"/>
          </a:xfrm>
        </p:spPr>
        <p:txBody>
          <a:bodyPr/>
          <a:lstStyle/>
          <a:p>
            <a:fld id="{64910AEB-456F-F747-A2E7-6BF44D9D06D9}" type="slidenum">
              <a:rPr lang="en-GB" smtClean="0"/>
              <a:t>9</a:t>
            </a:fld>
            <a:endParaRPr lang="en-GB"/>
          </a:p>
        </p:txBody>
      </p:sp>
      <p:sp>
        <p:nvSpPr>
          <p:cNvPr id="91" name="Shape 4">
            <a:extLst>
              <a:ext uri="{FF2B5EF4-FFF2-40B4-BE49-F238E27FC236}">
                <a16:creationId xmlns:a16="http://schemas.microsoft.com/office/drawing/2014/main" id="{283725E4-522A-E4A7-B357-11DBA24E6277}"/>
              </a:ext>
            </a:extLst>
          </p:cNvPr>
          <p:cNvSpPr>
            <a:spLocks noGrp="1"/>
          </p:cNvSpPr>
          <p:nvPr/>
        </p:nvSpPr>
        <p:spPr>
          <a:xfrm>
            <a:off x="451442" y="851150"/>
            <a:ext cx="5547355" cy="3064871"/>
          </a:xfrm>
          <a:prstGeom prst="roundRect">
            <a:avLst>
              <a:gd name="adj" fmla="val 1449"/>
            </a:avLst>
          </a:prstGeom>
          <a:solidFill>
            <a:schemeClr val="bg1"/>
          </a:solidFill>
          <a:ln w="9525">
            <a:solidFill>
              <a:srgbClr val="D7E0E5"/>
            </a:solidFill>
            <a:prstDash val="solid"/>
          </a:ln>
          <a:effectLst>
            <a:outerShdw blurRad="15240" dist="50800" dir="2700000" algn="bl" rotWithShape="0">
              <a:srgbClr val="AAB7BF">
                <a:alpha val="10000"/>
              </a:srgbClr>
            </a:outerShdw>
          </a:effectLst>
        </p:spPr>
        <p:txBody>
          <a:bodyPr/>
          <a:lstStyle/>
          <a:p>
            <a:endParaRPr sz="2400">
              <a:latin typeface="Avenir Medium" panose="02000503020000020003"/>
            </a:endParaRPr>
          </a:p>
        </p:txBody>
      </p:sp>
      <p:sp>
        <p:nvSpPr>
          <p:cNvPr id="93" name="Text 5">
            <a:extLst>
              <a:ext uri="{FF2B5EF4-FFF2-40B4-BE49-F238E27FC236}">
                <a16:creationId xmlns:a16="http://schemas.microsoft.com/office/drawing/2014/main" id="{52554613-8452-B46D-FD4D-56F04617F84F}"/>
              </a:ext>
            </a:extLst>
          </p:cNvPr>
          <p:cNvSpPr>
            <a:spLocks noGrp="1"/>
          </p:cNvSpPr>
          <p:nvPr/>
        </p:nvSpPr>
        <p:spPr>
          <a:xfrm>
            <a:off x="670898" y="977880"/>
            <a:ext cx="4096512" cy="201168"/>
          </a:xfrm>
          <a:prstGeom prst="rect">
            <a:avLst/>
          </a:prstGeom>
          <a:noFill/>
        </p:spPr>
        <p:txBody>
          <a:bodyPr wrap="square" lIns="0" tIns="0" rIns="0" bIns="0" anchor="ctr"/>
          <a:lstStyle/>
          <a:p>
            <a:pPr marL="0" indent="0">
              <a:buNone/>
            </a:pPr>
            <a:r>
              <a:rPr lang="en-GB" sz="1600" b="1">
                <a:solidFill>
                  <a:srgbClr val="0D2A3F"/>
                </a:solidFill>
                <a:latin typeface="Avenir Medium" panose="02000503020000020003"/>
                <a:ea typeface="Aptos Display"/>
                <a:cs typeface="Aptos Display"/>
              </a:rPr>
              <a:t>Headline and Core Inflation </a:t>
            </a:r>
            <a:endParaRPr sz="1600">
              <a:latin typeface="Avenir Medium" panose="02000503020000020003"/>
            </a:endParaRPr>
          </a:p>
        </p:txBody>
      </p:sp>
      <p:sp>
        <p:nvSpPr>
          <p:cNvPr id="95" name="Text 6">
            <a:extLst>
              <a:ext uri="{FF2B5EF4-FFF2-40B4-BE49-F238E27FC236}">
                <a16:creationId xmlns:a16="http://schemas.microsoft.com/office/drawing/2014/main" id="{9753602E-188F-9565-927B-AE9580857396}"/>
              </a:ext>
            </a:extLst>
          </p:cNvPr>
          <p:cNvSpPr>
            <a:spLocks noGrp="1"/>
          </p:cNvSpPr>
          <p:nvPr/>
        </p:nvSpPr>
        <p:spPr>
          <a:xfrm>
            <a:off x="673828" y="1207846"/>
            <a:ext cx="4096512" cy="164592"/>
          </a:xfrm>
          <a:prstGeom prst="rect">
            <a:avLst/>
          </a:prstGeom>
          <a:noFill/>
        </p:spPr>
        <p:txBody>
          <a:bodyPr wrap="square" lIns="0" tIns="0" rIns="0" bIns="0" anchor="ctr"/>
          <a:lstStyle/>
          <a:p>
            <a:r>
              <a:rPr lang="en-GB" sz="900">
                <a:solidFill>
                  <a:srgbClr val="667888"/>
                </a:solidFill>
                <a:latin typeface="Avenir Medium" panose="02000503020000020003"/>
                <a:ea typeface="Aptos"/>
                <a:cs typeface="Aptos"/>
              </a:rPr>
              <a:t>Annual % change</a:t>
            </a:r>
            <a:endParaRPr sz="900">
              <a:solidFill>
                <a:srgbClr val="667888"/>
              </a:solidFill>
              <a:latin typeface="Avenir Medium" panose="02000503020000020003"/>
              <a:ea typeface="Aptos"/>
              <a:cs typeface="Aptos"/>
            </a:endParaRPr>
          </a:p>
        </p:txBody>
      </p:sp>
      <p:sp>
        <p:nvSpPr>
          <p:cNvPr id="97" name="Shape 7">
            <a:extLst>
              <a:ext uri="{FF2B5EF4-FFF2-40B4-BE49-F238E27FC236}">
                <a16:creationId xmlns:a16="http://schemas.microsoft.com/office/drawing/2014/main" id="{DCF5AAB1-C373-98E5-2385-F55CAC333137}"/>
              </a:ext>
            </a:extLst>
          </p:cNvPr>
          <p:cNvSpPr>
            <a:spLocks noGrp="1"/>
          </p:cNvSpPr>
          <p:nvPr/>
        </p:nvSpPr>
        <p:spPr>
          <a:xfrm>
            <a:off x="6193204" y="851150"/>
            <a:ext cx="5647272" cy="3064872"/>
          </a:xfrm>
          <a:prstGeom prst="roundRect">
            <a:avLst>
              <a:gd name="adj" fmla="val 1449"/>
            </a:avLst>
          </a:prstGeom>
          <a:solidFill>
            <a:srgbClr val="FFFFFF"/>
          </a:solidFill>
          <a:ln w="10160">
            <a:solidFill>
              <a:srgbClr val="D7E0E5"/>
            </a:solidFill>
            <a:prstDash val="solid"/>
          </a:ln>
          <a:effectLst>
            <a:outerShdw blurRad="15240" dist="50800" dir="2700000" algn="bl" rotWithShape="0">
              <a:srgbClr val="AAB7BF">
                <a:alpha val="10000"/>
              </a:srgbClr>
            </a:outerShdw>
          </a:effectLst>
        </p:spPr>
        <p:txBody>
          <a:bodyPr/>
          <a:lstStyle/>
          <a:p>
            <a:endParaRPr sz="2400">
              <a:latin typeface="Avenir Medium" panose="02000503020000020003"/>
            </a:endParaRPr>
          </a:p>
        </p:txBody>
      </p:sp>
      <p:sp>
        <p:nvSpPr>
          <p:cNvPr id="99" name="Text 8">
            <a:extLst>
              <a:ext uri="{FF2B5EF4-FFF2-40B4-BE49-F238E27FC236}">
                <a16:creationId xmlns:a16="http://schemas.microsoft.com/office/drawing/2014/main" id="{57DE9A41-5D7D-84A7-1701-121EF38A7680}"/>
              </a:ext>
            </a:extLst>
          </p:cNvPr>
          <p:cNvSpPr>
            <a:spLocks noGrp="1"/>
          </p:cNvSpPr>
          <p:nvPr/>
        </p:nvSpPr>
        <p:spPr>
          <a:xfrm>
            <a:off x="6417463" y="974348"/>
            <a:ext cx="4096512" cy="201168"/>
          </a:xfrm>
          <a:prstGeom prst="rect">
            <a:avLst/>
          </a:prstGeom>
          <a:noFill/>
        </p:spPr>
        <p:txBody>
          <a:bodyPr wrap="square" lIns="0" tIns="0" rIns="0" bIns="0" anchor="ctr"/>
          <a:lstStyle/>
          <a:p>
            <a:pPr marL="0" indent="0">
              <a:buNone/>
            </a:pPr>
            <a:r>
              <a:rPr lang="en-GB" sz="1600" b="1">
                <a:solidFill>
                  <a:srgbClr val="0D2A3F"/>
                </a:solidFill>
                <a:latin typeface="Avenir Medium" panose="02000503020000020003"/>
                <a:ea typeface="Aptos Display"/>
                <a:cs typeface="Aptos Display"/>
              </a:rPr>
              <a:t>Bank</a:t>
            </a:r>
            <a:r>
              <a:rPr sz="1600" b="1">
                <a:solidFill>
                  <a:srgbClr val="0D2A3F"/>
                </a:solidFill>
                <a:latin typeface="Avenir Medium" panose="02000503020000020003"/>
                <a:ea typeface="Aptos Display"/>
                <a:cs typeface="Aptos Display"/>
              </a:rPr>
              <a:t> </a:t>
            </a:r>
            <a:r>
              <a:rPr lang="en-GB" sz="1600" b="1">
                <a:solidFill>
                  <a:srgbClr val="0D2A3F"/>
                </a:solidFill>
                <a:latin typeface="Avenir Medium" panose="02000503020000020003"/>
                <a:ea typeface="Aptos Display"/>
                <a:cs typeface="Aptos Display"/>
              </a:rPr>
              <a:t>Rate</a:t>
            </a:r>
            <a:endParaRPr sz="1600">
              <a:latin typeface="Avenir Medium" panose="02000503020000020003"/>
            </a:endParaRPr>
          </a:p>
        </p:txBody>
      </p:sp>
      <p:sp>
        <p:nvSpPr>
          <p:cNvPr id="101" name="Text 9">
            <a:extLst>
              <a:ext uri="{FF2B5EF4-FFF2-40B4-BE49-F238E27FC236}">
                <a16:creationId xmlns:a16="http://schemas.microsoft.com/office/drawing/2014/main" id="{602A4C0F-C2F5-8A86-6051-83B48F782DD1}"/>
              </a:ext>
            </a:extLst>
          </p:cNvPr>
          <p:cNvSpPr>
            <a:spLocks noGrp="1"/>
          </p:cNvSpPr>
          <p:nvPr/>
        </p:nvSpPr>
        <p:spPr>
          <a:xfrm>
            <a:off x="6417463" y="1208541"/>
            <a:ext cx="3883511" cy="163897"/>
          </a:xfrm>
          <a:prstGeom prst="rect">
            <a:avLst/>
          </a:prstGeom>
          <a:noFill/>
        </p:spPr>
        <p:txBody>
          <a:bodyPr wrap="square" lIns="0" tIns="0" rIns="0" bIns="0" anchor="ctr"/>
          <a:lstStyle/>
          <a:p>
            <a:r>
              <a:rPr lang="en-GB" sz="900">
                <a:solidFill>
                  <a:srgbClr val="667888"/>
                </a:solidFill>
                <a:latin typeface="Avenir Medium" panose="02000503020000020003"/>
                <a:ea typeface="Aptos"/>
                <a:cs typeface="Aptos"/>
              </a:rPr>
              <a:t>Year-end %</a:t>
            </a:r>
          </a:p>
        </p:txBody>
      </p:sp>
      <p:sp>
        <p:nvSpPr>
          <p:cNvPr id="103" name="Shape 10">
            <a:extLst>
              <a:ext uri="{FF2B5EF4-FFF2-40B4-BE49-F238E27FC236}">
                <a16:creationId xmlns:a16="http://schemas.microsoft.com/office/drawing/2014/main" id="{BBDF6CA1-819A-8317-9A88-BEA25AC0D898}"/>
              </a:ext>
            </a:extLst>
          </p:cNvPr>
          <p:cNvSpPr>
            <a:spLocks noGrp="1"/>
          </p:cNvSpPr>
          <p:nvPr/>
        </p:nvSpPr>
        <p:spPr>
          <a:xfrm>
            <a:off x="4871764" y="974348"/>
            <a:ext cx="932688" cy="219456"/>
          </a:xfrm>
          <a:prstGeom prst="roundRect">
            <a:avLst>
              <a:gd name="adj" fmla="val 25000"/>
            </a:avLst>
          </a:prstGeom>
          <a:solidFill>
            <a:srgbClr val="F3EAD7"/>
          </a:solidFill>
          <a:ln w="6350">
            <a:solidFill>
              <a:srgbClr val="E5D6B9"/>
            </a:solidFill>
            <a:prstDash val="solid"/>
          </a:ln>
        </p:spPr>
        <p:txBody>
          <a:bodyPr/>
          <a:lstStyle/>
          <a:p>
            <a:endParaRPr sz="2400">
              <a:latin typeface="Avenir Medium" panose="02000503020000020003"/>
            </a:endParaRPr>
          </a:p>
        </p:txBody>
      </p:sp>
      <p:sp>
        <p:nvSpPr>
          <p:cNvPr id="105" name="Text 11">
            <a:extLst>
              <a:ext uri="{FF2B5EF4-FFF2-40B4-BE49-F238E27FC236}">
                <a16:creationId xmlns:a16="http://schemas.microsoft.com/office/drawing/2014/main" id="{3CEE2053-3BB6-A13E-B41F-536BA6CEF294}"/>
              </a:ext>
            </a:extLst>
          </p:cNvPr>
          <p:cNvSpPr>
            <a:spLocks noGrp="1"/>
          </p:cNvSpPr>
          <p:nvPr/>
        </p:nvSpPr>
        <p:spPr>
          <a:xfrm>
            <a:off x="4968681" y="1041326"/>
            <a:ext cx="786384" cy="91440"/>
          </a:xfrm>
          <a:prstGeom prst="rect">
            <a:avLst/>
          </a:prstGeom>
          <a:noFill/>
        </p:spPr>
        <p:txBody>
          <a:bodyPr wrap="square" lIns="0" tIns="0" rIns="0" bIns="0" anchor="ctr"/>
          <a:lstStyle/>
          <a:p>
            <a:pPr marL="0" indent="0" algn="ctr">
              <a:buNone/>
            </a:pPr>
            <a:r>
              <a:rPr lang="en-GB" sz="700" spc="80">
                <a:solidFill>
                  <a:srgbClr val="8C6C32"/>
                </a:solidFill>
                <a:latin typeface="Acumin Pro" panose="020B0504020202020204" charset="0"/>
                <a:ea typeface="Aptos"/>
                <a:cs typeface="Aptos"/>
              </a:rPr>
              <a:t>FORECAST</a:t>
            </a:r>
            <a:endParaRPr lang="en-GB" sz="700">
              <a:latin typeface="Acumin Pro" panose="020B0504020202020204" charset="0"/>
            </a:endParaRPr>
          </a:p>
        </p:txBody>
      </p:sp>
      <p:sp>
        <p:nvSpPr>
          <p:cNvPr id="111" name="Text 23">
            <a:extLst>
              <a:ext uri="{FF2B5EF4-FFF2-40B4-BE49-F238E27FC236}">
                <a16:creationId xmlns:a16="http://schemas.microsoft.com/office/drawing/2014/main" id="{A4DA3F8E-FCAF-C516-0F41-05D2B2248075}"/>
              </a:ext>
            </a:extLst>
          </p:cNvPr>
          <p:cNvSpPr>
            <a:spLocks noGrp="1"/>
          </p:cNvSpPr>
          <p:nvPr/>
        </p:nvSpPr>
        <p:spPr>
          <a:xfrm>
            <a:off x="670898" y="3596549"/>
            <a:ext cx="5284273" cy="273021"/>
          </a:xfrm>
          <a:prstGeom prst="rect">
            <a:avLst/>
          </a:prstGeom>
          <a:noFill/>
        </p:spPr>
        <p:txBody>
          <a:bodyPr wrap="square" lIns="0" tIns="0" rIns="0" bIns="0" anchor="ctr">
            <a:noAutofit/>
          </a:bodyPr>
          <a:lstStyle/>
          <a:p>
            <a:pPr marL="0" indent="0">
              <a:buNone/>
            </a:pPr>
            <a:r>
              <a:rPr lang="en-GB" sz="800">
                <a:solidFill>
                  <a:srgbClr val="697983"/>
                </a:solidFill>
                <a:latin typeface="Acumin Pro" panose="020B0504020202020204" charset="0"/>
                <a:ea typeface="Aptos"/>
                <a:cs typeface="Aptos"/>
              </a:rPr>
              <a:t>Sources:  ONS; OECD Economic Outlook; HM Treasury, Forecast for UK Economy, Aug. 2026​</a:t>
            </a:r>
            <a:endParaRPr lang="en-GB" sz="800">
              <a:latin typeface="Acumin Pro" panose="020B0504020202020204" charset="0"/>
            </a:endParaRPr>
          </a:p>
        </p:txBody>
      </p:sp>
      <p:sp>
        <p:nvSpPr>
          <p:cNvPr id="113" name="Text 23">
            <a:extLst>
              <a:ext uri="{FF2B5EF4-FFF2-40B4-BE49-F238E27FC236}">
                <a16:creationId xmlns:a16="http://schemas.microsoft.com/office/drawing/2014/main" id="{52FBCB52-1F36-5BAD-BBD3-D503D9408B64}"/>
              </a:ext>
            </a:extLst>
          </p:cNvPr>
          <p:cNvSpPr>
            <a:spLocks noGrp="1"/>
          </p:cNvSpPr>
          <p:nvPr/>
        </p:nvSpPr>
        <p:spPr>
          <a:xfrm>
            <a:off x="6417463" y="3535706"/>
            <a:ext cx="5284273" cy="305921"/>
          </a:xfrm>
          <a:prstGeom prst="rect">
            <a:avLst/>
          </a:prstGeom>
          <a:noFill/>
        </p:spPr>
        <p:txBody>
          <a:bodyPr wrap="square" lIns="0" tIns="0" rIns="0" bIns="0" anchor="ctr">
            <a:noAutofit/>
          </a:bodyPr>
          <a:lstStyle/>
          <a:p>
            <a:pPr marL="0" indent="0">
              <a:buNone/>
            </a:pPr>
            <a:r>
              <a:rPr lang="en-GB" sz="800">
                <a:solidFill>
                  <a:srgbClr val="697983"/>
                </a:solidFill>
                <a:latin typeface="Acumin Pro" panose="020B0504020202020204" charset="0"/>
                <a:ea typeface="Aptos"/>
                <a:cs typeface="Aptos"/>
              </a:rPr>
              <a:t>Sources: Bank of England actuals; market forecasts implied overnight rate; GS forecasts.</a:t>
            </a:r>
            <a:endParaRPr lang="en-GB" sz="800">
              <a:latin typeface="Acumin Pro" panose="020B0504020202020204" charset="0"/>
            </a:endParaRPr>
          </a:p>
        </p:txBody>
      </p:sp>
      <p:sp>
        <p:nvSpPr>
          <p:cNvPr id="513" name="Shape 10">
            <a:extLst>
              <a:ext uri="{FF2B5EF4-FFF2-40B4-BE49-F238E27FC236}">
                <a16:creationId xmlns:a16="http://schemas.microsoft.com/office/drawing/2014/main" id="{399DAA40-ADE2-3EDB-8EF2-CFC943E39507}"/>
              </a:ext>
            </a:extLst>
          </p:cNvPr>
          <p:cNvSpPr>
            <a:spLocks noGrp="1"/>
          </p:cNvSpPr>
          <p:nvPr/>
        </p:nvSpPr>
        <p:spPr>
          <a:xfrm>
            <a:off x="10708162" y="977318"/>
            <a:ext cx="932688" cy="219456"/>
          </a:xfrm>
          <a:prstGeom prst="roundRect">
            <a:avLst>
              <a:gd name="adj" fmla="val 25000"/>
            </a:avLst>
          </a:prstGeom>
          <a:solidFill>
            <a:srgbClr val="F3EAD7"/>
          </a:solidFill>
          <a:ln w="6350">
            <a:solidFill>
              <a:srgbClr val="E5D6B9"/>
            </a:solidFill>
            <a:prstDash val="solid"/>
          </a:ln>
        </p:spPr>
        <p:txBody>
          <a:bodyPr/>
          <a:lstStyle/>
          <a:p>
            <a:endParaRPr sz="2400">
              <a:latin typeface="Avenir Medium" panose="02000503020000020003"/>
            </a:endParaRPr>
          </a:p>
        </p:txBody>
      </p:sp>
      <p:sp>
        <p:nvSpPr>
          <p:cNvPr id="515" name="Text 11">
            <a:extLst>
              <a:ext uri="{FF2B5EF4-FFF2-40B4-BE49-F238E27FC236}">
                <a16:creationId xmlns:a16="http://schemas.microsoft.com/office/drawing/2014/main" id="{BDAB1C2C-BFE2-B228-8874-51CD37D6A6C9}"/>
              </a:ext>
            </a:extLst>
          </p:cNvPr>
          <p:cNvSpPr>
            <a:spLocks noGrp="1"/>
          </p:cNvSpPr>
          <p:nvPr/>
        </p:nvSpPr>
        <p:spPr>
          <a:xfrm>
            <a:off x="10770769" y="1041759"/>
            <a:ext cx="786384" cy="91440"/>
          </a:xfrm>
          <a:prstGeom prst="rect">
            <a:avLst/>
          </a:prstGeom>
          <a:noFill/>
        </p:spPr>
        <p:txBody>
          <a:bodyPr wrap="square" lIns="0" tIns="0" rIns="0" bIns="0" anchor="ctr"/>
          <a:lstStyle/>
          <a:p>
            <a:pPr marL="0" indent="0" algn="ctr">
              <a:buNone/>
            </a:pPr>
            <a:r>
              <a:rPr lang="en-GB" sz="700" spc="80">
                <a:solidFill>
                  <a:srgbClr val="8C6C32"/>
                </a:solidFill>
                <a:latin typeface="Acumin Pro" panose="020B0504020202020204" charset="0"/>
                <a:ea typeface="Aptos"/>
                <a:cs typeface="Aptos"/>
              </a:rPr>
              <a:t>FORECAST</a:t>
            </a:r>
            <a:endParaRPr lang="en-GB" sz="700">
              <a:latin typeface="Acumin Pro" panose="020B0504020202020204" charset="0"/>
            </a:endParaRPr>
          </a:p>
        </p:txBody>
      </p:sp>
      <p:sp>
        <p:nvSpPr>
          <p:cNvPr id="547" name="Shape 4">
            <a:extLst>
              <a:ext uri="{FF2B5EF4-FFF2-40B4-BE49-F238E27FC236}">
                <a16:creationId xmlns:a16="http://schemas.microsoft.com/office/drawing/2014/main" id="{3FA379E8-A154-8ACE-D161-AA2F81662A1E}"/>
              </a:ext>
            </a:extLst>
          </p:cNvPr>
          <p:cNvSpPr>
            <a:spLocks noGrp="1"/>
          </p:cNvSpPr>
          <p:nvPr/>
        </p:nvSpPr>
        <p:spPr>
          <a:xfrm>
            <a:off x="6193204" y="4042274"/>
            <a:ext cx="5647272" cy="2064521"/>
          </a:xfrm>
          <a:prstGeom prst="roundRect">
            <a:avLst>
              <a:gd name="adj" fmla="val 1449"/>
            </a:avLst>
          </a:prstGeom>
          <a:solidFill>
            <a:schemeClr val="bg2"/>
          </a:solidFill>
          <a:ln w="9525">
            <a:solidFill>
              <a:schemeClr val="accent6"/>
            </a:solidFill>
            <a:prstDash val="solid"/>
          </a:ln>
          <a:effectLst>
            <a:outerShdw blurRad="15240" dist="50800" dir="2700000" algn="bl" rotWithShape="0">
              <a:srgbClr val="AAB7BF">
                <a:alpha val="10000"/>
              </a:srgbClr>
            </a:outerShdw>
          </a:effectLst>
        </p:spPr>
        <p:txBody>
          <a:bodyPr/>
          <a:lstStyle/>
          <a:p>
            <a:pPr marL="342900" indent="-342900">
              <a:buFont typeface="Arial" panose="020B0604020202020204" pitchFamily="34" charset="0"/>
              <a:buChar char="•"/>
            </a:pPr>
            <a:endParaRPr sz="2400">
              <a:latin typeface="Avenir Medium" panose="02000503020000020003"/>
            </a:endParaRPr>
          </a:p>
        </p:txBody>
      </p:sp>
      <p:sp>
        <p:nvSpPr>
          <p:cNvPr id="542" name="TextBox 541">
            <a:extLst>
              <a:ext uri="{FF2B5EF4-FFF2-40B4-BE49-F238E27FC236}">
                <a16:creationId xmlns:a16="http://schemas.microsoft.com/office/drawing/2014/main" id="{C4006C88-BEE1-864D-FCEE-0AD9D760FC36}"/>
              </a:ext>
            </a:extLst>
          </p:cNvPr>
          <p:cNvSpPr txBox="1"/>
          <p:nvPr/>
        </p:nvSpPr>
        <p:spPr>
          <a:xfrm>
            <a:off x="577788" y="4403917"/>
            <a:ext cx="5421009" cy="1508105"/>
          </a:xfrm>
          <a:prstGeom prst="rect">
            <a:avLst/>
          </a:prstGeom>
          <a:noFill/>
        </p:spPr>
        <p:txBody>
          <a:bodyPr wrap="square">
            <a:spAutoFit/>
          </a:bodyPr>
          <a:lstStyle/>
          <a:p>
            <a:pPr marL="171450" indent="-171450">
              <a:buClr>
                <a:schemeClr val="accent6"/>
              </a:buClr>
              <a:buFont typeface="Arial" panose="020B0604020202020204" pitchFamily="34" charset="0"/>
              <a:buChar char="•"/>
            </a:pPr>
            <a:r>
              <a:rPr lang="en-GB" sz="1150" dirty="0">
                <a:solidFill>
                  <a:schemeClr val="accent1"/>
                </a:solidFill>
                <a:latin typeface="Avenir Medium" panose="02000503020000020003"/>
              </a:rPr>
              <a:t>Medium term market-based inflation expectations anchored.</a:t>
            </a:r>
            <a:r>
              <a:rPr lang="en-GB" sz="1150" baseline="30000" dirty="0">
                <a:solidFill>
                  <a:schemeClr val="accent1"/>
                </a:solidFill>
                <a:latin typeface="Avenir Medium" panose="02000503020000020003"/>
              </a:rPr>
              <a:t>(1)​   </a:t>
            </a:r>
            <a:endParaRPr lang="en-GB" sz="115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endParaRPr lang="en-GB" sz="115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50" dirty="0">
                <a:solidFill>
                  <a:schemeClr val="accent1"/>
                </a:solidFill>
                <a:latin typeface="Avenir Medium" panose="02000503020000020003"/>
              </a:rPr>
              <a:t>Headline CPI expected to peak in 4Q2026 at 3.7% (GS 3.3%) and core expected at 2.3% end-2027, as services inflation cools further in 2027 from easing labour cost growth.</a:t>
            </a:r>
            <a:r>
              <a:rPr lang="en-GB" sz="1150" baseline="30000" dirty="0">
                <a:solidFill>
                  <a:schemeClr val="accent1"/>
                </a:solidFill>
                <a:latin typeface="Avenir Medium" panose="02000503020000020003"/>
              </a:rPr>
              <a:t>(2)</a:t>
            </a:r>
          </a:p>
          <a:p>
            <a:pPr marL="171450" indent="-171450">
              <a:buClr>
                <a:schemeClr val="accent6"/>
              </a:buClr>
              <a:buFont typeface="Arial" panose="020B0604020202020204" pitchFamily="34" charset="0"/>
              <a:buChar char="•"/>
            </a:pPr>
            <a:endParaRPr lang="en-GB" sz="115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50" dirty="0">
                <a:solidFill>
                  <a:schemeClr val="accent1"/>
                </a:solidFill>
                <a:latin typeface="Avenir Medium" panose="02000503020000020003"/>
              </a:rPr>
              <a:t>Core goods to accelerate in near term but start to ease in mid-2027 on lower energy prices and easing distribution sector cost growth.</a:t>
            </a:r>
          </a:p>
        </p:txBody>
      </p:sp>
      <p:graphicFrame>
        <p:nvGraphicFramePr>
          <p:cNvPr id="5" name="Chart 0">
            <a:extLst>
              <a:ext uri="{FF2B5EF4-FFF2-40B4-BE49-F238E27FC236}">
                <a16:creationId xmlns:a16="http://schemas.microsoft.com/office/drawing/2014/main" id="{6E416925-6E99-1B44-93E5-3E361A87001D}"/>
              </a:ext>
            </a:extLst>
          </p:cNvPr>
          <p:cNvGraphicFramePr/>
          <p:nvPr>
            <p:extLst>
              <p:ext uri="{D42A27DB-BD31-4B8C-83A1-F6EECF244321}">
                <p14:modId xmlns:p14="http://schemas.microsoft.com/office/powerpoint/2010/main" val="2017616355"/>
              </p:ext>
            </p:extLst>
          </p:nvPr>
        </p:nvGraphicFramePr>
        <p:xfrm>
          <a:off x="712252" y="1387302"/>
          <a:ext cx="5152079" cy="21807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28">
            <a:extLst>
              <a:ext uri="{FF2B5EF4-FFF2-40B4-BE49-F238E27FC236}">
                <a16:creationId xmlns:a16="http://schemas.microsoft.com/office/drawing/2014/main" id="{0D25F263-3D12-AA11-7418-24DA5B79F003}"/>
              </a:ext>
            </a:extLst>
          </p:cNvPr>
          <p:cNvGraphicFramePr/>
          <p:nvPr>
            <p:extLst>
              <p:ext uri="{D42A27DB-BD31-4B8C-83A1-F6EECF244321}">
                <p14:modId xmlns:p14="http://schemas.microsoft.com/office/powerpoint/2010/main" val="3394385627"/>
              </p:ext>
            </p:extLst>
          </p:nvPr>
        </p:nvGraphicFramePr>
        <p:xfrm>
          <a:off x="6545979" y="1190119"/>
          <a:ext cx="5194579" cy="2414800"/>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a:extLst>
              <a:ext uri="{FF2B5EF4-FFF2-40B4-BE49-F238E27FC236}">
                <a16:creationId xmlns:a16="http://schemas.microsoft.com/office/drawing/2014/main" id="{67A9A80B-5FF1-61EE-1279-94A71BE08C06}"/>
              </a:ext>
            </a:extLst>
          </p:cNvPr>
          <p:cNvSpPr txBox="1"/>
          <p:nvPr/>
        </p:nvSpPr>
        <p:spPr>
          <a:xfrm>
            <a:off x="6258078" y="4341475"/>
            <a:ext cx="5582398" cy="1785104"/>
          </a:xfrm>
          <a:prstGeom prst="rect">
            <a:avLst/>
          </a:prstGeom>
          <a:noFill/>
        </p:spPr>
        <p:txBody>
          <a:bodyPr wrap="square">
            <a:spAutoFit/>
          </a:bodyPr>
          <a:lstStyle/>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Market expects 25 bp hike in 2026 and a 25 bp hike in March 2027 to 4.25%.​ This would leave the Bank Rate quite restrictive vs. an estimated neutral rate of 3%.</a:t>
            </a:r>
          </a:p>
          <a:p>
            <a:pPr>
              <a:buClr>
                <a:schemeClr val="accent6"/>
              </a:buClr>
            </a:pPr>
            <a:r>
              <a:rPr lang="en-GB" sz="1100" dirty="0">
                <a:solidFill>
                  <a:schemeClr val="accent1"/>
                </a:solidFill>
                <a:latin typeface="Avenir Medium" panose="02000503020000020003"/>
              </a:rPr>
              <a:t>​</a:t>
            </a: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GS expects BoE to hike 25 bps in December and then cut 75 bps in 2027-28 on easing price pressures in 2027, a weak labour market, and starting from high, currently restrictive rates.</a:t>
            </a:r>
            <a:r>
              <a:rPr lang="en-GB" sz="1100" baseline="30000" dirty="0">
                <a:solidFill>
                  <a:schemeClr val="accent1"/>
                </a:solidFill>
                <a:latin typeface="Avenir Medium" panose="02000503020000020003"/>
              </a:rPr>
              <a:t>​</a:t>
            </a:r>
          </a:p>
          <a:p>
            <a:pPr>
              <a:buClr>
                <a:schemeClr val="accent6"/>
              </a:buClr>
            </a:pPr>
            <a:r>
              <a:rPr lang="en-GB" sz="1100" dirty="0">
                <a:solidFill>
                  <a:schemeClr val="accent1"/>
                </a:solidFill>
                <a:latin typeface="Avenir Medium" panose="02000503020000020003"/>
              </a:rPr>
              <a:t>​</a:t>
            </a: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Gilt prices penalised by residual mini-budget factors and large term premiums, despite improving growth-inflation mix and declining country risk premium.</a:t>
            </a:r>
            <a:r>
              <a:rPr lang="en-GB" sz="1100" baseline="30000" dirty="0">
                <a:solidFill>
                  <a:schemeClr val="accent1"/>
                </a:solidFill>
                <a:latin typeface="Avenir Medium" panose="02000503020000020003"/>
              </a:rPr>
              <a:t>(3) </a:t>
            </a:r>
            <a:r>
              <a:rPr lang="en-GB" sz="1100" dirty="0">
                <a:solidFill>
                  <a:schemeClr val="accent1"/>
                </a:solidFill>
                <a:latin typeface="Avenir Medium" panose="02000503020000020003"/>
              </a:rPr>
              <a:t>Lower yields possible in 2027 from front end support, increasingly dovish BoE, and expectation of an improved fiscal budget between 2026-2030.</a:t>
            </a:r>
            <a:r>
              <a:rPr lang="en-GB" sz="1100" baseline="30000" dirty="0">
                <a:solidFill>
                  <a:schemeClr val="accent1"/>
                </a:solidFill>
                <a:latin typeface="Avenir Medium" panose="02000503020000020003"/>
              </a:rPr>
              <a:t>(4)</a:t>
            </a:r>
          </a:p>
        </p:txBody>
      </p:sp>
      <p:sp>
        <p:nvSpPr>
          <p:cNvPr id="17" name="Title 1">
            <a:extLst>
              <a:ext uri="{FF2B5EF4-FFF2-40B4-BE49-F238E27FC236}">
                <a16:creationId xmlns:a16="http://schemas.microsoft.com/office/drawing/2014/main" id="{E47C7A23-B4F1-817C-A6C9-63298B1B9301}"/>
              </a:ext>
            </a:extLst>
          </p:cNvPr>
          <p:cNvSpPr>
            <a:spLocks noGrp="1"/>
          </p:cNvSpPr>
          <p:nvPr>
            <p:ph type="title"/>
          </p:nvPr>
        </p:nvSpPr>
        <p:spPr>
          <a:xfrm>
            <a:off x="667511" y="257800"/>
            <a:ext cx="9993025" cy="560851"/>
          </a:xfrm>
        </p:spPr>
        <p:txBody>
          <a:bodyPr>
            <a:noAutofit/>
          </a:bodyPr>
          <a:lstStyle/>
          <a:p>
            <a:r>
              <a:rPr lang="en-GB" sz="2400" dirty="0">
                <a:solidFill>
                  <a:schemeClr val="tx2"/>
                </a:solidFill>
              </a:rPr>
              <a:t>Macro Outlook:</a:t>
            </a:r>
            <a:r>
              <a:rPr lang="en-GB" sz="2400" dirty="0"/>
              <a:t> </a:t>
            </a:r>
            <a:r>
              <a:rPr lang="en-GB" sz="2400" dirty="0">
                <a:solidFill>
                  <a:srgbClr val="152735"/>
                </a:solidFill>
              </a:rPr>
              <a:t>Core Inflation to Moderate into 2026-27</a:t>
            </a:r>
            <a:endParaRPr lang="en-GB" sz="2400" dirty="0">
              <a:solidFill>
                <a:srgbClr val="152735"/>
              </a:solidFill>
              <a:latin typeface="Avenir Medium" panose="02000503020000020003"/>
            </a:endParaRPr>
          </a:p>
        </p:txBody>
      </p:sp>
      <p:sp>
        <p:nvSpPr>
          <p:cNvPr id="19" name="TextBox 18">
            <a:extLst>
              <a:ext uri="{FF2B5EF4-FFF2-40B4-BE49-F238E27FC236}">
                <a16:creationId xmlns:a16="http://schemas.microsoft.com/office/drawing/2014/main" id="{05918322-7D04-49F4-01E7-15967F5BC357}"/>
              </a:ext>
            </a:extLst>
          </p:cNvPr>
          <p:cNvSpPr txBox="1"/>
          <p:nvPr/>
        </p:nvSpPr>
        <p:spPr>
          <a:xfrm>
            <a:off x="6286653" y="4085653"/>
            <a:ext cx="5323560" cy="307777"/>
          </a:xfrm>
          <a:prstGeom prst="rect">
            <a:avLst/>
          </a:prstGeom>
          <a:noFill/>
        </p:spPr>
        <p:txBody>
          <a:bodyPr wrap="square">
            <a:spAutoFit/>
          </a:bodyPr>
          <a:lstStyle/>
          <a:p>
            <a:r>
              <a:rPr lang="en-GB" sz="1400" b="1" dirty="0">
                <a:solidFill>
                  <a:srgbClr val="19283A"/>
                </a:solidFill>
                <a:latin typeface="Avenir Medium" panose="02000503020000020003"/>
              </a:rPr>
              <a:t>Bank Rate already restrictive. Gilt term premium very high​</a:t>
            </a:r>
          </a:p>
        </p:txBody>
      </p:sp>
      <p:sp>
        <p:nvSpPr>
          <p:cNvPr id="21" name="TextBox 20">
            <a:extLst>
              <a:ext uri="{FF2B5EF4-FFF2-40B4-BE49-F238E27FC236}">
                <a16:creationId xmlns:a16="http://schemas.microsoft.com/office/drawing/2014/main" id="{0BA7BC79-C4C3-CA89-A6C0-E97D30A063CF}"/>
              </a:ext>
            </a:extLst>
          </p:cNvPr>
          <p:cNvSpPr txBox="1"/>
          <p:nvPr/>
        </p:nvSpPr>
        <p:spPr>
          <a:xfrm>
            <a:off x="581787" y="4096140"/>
            <a:ext cx="6094476" cy="307777"/>
          </a:xfrm>
          <a:prstGeom prst="rect">
            <a:avLst/>
          </a:prstGeom>
          <a:noFill/>
        </p:spPr>
        <p:txBody>
          <a:bodyPr wrap="square">
            <a:spAutoFit/>
          </a:bodyPr>
          <a:lstStyle/>
          <a:p>
            <a:pPr>
              <a:buClr>
                <a:schemeClr val="accent6"/>
              </a:buClr>
            </a:pPr>
            <a:r>
              <a:rPr lang="en-GB" sz="1400" b="1">
                <a:solidFill>
                  <a:srgbClr val="19283A"/>
                </a:solidFill>
                <a:latin typeface="Avenir Medium" panose="02000503020000020003"/>
              </a:rPr>
              <a:t>Inflation to soften in 2027</a:t>
            </a:r>
          </a:p>
        </p:txBody>
      </p:sp>
      <p:sp>
        <p:nvSpPr>
          <p:cNvPr id="4" name="Connector 66">
            <a:extLst>
              <a:ext uri="{FF2B5EF4-FFF2-40B4-BE49-F238E27FC236}">
                <a16:creationId xmlns:a16="http://schemas.microsoft.com/office/drawing/2014/main" id="{C77239B0-A615-7403-2B28-3CF9DCFCBD93}"/>
              </a:ext>
            </a:extLst>
          </p:cNvPr>
          <p:cNvSpPr>
            <a:spLocks noGrp="1"/>
          </p:cNvSpPr>
          <p:nvPr/>
        </p:nvSpPr>
        <p:spPr>
          <a:xfrm flipH="1">
            <a:off x="4914005" y="1713628"/>
            <a:ext cx="10088" cy="1678331"/>
          </a:xfrm>
          <a:prstGeom prst="line">
            <a:avLst/>
          </a:prstGeom>
          <a:ln w="8890">
            <a:solidFill>
              <a:srgbClr val="D9CBAF"/>
            </a:solidFill>
            <a:prstDash val="dash"/>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15" name="Connector 66">
            <a:extLst>
              <a:ext uri="{FF2B5EF4-FFF2-40B4-BE49-F238E27FC236}">
                <a16:creationId xmlns:a16="http://schemas.microsoft.com/office/drawing/2014/main" id="{A3B83961-11BA-14AE-E260-BBCCC70B5033}"/>
              </a:ext>
            </a:extLst>
          </p:cNvPr>
          <p:cNvSpPr>
            <a:spLocks noGrp="1"/>
          </p:cNvSpPr>
          <p:nvPr/>
        </p:nvSpPr>
        <p:spPr>
          <a:xfrm>
            <a:off x="10848541" y="1602939"/>
            <a:ext cx="10049" cy="1701479"/>
          </a:xfrm>
          <a:prstGeom prst="line">
            <a:avLst/>
          </a:prstGeom>
          <a:ln w="8890">
            <a:solidFill>
              <a:srgbClr val="D9CBAF"/>
            </a:solidFill>
            <a:prstDash val="dash"/>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cxnSp>
        <p:nvCxnSpPr>
          <p:cNvPr id="6" name="Straight Connector 5">
            <a:extLst>
              <a:ext uri="{FF2B5EF4-FFF2-40B4-BE49-F238E27FC236}">
                <a16:creationId xmlns:a16="http://schemas.microsoft.com/office/drawing/2014/main" id="{C2FADF21-F743-5F6B-8192-7B297E9B871D}"/>
              </a:ext>
            </a:extLst>
          </p:cNvPr>
          <p:cNvCxnSpPr>
            <a:cxnSpLocks/>
          </p:cNvCxnSpPr>
          <p:nvPr/>
        </p:nvCxnSpPr>
        <p:spPr>
          <a:xfrm flipV="1">
            <a:off x="10459992" y="2188493"/>
            <a:ext cx="246655" cy="32584"/>
          </a:xfrm>
          <a:prstGeom prst="line">
            <a:avLst/>
          </a:prstGeom>
          <a:ln w="12700">
            <a:solidFill>
              <a:srgbClr val="19283A"/>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7969116-D555-C4A1-E8D7-2ABE8CD6D17C}"/>
              </a:ext>
            </a:extLst>
          </p:cNvPr>
          <p:cNvCxnSpPr>
            <a:cxnSpLocks/>
          </p:cNvCxnSpPr>
          <p:nvPr/>
        </p:nvCxnSpPr>
        <p:spPr>
          <a:xfrm flipV="1">
            <a:off x="10417197" y="2166526"/>
            <a:ext cx="289450" cy="60487"/>
          </a:xfrm>
          <a:prstGeom prst="line">
            <a:avLst/>
          </a:prstGeom>
          <a:ln w="12700">
            <a:solidFill>
              <a:srgbClr val="19283A"/>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191F542-1D22-6D02-0F65-6E4455EDBDB2}"/>
              </a:ext>
            </a:extLst>
          </p:cNvPr>
          <p:cNvCxnSpPr>
            <a:cxnSpLocks/>
          </p:cNvCxnSpPr>
          <p:nvPr/>
        </p:nvCxnSpPr>
        <p:spPr>
          <a:xfrm flipV="1">
            <a:off x="10716649" y="2186655"/>
            <a:ext cx="112121" cy="12175"/>
          </a:xfrm>
          <a:prstGeom prst="line">
            <a:avLst/>
          </a:prstGeom>
          <a:ln w="12700" cap="rnd">
            <a:solidFill>
              <a:srgbClr val="19283A"/>
            </a:solidFill>
            <a:prstDash val="dash"/>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9D2703E1-7A90-8298-EBE0-905697D8409D}"/>
              </a:ext>
            </a:extLst>
          </p:cNvPr>
          <p:cNvCxnSpPr>
            <a:cxnSpLocks/>
          </p:cNvCxnSpPr>
          <p:nvPr/>
        </p:nvCxnSpPr>
        <p:spPr>
          <a:xfrm flipH="1">
            <a:off x="10721281" y="2146774"/>
            <a:ext cx="107489" cy="17494"/>
          </a:xfrm>
          <a:prstGeom prst="line">
            <a:avLst/>
          </a:prstGeom>
          <a:ln w="12700" cap="rnd">
            <a:solidFill>
              <a:srgbClr val="19283A"/>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71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AF1BA-8474-F7FF-45A5-48AD833D056E}"/>
            </a:ext>
          </a:extLst>
        </p:cNvPr>
        <p:cNvGrpSpPr/>
        <p:nvPr/>
      </p:nvGrpSpPr>
      <p:grpSpPr>
        <a:xfrm>
          <a:off x="0" y="0"/>
          <a:ext cx="0" cy="0"/>
          <a:chOff x="0" y="0"/>
          <a:chExt cx="0" cy="0"/>
        </a:xfrm>
      </p:grpSpPr>
      <p:pic>
        <p:nvPicPr>
          <p:cNvPr id="19" name="Picture Placeholder 18">
            <a:extLst>
              <a:ext uri="{FF2B5EF4-FFF2-40B4-BE49-F238E27FC236}">
                <a16:creationId xmlns:a16="http://schemas.microsoft.com/office/drawing/2014/main" id="{6EF6A5C9-F723-FC7B-B4E4-3D1AB76CC9E3}"/>
              </a:ext>
            </a:extLst>
          </p:cNvPr>
          <p:cNvPicPr>
            <a:picLocks noGrp="1" noChangeAspect="1"/>
          </p:cNvPicPr>
          <p:nvPr>
            <p:ph type="pic" sz="quarter" idx="23"/>
          </p:nvPr>
        </p:nvPicPr>
        <p:blipFill>
          <a:blip r:embed="rId2">
            <a:extLst>
              <a:ext uri="{28A0092B-C50C-407E-A947-70E740481C1C}">
                <a14:useLocalDpi xmlns:a14="http://schemas.microsoft.com/office/drawing/2010/main" val="0"/>
              </a:ext>
            </a:extLst>
          </a:blip>
          <a:srcRect t="16640" b="16640"/>
          <a:stretch/>
        </p:blipFill>
        <p:spPr/>
      </p:pic>
      <p:sp>
        <p:nvSpPr>
          <p:cNvPr id="4" name="Slide Number Placeholder 3">
            <a:extLst>
              <a:ext uri="{FF2B5EF4-FFF2-40B4-BE49-F238E27FC236}">
                <a16:creationId xmlns:a16="http://schemas.microsoft.com/office/drawing/2014/main" id="{82359556-C423-CD74-D4C7-312B1B1E4169}"/>
              </a:ext>
            </a:extLst>
          </p:cNvPr>
          <p:cNvSpPr>
            <a:spLocks noGrp="1"/>
          </p:cNvSpPr>
          <p:nvPr>
            <p:ph type="sldNum" sz="quarter" idx="12"/>
          </p:nvPr>
        </p:nvSpPr>
        <p:spPr/>
        <p:txBody>
          <a:bodyPr/>
          <a:lstStyle/>
          <a:p>
            <a:fld id="{8A2F0340-834D-A34C-98FF-92ACFDED6CE1}" type="slidenum">
              <a:rPr lang="en-GB" smtClean="0"/>
              <a:t>10</a:t>
            </a:fld>
            <a:endParaRPr lang="en-GB"/>
          </a:p>
        </p:txBody>
      </p:sp>
      <p:sp>
        <p:nvSpPr>
          <p:cNvPr id="9" name="Title 1">
            <a:extLst>
              <a:ext uri="{FF2B5EF4-FFF2-40B4-BE49-F238E27FC236}">
                <a16:creationId xmlns:a16="http://schemas.microsoft.com/office/drawing/2014/main" id="{39968E2D-49AA-0B8E-A5FB-D4E5D1F23F40}"/>
              </a:ext>
            </a:extLst>
          </p:cNvPr>
          <p:cNvSpPr>
            <a:spLocks noGrp="1"/>
          </p:cNvSpPr>
          <p:nvPr>
            <p:ph type="title"/>
          </p:nvPr>
        </p:nvSpPr>
        <p:spPr>
          <a:xfrm>
            <a:off x="838200" y="1602497"/>
            <a:ext cx="6643978" cy="2869948"/>
          </a:xfrm>
        </p:spPr>
        <p:txBody>
          <a:bodyPr/>
          <a:lstStyle/>
          <a:p>
            <a:r>
              <a:rPr lang="en-GB" sz="3600" dirty="0">
                <a:solidFill>
                  <a:schemeClr val="accent1"/>
                </a:solidFill>
              </a:rPr>
              <a:t>Euro Area</a:t>
            </a:r>
            <a:br>
              <a:rPr lang="en-GB" sz="3600" dirty="0"/>
            </a:br>
            <a:r>
              <a:rPr lang="en-GB" sz="3600" dirty="0"/>
              <a:t>Economic and Market Outlook </a:t>
            </a:r>
          </a:p>
        </p:txBody>
      </p:sp>
    </p:spTree>
    <p:extLst>
      <p:ext uri="{BB962C8B-B14F-4D97-AF65-F5344CB8AC3E}">
        <p14:creationId xmlns:p14="http://schemas.microsoft.com/office/powerpoint/2010/main" val="19452296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BFB28-C8B2-7B78-0AD6-E12AFC4EB578}"/>
            </a:ext>
          </a:extLst>
        </p:cNvPr>
        <p:cNvGrpSpPr/>
        <p:nvPr/>
      </p:nvGrpSpPr>
      <p:grpSpPr>
        <a:xfrm>
          <a:off x="0" y="0"/>
          <a:ext cx="0" cy="0"/>
          <a:chOff x="0" y="0"/>
          <a:chExt cx="0" cy="0"/>
        </a:xfrm>
      </p:grpSpPr>
      <p:sp>
        <p:nvSpPr>
          <p:cNvPr id="545" name="Shape 4">
            <a:extLst>
              <a:ext uri="{FF2B5EF4-FFF2-40B4-BE49-F238E27FC236}">
                <a16:creationId xmlns:a16="http://schemas.microsoft.com/office/drawing/2014/main" id="{30AE194F-92DA-3E02-DF97-C2977484632E}"/>
              </a:ext>
            </a:extLst>
          </p:cNvPr>
          <p:cNvSpPr>
            <a:spLocks noGrp="1"/>
          </p:cNvSpPr>
          <p:nvPr/>
        </p:nvSpPr>
        <p:spPr>
          <a:xfrm>
            <a:off x="451442" y="4084976"/>
            <a:ext cx="5547355" cy="2168824"/>
          </a:xfrm>
          <a:prstGeom prst="roundRect">
            <a:avLst>
              <a:gd name="adj" fmla="val 1449"/>
            </a:avLst>
          </a:prstGeom>
          <a:solidFill>
            <a:schemeClr val="bg2"/>
          </a:solidFill>
          <a:ln w="9525">
            <a:solidFill>
              <a:schemeClr val="accent6"/>
            </a:solidFill>
            <a:prstDash val="solid"/>
          </a:ln>
          <a:effectLst>
            <a:outerShdw blurRad="15240" dist="50800" dir="2700000" algn="bl" rotWithShape="0">
              <a:srgbClr val="AAB7BF">
                <a:alpha val="10000"/>
              </a:srgbClr>
            </a:outerShdw>
          </a:effectLst>
        </p:spPr>
        <p:txBody>
          <a:bodyPr/>
          <a:lstStyle/>
          <a:p>
            <a:pPr marL="342900" indent="-342900">
              <a:buFont typeface="Arial" panose="020B0604020202020204" pitchFamily="34" charset="0"/>
              <a:buChar char="•"/>
            </a:pPr>
            <a:endParaRPr sz="2400">
              <a:latin typeface="Avenir Medium" panose="02000503020000020003"/>
            </a:endParaRPr>
          </a:p>
        </p:txBody>
      </p:sp>
      <p:sp>
        <p:nvSpPr>
          <p:cNvPr id="3" name="Footer Placeholder 2">
            <a:extLst>
              <a:ext uri="{FF2B5EF4-FFF2-40B4-BE49-F238E27FC236}">
                <a16:creationId xmlns:a16="http://schemas.microsoft.com/office/drawing/2014/main" id="{6CDC3D66-B441-4572-A12E-177DEE9E5627}"/>
              </a:ext>
            </a:extLst>
          </p:cNvPr>
          <p:cNvSpPr>
            <a:spLocks noGrp="1"/>
          </p:cNvSpPr>
          <p:nvPr>
            <p:ph type="ftr" sz="quarter" idx="11"/>
          </p:nvPr>
        </p:nvSpPr>
        <p:spPr>
          <a:xfrm>
            <a:off x="372832" y="6352741"/>
            <a:ext cx="11475039" cy="365125"/>
          </a:xfrm>
        </p:spPr>
        <p:txBody>
          <a:bodyPr/>
          <a:lstStyle/>
          <a:p>
            <a:pPr marL="228600" indent="-228600">
              <a:buAutoNum type="arabicParenBoth"/>
            </a:pPr>
            <a:r>
              <a:rPr lang="en-GB" sz="900" i="1" dirty="0">
                <a:solidFill>
                  <a:srgbClr val="7B8894"/>
                </a:solidFill>
                <a:latin typeface="Acumin Pro" panose="020B0504020202020204" charset="0"/>
                <a:ea typeface="Arial"/>
                <a:cs typeface="Arial"/>
              </a:rPr>
              <a:t>Euro area remains a big net importer of energy at 57% of total, but the share of renewables in energy consumption -- especially electricity generation -- has risen sharply, from about 20% in 2007 to 50% currently. </a:t>
            </a:r>
          </a:p>
          <a:p>
            <a:pPr marL="228600" indent="-228600">
              <a:buAutoNum type="arabicParenBoth"/>
            </a:pPr>
            <a:r>
              <a:rPr lang="en-GB" sz="900" i="1" dirty="0">
                <a:solidFill>
                  <a:srgbClr val="7B8894"/>
                </a:solidFill>
                <a:latin typeface="Acumin Pro" panose="020B0504020202020204" charset="0"/>
                <a:ea typeface="Arial"/>
                <a:cs typeface="Arial"/>
              </a:rPr>
              <a:t>Underlying fiscal policy has become much looser especially in Germany and with rising defence spending across Europe, with the EMU4 expected to spend nearly 3% of GDP by 2029, up from 1.5% in 2022.</a:t>
            </a:r>
          </a:p>
        </p:txBody>
      </p:sp>
      <p:sp>
        <p:nvSpPr>
          <p:cNvPr id="14" name="Slide Number Placeholder 13">
            <a:extLst>
              <a:ext uri="{FF2B5EF4-FFF2-40B4-BE49-F238E27FC236}">
                <a16:creationId xmlns:a16="http://schemas.microsoft.com/office/drawing/2014/main" id="{C573FC1D-01F4-BBC1-9B08-B4C03381C450}"/>
              </a:ext>
            </a:extLst>
          </p:cNvPr>
          <p:cNvSpPr>
            <a:spLocks noGrp="1"/>
          </p:cNvSpPr>
          <p:nvPr>
            <p:ph type="sldNum" sz="quarter" idx="12"/>
          </p:nvPr>
        </p:nvSpPr>
        <p:spPr>
          <a:xfrm>
            <a:off x="11538103" y="6356350"/>
            <a:ext cx="426044" cy="365125"/>
          </a:xfrm>
        </p:spPr>
        <p:txBody>
          <a:bodyPr/>
          <a:lstStyle/>
          <a:p>
            <a:fld id="{64910AEB-456F-F747-A2E7-6BF44D9D06D9}" type="slidenum">
              <a:rPr lang="en-GB" smtClean="0"/>
              <a:t>11</a:t>
            </a:fld>
            <a:endParaRPr lang="en-GB"/>
          </a:p>
        </p:txBody>
      </p:sp>
      <p:sp>
        <p:nvSpPr>
          <p:cNvPr id="547" name="Shape 4">
            <a:extLst>
              <a:ext uri="{FF2B5EF4-FFF2-40B4-BE49-F238E27FC236}">
                <a16:creationId xmlns:a16="http://schemas.microsoft.com/office/drawing/2014/main" id="{7C655105-F978-F01D-3D99-6D43CE219A0C}"/>
              </a:ext>
            </a:extLst>
          </p:cNvPr>
          <p:cNvSpPr>
            <a:spLocks noGrp="1"/>
          </p:cNvSpPr>
          <p:nvPr/>
        </p:nvSpPr>
        <p:spPr>
          <a:xfrm>
            <a:off x="6142053" y="4084976"/>
            <a:ext cx="5593221" cy="2168824"/>
          </a:xfrm>
          <a:prstGeom prst="roundRect">
            <a:avLst>
              <a:gd name="adj" fmla="val 1449"/>
            </a:avLst>
          </a:prstGeom>
          <a:solidFill>
            <a:schemeClr val="bg2"/>
          </a:solidFill>
          <a:ln w="9525">
            <a:solidFill>
              <a:schemeClr val="accent6"/>
            </a:solidFill>
            <a:prstDash val="solid"/>
          </a:ln>
          <a:effectLst>
            <a:outerShdw blurRad="15240" dist="50800" dir="2700000" algn="bl" rotWithShape="0">
              <a:srgbClr val="AAB7BF">
                <a:alpha val="10000"/>
              </a:srgbClr>
            </a:outerShdw>
          </a:effectLst>
        </p:spPr>
        <p:txBody>
          <a:bodyPr/>
          <a:lstStyle/>
          <a:p>
            <a:pPr marL="342900" indent="-342900">
              <a:buFont typeface="Arial" panose="020B0604020202020204" pitchFamily="34" charset="0"/>
              <a:buChar char="•"/>
            </a:pPr>
            <a:endParaRPr sz="2400">
              <a:latin typeface="Avenir Medium" panose="02000503020000020003"/>
            </a:endParaRPr>
          </a:p>
        </p:txBody>
      </p:sp>
      <p:sp>
        <p:nvSpPr>
          <p:cNvPr id="540" name="TextBox 539">
            <a:extLst>
              <a:ext uri="{FF2B5EF4-FFF2-40B4-BE49-F238E27FC236}">
                <a16:creationId xmlns:a16="http://schemas.microsoft.com/office/drawing/2014/main" id="{DE97D54F-6F27-3DED-57F6-DC0DF1F9B427}"/>
              </a:ext>
            </a:extLst>
          </p:cNvPr>
          <p:cNvSpPr txBox="1"/>
          <p:nvPr/>
        </p:nvSpPr>
        <p:spPr>
          <a:xfrm>
            <a:off x="6455664" y="4463595"/>
            <a:ext cx="5323024" cy="1700466"/>
          </a:xfrm>
          <a:prstGeom prst="rect">
            <a:avLst/>
          </a:prstGeom>
          <a:noFill/>
        </p:spPr>
        <p:txBody>
          <a:bodyPr wrap="square">
            <a:spAutoFit/>
          </a:bodyPr>
          <a:lstStyle/>
          <a:p>
            <a:pPr marL="171450" indent="-171450">
              <a:lnSpc>
                <a:spcPct val="95000"/>
              </a:lnSpc>
              <a:buClr>
                <a:srgbClr val="C9B893"/>
              </a:buClr>
              <a:buFont typeface="Arial" panose="020B0604020202020204" pitchFamily="34" charset="0"/>
              <a:buChar char="•"/>
            </a:pPr>
            <a:r>
              <a:rPr lang="en-GB" sz="1100" dirty="0">
                <a:solidFill>
                  <a:schemeClr val="accent1"/>
                </a:solidFill>
                <a:latin typeface="Avenir Medium" panose="02000503020000020003"/>
              </a:rPr>
              <a:t>Labour markets have remained resilient despite sub-potential growth.</a:t>
            </a:r>
          </a:p>
          <a:p>
            <a:pPr marL="171450" indent="-171450">
              <a:lnSpc>
                <a:spcPct val="95000"/>
              </a:lnSpc>
              <a:buClr>
                <a:srgbClr val="C9B893"/>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lnSpc>
                <a:spcPct val="95000"/>
              </a:lnSpc>
              <a:buClr>
                <a:srgbClr val="C9B893"/>
              </a:buClr>
              <a:buFont typeface="Arial" panose="020B0604020202020204" pitchFamily="34" charset="0"/>
              <a:buChar char="•"/>
            </a:pPr>
            <a:r>
              <a:rPr lang="en-GB" sz="1100" dirty="0">
                <a:solidFill>
                  <a:schemeClr val="accent1"/>
                </a:solidFill>
                <a:latin typeface="Avenir Medium" panose="02000503020000020003"/>
              </a:rPr>
              <a:t>Nominal wage growth, expected at 3.2% in 2026, is supporting ongoing gains in household real income of 0.3%.</a:t>
            </a:r>
          </a:p>
          <a:p>
            <a:pPr marL="171450" indent="-171450">
              <a:lnSpc>
                <a:spcPct val="95000"/>
              </a:lnSpc>
              <a:buClr>
                <a:srgbClr val="C9B893"/>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lnSpc>
                <a:spcPct val="95000"/>
              </a:lnSpc>
              <a:buClr>
                <a:srgbClr val="C9B893"/>
              </a:buClr>
              <a:buFont typeface="Arial" panose="020B0604020202020204" pitchFamily="34" charset="0"/>
              <a:buChar char="•"/>
            </a:pPr>
            <a:r>
              <a:rPr lang="en-GB" sz="1100" dirty="0">
                <a:solidFill>
                  <a:schemeClr val="accent1"/>
                </a:solidFill>
                <a:latin typeface="Avenir Medium" panose="02000503020000020003"/>
              </a:rPr>
              <a:t>Combined with elevated household savings at 14.3%, this provides a supportive backdrop for household finances.</a:t>
            </a:r>
          </a:p>
          <a:p>
            <a:pPr marL="171450" indent="-171450">
              <a:lnSpc>
                <a:spcPct val="95000"/>
              </a:lnSpc>
              <a:buClr>
                <a:srgbClr val="C9B893"/>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lnSpc>
                <a:spcPct val="95000"/>
              </a:lnSpc>
              <a:buClr>
                <a:srgbClr val="C9B893"/>
              </a:buClr>
              <a:buFont typeface="Arial" panose="020B0604020202020204" pitchFamily="34" charset="0"/>
              <a:buChar char="•"/>
            </a:pPr>
            <a:r>
              <a:rPr lang="en-GB" sz="1100" dirty="0">
                <a:solidFill>
                  <a:schemeClr val="accent1"/>
                </a:solidFill>
                <a:latin typeface="Avenir Medium" panose="02000503020000020003"/>
              </a:rPr>
              <a:t>Consumer spending expected to have continued rising since the start of the war, despite higher inflation.</a:t>
            </a:r>
          </a:p>
        </p:txBody>
      </p:sp>
      <p:sp>
        <p:nvSpPr>
          <p:cNvPr id="542" name="TextBox 541">
            <a:extLst>
              <a:ext uri="{FF2B5EF4-FFF2-40B4-BE49-F238E27FC236}">
                <a16:creationId xmlns:a16="http://schemas.microsoft.com/office/drawing/2014/main" id="{97038208-5812-9C30-8A5E-ACAAD0F9358D}"/>
              </a:ext>
            </a:extLst>
          </p:cNvPr>
          <p:cNvSpPr txBox="1"/>
          <p:nvPr/>
        </p:nvSpPr>
        <p:spPr>
          <a:xfrm>
            <a:off x="609293" y="4438609"/>
            <a:ext cx="5323025" cy="1785104"/>
          </a:xfrm>
          <a:prstGeom prst="rect">
            <a:avLst/>
          </a:prstGeom>
          <a:noFill/>
        </p:spPr>
        <p:txBody>
          <a:bodyPr wrap="square">
            <a:spAutoFit/>
          </a:bodyPr>
          <a:lstStyle/>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Euro area growth more resilient than expected despite large energy shock. Recent data -- including 2Q GDP, PMIs and rising data surprise index -- point to momentum.</a:t>
            </a:r>
            <a:r>
              <a:rPr lang="en-GB" sz="1100" baseline="30000" dirty="0">
                <a:solidFill>
                  <a:schemeClr val="accent1"/>
                </a:solidFill>
                <a:latin typeface="Avenir Medium" panose="02000503020000020003"/>
              </a:rPr>
              <a:t>(1) </a:t>
            </a:r>
          </a:p>
          <a:p>
            <a:pPr marL="171450" indent="-171450">
              <a:buClr>
                <a:schemeClr val="accent6"/>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Structural features supporting growth: lower energy dependence, growth-friendly fiscal policy, robust household finances and supportive financial conditions.</a:t>
            </a:r>
            <a:r>
              <a:rPr lang="en-GB" sz="1100" baseline="30000" dirty="0">
                <a:solidFill>
                  <a:schemeClr val="accent1"/>
                </a:solidFill>
                <a:latin typeface="Avenir Medium" panose="02000503020000020003"/>
              </a:rPr>
              <a:t>(2)</a:t>
            </a:r>
          </a:p>
          <a:p>
            <a:pPr marL="171450" indent="-171450">
              <a:buClr>
                <a:schemeClr val="accent6"/>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This resilience echoes 2022-23 when Euro area economy avoided a significant contraction despite a historic energy shock. </a:t>
            </a:r>
          </a:p>
          <a:p>
            <a:pPr marL="171450" indent="-171450">
              <a:buClr>
                <a:schemeClr val="accent6"/>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2026E +0.8% and 2027E 1.2% by ECB staff vs. 1.5% in 2025.  </a:t>
            </a:r>
          </a:p>
        </p:txBody>
      </p:sp>
      <p:sp>
        <p:nvSpPr>
          <p:cNvPr id="9" name="TextBox 8">
            <a:extLst>
              <a:ext uri="{FF2B5EF4-FFF2-40B4-BE49-F238E27FC236}">
                <a16:creationId xmlns:a16="http://schemas.microsoft.com/office/drawing/2014/main" id="{BD39912A-DB40-D2AB-20DB-BB4A24ACF6E4}"/>
              </a:ext>
            </a:extLst>
          </p:cNvPr>
          <p:cNvSpPr txBox="1"/>
          <p:nvPr/>
        </p:nvSpPr>
        <p:spPr>
          <a:xfrm>
            <a:off x="604419" y="4131905"/>
            <a:ext cx="5327899" cy="307777"/>
          </a:xfrm>
          <a:prstGeom prst="rect">
            <a:avLst/>
          </a:prstGeom>
          <a:noFill/>
        </p:spPr>
        <p:txBody>
          <a:bodyPr wrap="square">
            <a:spAutoFit/>
          </a:bodyPr>
          <a:lstStyle/>
          <a:p>
            <a:r>
              <a:rPr lang="en-GB" sz="1400" b="1">
                <a:solidFill>
                  <a:srgbClr val="19283A"/>
                </a:solidFill>
                <a:latin typeface="Avenir Medium" panose="02000503020000020003"/>
              </a:rPr>
              <a:t>Growth better than expected</a:t>
            </a:r>
          </a:p>
        </p:txBody>
      </p:sp>
      <p:sp>
        <p:nvSpPr>
          <p:cNvPr id="11" name="TextBox 10">
            <a:extLst>
              <a:ext uri="{FF2B5EF4-FFF2-40B4-BE49-F238E27FC236}">
                <a16:creationId xmlns:a16="http://schemas.microsoft.com/office/drawing/2014/main" id="{5CC480B1-93EC-02B2-C71C-FA86E6A8DFC5}"/>
              </a:ext>
            </a:extLst>
          </p:cNvPr>
          <p:cNvSpPr txBox="1"/>
          <p:nvPr/>
        </p:nvSpPr>
        <p:spPr>
          <a:xfrm>
            <a:off x="6417463" y="4155818"/>
            <a:ext cx="6094476" cy="307777"/>
          </a:xfrm>
          <a:prstGeom prst="rect">
            <a:avLst/>
          </a:prstGeom>
          <a:noFill/>
        </p:spPr>
        <p:txBody>
          <a:bodyPr wrap="square">
            <a:spAutoFit/>
          </a:bodyPr>
          <a:lstStyle/>
          <a:p>
            <a:r>
              <a:rPr lang="en-GB" sz="1400" b="1">
                <a:solidFill>
                  <a:srgbClr val="172B3A"/>
                </a:solidFill>
                <a:latin typeface="Avenir Medium" panose="02000503020000020003"/>
              </a:rPr>
              <a:t>Euro area unemployment near all-time low</a:t>
            </a:r>
            <a:endParaRPr lang="en-GB" sz="1400" b="1">
              <a:solidFill>
                <a:srgbClr val="19283A"/>
              </a:solidFill>
              <a:latin typeface="Avenir Medium" panose="02000503020000020003"/>
            </a:endParaRPr>
          </a:p>
        </p:txBody>
      </p:sp>
      <p:sp>
        <p:nvSpPr>
          <p:cNvPr id="15" name="Title 1">
            <a:extLst>
              <a:ext uri="{FF2B5EF4-FFF2-40B4-BE49-F238E27FC236}">
                <a16:creationId xmlns:a16="http://schemas.microsoft.com/office/drawing/2014/main" id="{55550E0F-A7B7-8C89-E712-7CA0F7C476DF}"/>
              </a:ext>
            </a:extLst>
          </p:cNvPr>
          <p:cNvSpPr txBox="1">
            <a:spLocks/>
          </p:cNvSpPr>
          <p:nvPr/>
        </p:nvSpPr>
        <p:spPr>
          <a:xfrm>
            <a:off x="667512" y="247245"/>
            <a:ext cx="9441432" cy="56085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600" b="1" i="0" kern="1200">
                <a:solidFill>
                  <a:schemeClr val="tx1"/>
                </a:solidFill>
                <a:latin typeface="Avenir Medium" panose="02000503020000020003" pitchFamily="2" charset="0"/>
                <a:ea typeface="+mj-ea"/>
                <a:cs typeface="+mj-cs"/>
              </a:defRPr>
            </a:lvl1pPr>
          </a:lstStyle>
          <a:p>
            <a:pPr fontAlgn="auto">
              <a:spcAft>
                <a:spcPts val="0"/>
              </a:spcAft>
            </a:pPr>
            <a:r>
              <a:rPr lang="en-GB" sz="2400" dirty="0">
                <a:solidFill>
                  <a:schemeClr val="tx2"/>
                </a:solidFill>
              </a:rPr>
              <a:t>Macro Outlook: </a:t>
            </a:r>
            <a:r>
              <a:rPr lang="en-GB" sz="2400" dirty="0">
                <a:solidFill>
                  <a:srgbClr val="19283A"/>
                </a:solidFill>
              </a:rPr>
              <a:t>Growth Shows Signs of Resilience  </a:t>
            </a:r>
            <a:endParaRPr lang="en-GB" sz="2400" dirty="0">
              <a:solidFill>
                <a:srgbClr val="19283A"/>
              </a:solidFill>
              <a:latin typeface="Avenir Medium" panose="02000503020000020003"/>
            </a:endParaRPr>
          </a:p>
        </p:txBody>
      </p:sp>
      <p:sp>
        <p:nvSpPr>
          <p:cNvPr id="13" name="Text 23">
            <a:extLst>
              <a:ext uri="{FF2B5EF4-FFF2-40B4-BE49-F238E27FC236}">
                <a16:creationId xmlns:a16="http://schemas.microsoft.com/office/drawing/2014/main" id="{40E4A60B-93ED-E588-3D31-AF92FE2061BC}"/>
              </a:ext>
            </a:extLst>
          </p:cNvPr>
          <p:cNvSpPr>
            <a:spLocks noGrp="1"/>
          </p:cNvSpPr>
          <p:nvPr/>
        </p:nvSpPr>
        <p:spPr>
          <a:xfrm>
            <a:off x="670898" y="3531583"/>
            <a:ext cx="5284273" cy="273021"/>
          </a:xfrm>
          <a:prstGeom prst="rect">
            <a:avLst/>
          </a:prstGeom>
          <a:noFill/>
        </p:spPr>
        <p:txBody>
          <a:bodyPr wrap="square" lIns="0" tIns="0" rIns="0" bIns="0" anchor="ctr">
            <a:noAutofit/>
          </a:bodyPr>
          <a:lstStyle/>
          <a:p>
            <a:pPr marL="0" indent="0">
              <a:buNone/>
            </a:pPr>
            <a:r>
              <a:rPr lang="en-GB" sz="900">
                <a:solidFill>
                  <a:srgbClr val="697983"/>
                </a:solidFill>
                <a:latin typeface="Acumin Pro" panose="020B0504020202020204" charset="0"/>
                <a:ea typeface="Aptos"/>
                <a:cs typeface="Aptos"/>
              </a:rPr>
              <a:t>Sources: </a:t>
            </a:r>
            <a:endParaRPr lang="en-GB" sz="900">
              <a:latin typeface="Acumin Pro" panose="020B0504020202020204" charset="0"/>
            </a:endParaRPr>
          </a:p>
        </p:txBody>
      </p:sp>
      <p:sp>
        <p:nvSpPr>
          <p:cNvPr id="20" name="Shape 10">
            <a:extLst>
              <a:ext uri="{FF2B5EF4-FFF2-40B4-BE49-F238E27FC236}">
                <a16:creationId xmlns:a16="http://schemas.microsoft.com/office/drawing/2014/main" id="{BFF8A507-784B-3E2C-B2BE-BB840E975130}"/>
              </a:ext>
            </a:extLst>
          </p:cNvPr>
          <p:cNvSpPr>
            <a:spLocks noGrp="1"/>
          </p:cNvSpPr>
          <p:nvPr/>
        </p:nvSpPr>
        <p:spPr>
          <a:xfrm>
            <a:off x="4697887" y="967793"/>
            <a:ext cx="932688" cy="219456"/>
          </a:xfrm>
          <a:prstGeom prst="roundRect">
            <a:avLst>
              <a:gd name="adj" fmla="val 25000"/>
            </a:avLst>
          </a:prstGeom>
          <a:solidFill>
            <a:srgbClr val="F3EAD7"/>
          </a:solidFill>
          <a:ln w="6350">
            <a:solidFill>
              <a:srgbClr val="E5D6B9"/>
            </a:solidFill>
            <a:prstDash val="solid"/>
          </a:ln>
        </p:spPr>
        <p:txBody>
          <a:bodyPr/>
          <a:lstStyle/>
          <a:p>
            <a:endParaRPr sz="2400">
              <a:latin typeface="Avenir Medium" panose="02000503020000020003"/>
            </a:endParaRPr>
          </a:p>
        </p:txBody>
      </p:sp>
      <p:sp>
        <p:nvSpPr>
          <p:cNvPr id="22" name="Text 11">
            <a:extLst>
              <a:ext uri="{FF2B5EF4-FFF2-40B4-BE49-F238E27FC236}">
                <a16:creationId xmlns:a16="http://schemas.microsoft.com/office/drawing/2014/main" id="{2089F768-F1BA-0699-0A68-FA7D63952C12}"/>
              </a:ext>
            </a:extLst>
          </p:cNvPr>
          <p:cNvSpPr>
            <a:spLocks noGrp="1"/>
          </p:cNvSpPr>
          <p:nvPr/>
        </p:nvSpPr>
        <p:spPr>
          <a:xfrm>
            <a:off x="4789069" y="1032234"/>
            <a:ext cx="786384" cy="91440"/>
          </a:xfrm>
          <a:prstGeom prst="rect">
            <a:avLst/>
          </a:prstGeom>
          <a:noFill/>
        </p:spPr>
        <p:txBody>
          <a:bodyPr wrap="square" lIns="0" tIns="0" rIns="0" bIns="0" anchor="ctr"/>
          <a:lstStyle/>
          <a:p>
            <a:pPr marL="0" indent="0" algn="ctr">
              <a:buNone/>
            </a:pPr>
            <a:r>
              <a:rPr sz="800" spc="80">
                <a:solidFill>
                  <a:srgbClr val="8C6C32"/>
                </a:solidFill>
                <a:latin typeface="Acumin Pro" panose="020B0504020202020204" charset="0"/>
                <a:ea typeface="Aptos"/>
                <a:cs typeface="Aptos"/>
              </a:rPr>
              <a:t>FORECAST</a:t>
            </a:r>
            <a:endParaRPr sz="800">
              <a:latin typeface="Acumin Pro" panose="020B0504020202020204" charset="0"/>
            </a:endParaRPr>
          </a:p>
        </p:txBody>
      </p:sp>
      <p:sp>
        <p:nvSpPr>
          <p:cNvPr id="26" name="Shape 4">
            <a:extLst>
              <a:ext uri="{FF2B5EF4-FFF2-40B4-BE49-F238E27FC236}">
                <a16:creationId xmlns:a16="http://schemas.microsoft.com/office/drawing/2014/main" id="{C2B70575-363C-6407-054E-C8135E2E3439}"/>
              </a:ext>
            </a:extLst>
          </p:cNvPr>
          <p:cNvSpPr>
            <a:spLocks noGrp="1"/>
          </p:cNvSpPr>
          <p:nvPr/>
        </p:nvSpPr>
        <p:spPr>
          <a:xfrm>
            <a:off x="451442" y="851150"/>
            <a:ext cx="5547355" cy="3100606"/>
          </a:xfrm>
          <a:prstGeom prst="roundRect">
            <a:avLst>
              <a:gd name="adj" fmla="val 1449"/>
            </a:avLst>
          </a:prstGeom>
          <a:solidFill>
            <a:srgbClr val="FFFFFF"/>
          </a:solidFill>
          <a:ln w="9525">
            <a:solidFill>
              <a:srgbClr val="D7E0E5"/>
            </a:solidFill>
            <a:prstDash val="solid"/>
          </a:ln>
          <a:effectLst>
            <a:outerShdw blurRad="15240" dist="50800" dir="2700000" algn="bl" rotWithShape="0">
              <a:srgbClr val="AAB7BF">
                <a:alpha val="10000"/>
              </a:srgbClr>
            </a:outerShdw>
          </a:effectLst>
        </p:spPr>
        <p:txBody>
          <a:bodyPr/>
          <a:lstStyle/>
          <a:p>
            <a:endParaRPr sz="2400">
              <a:latin typeface="Avenir Medium" panose="02000503020000020003"/>
            </a:endParaRPr>
          </a:p>
        </p:txBody>
      </p:sp>
      <p:sp>
        <p:nvSpPr>
          <p:cNvPr id="28" name="Text 5">
            <a:extLst>
              <a:ext uri="{FF2B5EF4-FFF2-40B4-BE49-F238E27FC236}">
                <a16:creationId xmlns:a16="http://schemas.microsoft.com/office/drawing/2014/main" id="{6A9C5771-2D5A-C948-C112-B3AFDB88BB18}"/>
              </a:ext>
            </a:extLst>
          </p:cNvPr>
          <p:cNvSpPr>
            <a:spLocks noGrp="1"/>
          </p:cNvSpPr>
          <p:nvPr/>
        </p:nvSpPr>
        <p:spPr>
          <a:xfrm>
            <a:off x="670898" y="977880"/>
            <a:ext cx="4096512" cy="201168"/>
          </a:xfrm>
          <a:prstGeom prst="rect">
            <a:avLst/>
          </a:prstGeom>
          <a:noFill/>
        </p:spPr>
        <p:txBody>
          <a:bodyPr wrap="square" lIns="0" tIns="0" rIns="0" bIns="0" anchor="ctr"/>
          <a:lstStyle/>
          <a:p>
            <a:pPr marL="0" indent="0">
              <a:buNone/>
            </a:pPr>
            <a:r>
              <a:rPr lang="en-GB" sz="1600" b="1" dirty="0">
                <a:solidFill>
                  <a:srgbClr val="0D2A3F"/>
                </a:solidFill>
                <a:latin typeface="Avenir Medium" panose="02000503020000020003"/>
              </a:rPr>
              <a:t>GDP</a:t>
            </a:r>
            <a:endParaRPr sz="1600" dirty="0">
              <a:latin typeface="Avenir Medium" panose="02000503020000020003"/>
            </a:endParaRPr>
          </a:p>
        </p:txBody>
      </p:sp>
      <p:sp>
        <p:nvSpPr>
          <p:cNvPr id="30" name="Shape 10">
            <a:extLst>
              <a:ext uri="{FF2B5EF4-FFF2-40B4-BE49-F238E27FC236}">
                <a16:creationId xmlns:a16="http://schemas.microsoft.com/office/drawing/2014/main" id="{7D857E7B-AC1B-5A07-A266-87E344EEF6E1}"/>
              </a:ext>
            </a:extLst>
          </p:cNvPr>
          <p:cNvSpPr>
            <a:spLocks noGrp="1"/>
          </p:cNvSpPr>
          <p:nvPr/>
        </p:nvSpPr>
        <p:spPr>
          <a:xfrm>
            <a:off x="4909864" y="1031498"/>
            <a:ext cx="932688" cy="219456"/>
          </a:xfrm>
          <a:prstGeom prst="roundRect">
            <a:avLst>
              <a:gd name="adj" fmla="val 25000"/>
            </a:avLst>
          </a:prstGeom>
          <a:solidFill>
            <a:srgbClr val="F3EAD7"/>
          </a:solidFill>
          <a:ln w="6350">
            <a:solidFill>
              <a:srgbClr val="E5D6B9"/>
            </a:solidFill>
            <a:prstDash val="solid"/>
          </a:ln>
        </p:spPr>
        <p:txBody>
          <a:bodyPr/>
          <a:lstStyle/>
          <a:p>
            <a:endParaRPr sz="2400">
              <a:latin typeface="Avenir Medium" panose="02000503020000020003"/>
            </a:endParaRPr>
          </a:p>
        </p:txBody>
      </p:sp>
      <p:sp>
        <p:nvSpPr>
          <p:cNvPr id="32" name="Text 11">
            <a:extLst>
              <a:ext uri="{FF2B5EF4-FFF2-40B4-BE49-F238E27FC236}">
                <a16:creationId xmlns:a16="http://schemas.microsoft.com/office/drawing/2014/main" id="{33D80B70-937A-D106-8EE3-0FE0586DCCFA}"/>
              </a:ext>
            </a:extLst>
          </p:cNvPr>
          <p:cNvSpPr>
            <a:spLocks noGrp="1"/>
          </p:cNvSpPr>
          <p:nvPr/>
        </p:nvSpPr>
        <p:spPr>
          <a:xfrm>
            <a:off x="4997256" y="1098476"/>
            <a:ext cx="786384" cy="91440"/>
          </a:xfrm>
          <a:prstGeom prst="rect">
            <a:avLst/>
          </a:prstGeom>
          <a:noFill/>
        </p:spPr>
        <p:txBody>
          <a:bodyPr wrap="square" lIns="0" tIns="0" rIns="0" bIns="0" anchor="ctr"/>
          <a:lstStyle/>
          <a:p>
            <a:pPr marL="0" indent="0" algn="ctr">
              <a:buNone/>
            </a:pPr>
            <a:r>
              <a:rPr sz="700" spc="80">
                <a:solidFill>
                  <a:srgbClr val="8C6C32"/>
                </a:solidFill>
                <a:latin typeface="Acumin Pro" panose="020B0504020202020204" charset="0"/>
                <a:ea typeface="Aptos"/>
                <a:cs typeface="Aptos"/>
              </a:rPr>
              <a:t>FORECAST</a:t>
            </a:r>
            <a:endParaRPr sz="700">
              <a:latin typeface="Acumin Pro" panose="020B0504020202020204" charset="0"/>
            </a:endParaRPr>
          </a:p>
        </p:txBody>
      </p:sp>
      <p:sp>
        <p:nvSpPr>
          <p:cNvPr id="34" name="Text 23">
            <a:extLst>
              <a:ext uri="{FF2B5EF4-FFF2-40B4-BE49-F238E27FC236}">
                <a16:creationId xmlns:a16="http://schemas.microsoft.com/office/drawing/2014/main" id="{530DB73A-5C90-3257-6787-909C4738862F}"/>
              </a:ext>
            </a:extLst>
          </p:cNvPr>
          <p:cNvSpPr>
            <a:spLocks noGrp="1"/>
          </p:cNvSpPr>
          <p:nvPr/>
        </p:nvSpPr>
        <p:spPr>
          <a:xfrm>
            <a:off x="775673" y="3607783"/>
            <a:ext cx="5284273" cy="273021"/>
          </a:xfrm>
          <a:prstGeom prst="rect">
            <a:avLst/>
          </a:prstGeom>
          <a:noFill/>
        </p:spPr>
        <p:txBody>
          <a:bodyPr wrap="square" lIns="0" tIns="0" rIns="0" bIns="0" anchor="ctr">
            <a:noAutofit/>
          </a:bodyPr>
          <a:lstStyle/>
          <a:p>
            <a:pPr marL="0" indent="0">
              <a:buNone/>
            </a:pPr>
            <a:r>
              <a:rPr lang="en-GB" sz="800">
                <a:solidFill>
                  <a:srgbClr val="697983"/>
                </a:solidFill>
                <a:latin typeface="Acumin Pro" panose="020B0504020202020204" charset="0"/>
                <a:ea typeface="Aptos"/>
                <a:cs typeface="Aptos"/>
              </a:rPr>
              <a:t>Source: ECB. Post-2000 average annual GDP 1.3%.</a:t>
            </a:r>
            <a:endParaRPr lang="en-GB" sz="800">
              <a:latin typeface="Acumin Pro" panose="020B0504020202020204" charset="0"/>
            </a:endParaRPr>
          </a:p>
        </p:txBody>
      </p:sp>
      <p:graphicFrame>
        <p:nvGraphicFramePr>
          <p:cNvPr id="36" name="Chart 31">
            <a:extLst>
              <a:ext uri="{FF2B5EF4-FFF2-40B4-BE49-F238E27FC236}">
                <a16:creationId xmlns:a16="http://schemas.microsoft.com/office/drawing/2014/main" id="{21B0DF41-C465-89E3-EF50-BFC7B46606CD}"/>
              </a:ext>
            </a:extLst>
          </p:cNvPr>
          <p:cNvGraphicFramePr/>
          <p:nvPr>
            <p:extLst>
              <p:ext uri="{D42A27DB-BD31-4B8C-83A1-F6EECF244321}">
                <p14:modId xmlns:p14="http://schemas.microsoft.com/office/powerpoint/2010/main" val="2762505978"/>
              </p:ext>
            </p:extLst>
          </p:nvPr>
        </p:nvGraphicFramePr>
        <p:xfrm>
          <a:off x="759587" y="1384174"/>
          <a:ext cx="5084064" cy="2240280"/>
        </p:xfrm>
        <a:graphic>
          <a:graphicData uri="http://schemas.openxmlformats.org/drawingml/2006/chart">
            <c:chart xmlns:c="http://schemas.openxmlformats.org/drawingml/2006/chart" xmlns:r="http://schemas.openxmlformats.org/officeDocument/2006/relationships" r:id="rId3"/>
          </a:graphicData>
        </a:graphic>
      </p:graphicFrame>
      <p:sp>
        <p:nvSpPr>
          <p:cNvPr id="38" name="Text 6">
            <a:extLst>
              <a:ext uri="{FF2B5EF4-FFF2-40B4-BE49-F238E27FC236}">
                <a16:creationId xmlns:a16="http://schemas.microsoft.com/office/drawing/2014/main" id="{2FF44F62-AE85-8616-D4A7-644544E6470C}"/>
              </a:ext>
            </a:extLst>
          </p:cNvPr>
          <p:cNvSpPr>
            <a:spLocks noGrp="1"/>
          </p:cNvSpPr>
          <p:nvPr/>
        </p:nvSpPr>
        <p:spPr>
          <a:xfrm>
            <a:off x="698754" y="1198245"/>
            <a:ext cx="4096512" cy="164592"/>
          </a:xfrm>
          <a:prstGeom prst="rect">
            <a:avLst/>
          </a:prstGeom>
          <a:noFill/>
        </p:spPr>
        <p:txBody>
          <a:bodyPr wrap="square" lIns="0" tIns="0" rIns="0" bIns="0" anchor="ctr"/>
          <a:lstStyle/>
          <a:p>
            <a:pPr marL="0" indent="0">
              <a:buNone/>
            </a:pPr>
            <a:r>
              <a:rPr sz="800" dirty="0">
                <a:solidFill>
                  <a:srgbClr val="657681"/>
                </a:solidFill>
                <a:latin typeface="Aptos"/>
                <a:ea typeface="Aptos"/>
                <a:cs typeface="Aptos"/>
              </a:rPr>
              <a:t>Real GDP, annual % change</a:t>
            </a:r>
            <a:endParaRPr sz="800" dirty="0"/>
          </a:p>
        </p:txBody>
      </p:sp>
      <p:sp>
        <p:nvSpPr>
          <p:cNvPr id="40" name="Shape 7">
            <a:extLst>
              <a:ext uri="{FF2B5EF4-FFF2-40B4-BE49-F238E27FC236}">
                <a16:creationId xmlns:a16="http://schemas.microsoft.com/office/drawing/2014/main" id="{4D0771C2-D0E8-25F8-7CA4-2863BB5FC596}"/>
              </a:ext>
            </a:extLst>
          </p:cNvPr>
          <p:cNvSpPr>
            <a:spLocks noGrp="1"/>
          </p:cNvSpPr>
          <p:nvPr/>
        </p:nvSpPr>
        <p:spPr>
          <a:xfrm>
            <a:off x="6147339" y="851148"/>
            <a:ext cx="5593220" cy="3100607"/>
          </a:xfrm>
          <a:prstGeom prst="roundRect">
            <a:avLst>
              <a:gd name="adj" fmla="val 1449"/>
            </a:avLst>
          </a:prstGeom>
          <a:solidFill>
            <a:srgbClr val="FFFFFF"/>
          </a:solidFill>
          <a:ln w="10160">
            <a:solidFill>
              <a:srgbClr val="D7E0E5"/>
            </a:solidFill>
            <a:prstDash val="solid"/>
          </a:ln>
          <a:effectLst>
            <a:outerShdw blurRad="15240" dist="50800" dir="2700000" algn="bl" rotWithShape="0">
              <a:srgbClr val="AAB7BF">
                <a:alpha val="10000"/>
              </a:srgbClr>
            </a:outerShdw>
          </a:effectLst>
        </p:spPr>
        <p:txBody>
          <a:bodyPr/>
          <a:lstStyle/>
          <a:p>
            <a:endParaRPr/>
          </a:p>
        </p:txBody>
      </p:sp>
      <p:sp>
        <p:nvSpPr>
          <p:cNvPr id="42" name="Text 8">
            <a:extLst>
              <a:ext uri="{FF2B5EF4-FFF2-40B4-BE49-F238E27FC236}">
                <a16:creationId xmlns:a16="http://schemas.microsoft.com/office/drawing/2014/main" id="{A8665619-8B5E-489E-B4E0-A03912C0E741}"/>
              </a:ext>
            </a:extLst>
          </p:cNvPr>
          <p:cNvSpPr>
            <a:spLocks noGrp="1"/>
          </p:cNvSpPr>
          <p:nvPr/>
        </p:nvSpPr>
        <p:spPr>
          <a:xfrm>
            <a:off x="6455664" y="1017270"/>
            <a:ext cx="4096512" cy="201168"/>
          </a:xfrm>
          <a:prstGeom prst="rect">
            <a:avLst/>
          </a:prstGeom>
          <a:noFill/>
        </p:spPr>
        <p:txBody>
          <a:bodyPr wrap="square" lIns="0" tIns="0" rIns="0" bIns="0" anchor="ctr"/>
          <a:lstStyle/>
          <a:p>
            <a:pPr marL="0" indent="0">
              <a:buNone/>
            </a:pPr>
            <a:r>
              <a:rPr sz="1350" b="1">
                <a:solidFill>
                  <a:srgbClr val="0D2A3F"/>
                </a:solidFill>
                <a:latin typeface="Aptos Display"/>
                <a:ea typeface="Aptos Display"/>
                <a:cs typeface="Aptos Display"/>
              </a:rPr>
              <a:t>Unemployment </a:t>
            </a:r>
            <a:r>
              <a:rPr lang="en-GB" sz="1350" b="1">
                <a:solidFill>
                  <a:srgbClr val="0D2A3F"/>
                </a:solidFill>
                <a:latin typeface="Aptos Display"/>
                <a:ea typeface="Aptos Display"/>
                <a:cs typeface="Aptos Display"/>
              </a:rPr>
              <a:t>R</a:t>
            </a:r>
            <a:r>
              <a:rPr sz="1350" b="1">
                <a:solidFill>
                  <a:srgbClr val="0D2A3F"/>
                </a:solidFill>
                <a:latin typeface="Aptos Display"/>
                <a:ea typeface="Aptos Display"/>
                <a:cs typeface="Aptos Display"/>
              </a:rPr>
              <a:t>ate</a:t>
            </a:r>
            <a:endParaRPr sz="1350"/>
          </a:p>
        </p:txBody>
      </p:sp>
      <p:sp>
        <p:nvSpPr>
          <p:cNvPr id="44" name="Text 9">
            <a:extLst>
              <a:ext uri="{FF2B5EF4-FFF2-40B4-BE49-F238E27FC236}">
                <a16:creationId xmlns:a16="http://schemas.microsoft.com/office/drawing/2014/main" id="{30C983C3-A724-9548-4716-9513DC19A2E8}"/>
              </a:ext>
            </a:extLst>
          </p:cNvPr>
          <p:cNvSpPr>
            <a:spLocks noGrp="1"/>
          </p:cNvSpPr>
          <p:nvPr/>
        </p:nvSpPr>
        <p:spPr>
          <a:xfrm>
            <a:off x="6455664" y="1283970"/>
            <a:ext cx="4096512" cy="164592"/>
          </a:xfrm>
          <a:prstGeom prst="rect">
            <a:avLst/>
          </a:prstGeom>
          <a:noFill/>
        </p:spPr>
        <p:txBody>
          <a:bodyPr wrap="square" lIns="0" tIns="0" rIns="0" bIns="0" anchor="ctr"/>
          <a:lstStyle/>
          <a:p>
            <a:pPr marL="0" indent="0">
              <a:buNone/>
            </a:pPr>
            <a:r>
              <a:rPr lang="en-GB" sz="800" dirty="0">
                <a:solidFill>
                  <a:srgbClr val="657681"/>
                </a:solidFill>
                <a:latin typeface="Aptos"/>
                <a:ea typeface="Aptos"/>
                <a:cs typeface="Aptos"/>
              </a:rPr>
              <a:t>Harmonised annual average % for EA20 aggregate</a:t>
            </a:r>
            <a:endParaRPr sz="800" dirty="0"/>
          </a:p>
        </p:txBody>
      </p:sp>
      <p:sp>
        <p:nvSpPr>
          <p:cNvPr id="46" name="Shape 12">
            <a:extLst>
              <a:ext uri="{FF2B5EF4-FFF2-40B4-BE49-F238E27FC236}">
                <a16:creationId xmlns:a16="http://schemas.microsoft.com/office/drawing/2014/main" id="{418B57D4-68B9-0C0B-EC8F-6F07E8741698}"/>
              </a:ext>
            </a:extLst>
          </p:cNvPr>
          <p:cNvSpPr>
            <a:spLocks noGrp="1"/>
          </p:cNvSpPr>
          <p:nvPr/>
        </p:nvSpPr>
        <p:spPr>
          <a:xfrm>
            <a:off x="10607040" y="1113663"/>
            <a:ext cx="932688" cy="219456"/>
          </a:xfrm>
          <a:prstGeom prst="roundRect">
            <a:avLst>
              <a:gd name="adj" fmla="val 25000"/>
            </a:avLst>
          </a:prstGeom>
          <a:solidFill>
            <a:srgbClr val="F3EAD7"/>
          </a:solidFill>
          <a:ln w="6350">
            <a:solidFill>
              <a:srgbClr val="E5D6B9"/>
            </a:solidFill>
            <a:prstDash val="solid"/>
          </a:ln>
        </p:spPr>
        <p:txBody>
          <a:bodyPr/>
          <a:lstStyle/>
          <a:p>
            <a:endParaRPr/>
          </a:p>
        </p:txBody>
      </p:sp>
      <p:sp>
        <p:nvSpPr>
          <p:cNvPr id="48" name="Text 13">
            <a:extLst>
              <a:ext uri="{FF2B5EF4-FFF2-40B4-BE49-F238E27FC236}">
                <a16:creationId xmlns:a16="http://schemas.microsoft.com/office/drawing/2014/main" id="{345C6E79-4B27-E1AF-2541-6C42ADA90D9A}"/>
              </a:ext>
            </a:extLst>
          </p:cNvPr>
          <p:cNvSpPr>
            <a:spLocks noGrp="1"/>
          </p:cNvSpPr>
          <p:nvPr/>
        </p:nvSpPr>
        <p:spPr>
          <a:xfrm>
            <a:off x="10680192" y="1182624"/>
            <a:ext cx="786384" cy="91440"/>
          </a:xfrm>
          <a:prstGeom prst="rect">
            <a:avLst/>
          </a:prstGeom>
          <a:noFill/>
        </p:spPr>
        <p:txBody>
          <a:bodyPr wrap="square" lIns="0" tIns="0" rIns="0" bIns="0" anchor="ctr"/>
          <a:lstStyle/>
          <a:p>
            <a:pPr marL="0" indent="0" algn="ctr">
              <a:buNone/>
            </a:pPr>
            <a:r>
              <a:rPr sz="700" spc="80">
                <a:solidFill>
                  <a:srgbClr val="8C6C32"/>
                </a:solidFill>
                <a:latin typeface="Acumin Pro" panose="020B0504020202020204" charset="0"/>
                <a:ea typeface="Aptos"/>
                <a:cs typeface="Aptos"/>
              </a:rPr>
              <a:t>FORECAST</a:t>
            </a:r>
            <a:endParaRPr sz="700">
              <a:latin typeface="Acumin Pro" panose="020B0504020202020204" charset="0"/>
            </a:endParaRPr>
          </a:p>
        </p:txBody>
      </p:sp>
      <p:graphicFrame>
        <p:nvGraphicFramePr>
          <p:cNvPr id="50" name="Chart 30">
            <a:extLst>
              <a:ext uri="{FF2B5EF4-FFF2-40B4-BE49-F238E27FC236}">
                <a16:creationId xmlns:a16="http://schemas.microsoft.com/office/drawing/2014/main" id="{91FDFA4F-7E46-BA47-14D4-A4E8AB97EF11}"/>
              </a:ext>
            </a:extLst>
          </p:cNvPr>
          <p:cNvGraphicFramePr/>
          <p:nvPr>
            <p:extLst>
              <p:ext uri="{D42A27DB-BD31-4B8C-83A1-F6EECF244321}">
                <p14:modId xmlns:p14="http://schemas.microsoft.com/office/powerpoint/2010/main" val="3289681719"/>
              </p:ext>
            </p:extLst>
          </p:nvPr>
        </p:nvGraphicFramePr>
        <p:xfrm>
          <a:off x="6473952" y="1480746"/>
          <a:ext cx="5084064" cy="2387166"/>
        </p:xfrm>
        <a:graphic>
          <a:graphicData uri="http://schemas.openxmlformats.org/drawingml/2006/chart">
            <c:chart xmlns:c="http://schemas.openxmlformats.org/drawingml/2006/chart" xmlns:r="http://schemas.openxmlformats.org/officeDocument/2006/relationships" r:id="rId4"/>
          </a:graphicData>
        </a:graphic>
      </p:graphicFrame>
      <p:sp>
        <p:nvSpPr>
          <p:cNvPr id="52" name="Text 23">
            <a:extLst>
              <a:ext uri="{FF2B5EF4-FFF2-40B4-BE49-F238E27FC236}">
                <a16:creationId xmlns:a16="http://schemas.microsoft.com/office/drawing/2014/main" id="{3DFB388D-613C-614E-AA9A-31289AF60BF0}"/>
              </a:ext>
            </a:extLst>
          </p:cNvPr>
          <p:cNvSpPr>
            <a:spLocks noGrp="1"/>
          </p:cNvSpPr>
          <p:nvPr/>
        </p:nvSpPr>
        <p:spPr>
          <a:xfrm>
            <a:off x="6614498" y="3645883"/>
            <a:ext cx="5284273" cy="273021"/>
          </a:xfrm>
          <a:prstGeom prst="rect">
            <a:avLst/>
          </a:prstGeom>
          <a:noFill/>
        </p:spPr>
        <p:txBody>
          <a:bodyPr wrap="square" lIns="0" tIns="0" rIns="0" bIns="0" anchor="ctr">
            <a:noAutofit/>
          </a:bodyPr>
          <a:lstStyle/>
          <a:p>
            <a:pPr marL="0" indent="0">
              <a:buNone/>
            </a:pPr>
            <a:r>
              <a:rPr lang="en-GB" sz="800">
                <a:solidFill>
                  <a:srgbClr val="697983"/>
                </a:solidFill>
                <a:latin typeface="Acumin Pro" panose="020B0504020202020204" charset="0"/>
                <a:ea typeface="Aptos"/>
                <a:cs typeface="Aptos"/>
              </a:rPr>
              <a:t>Source: Eurostat historical and ECB for forecasts.</a:t>
            </a:r>
            <a:endParaRPr lang="en-GB" sz="800">
              <a:latin typeface="Acumin Pro" panose="020B0504020202020204" charset="0"/>
            </a:endParaRPr>
          </a:p>
        </p:txBody>
      </p:sp>
      <p:sp>
        <p:nvSpPr>
          <p:cNvPr id="4" name="Connector 66">
            <a:extLst>
              <a:ext uri="{FF2B5EF4-FFF2-40B4-BE49-F238E27FC236}">
                <a16:creationId xmlns:a16="http://schemas.microsoft.com/office/drawing/2014/main" id="{5AF0C581-D891-AD30-92E2-16A0EE8FFE59}"/>
              </a:ext>
            </a:extLst>
          </p:cNvPr>
          <p:cNvSpPr>
            <a:spLocks noGrp="1"/>
          </p:cNvSpPr>
          <p:nvPr/>
        </p:nvSpPr>
        <p:spPr>
          <a:xfrm flipH="1">
            <a:off x="5070737" y="1540882"/>
            <a:ext cx="0" cy="1810552"/>
          </a:xfrm>
          <a:prstGeom prst="line">
            <a:avLst/>
          </a:prstGeom>
          <a:ln w="8890">
            <a:solidFill>
              <a:srgbClr val="D9CBAF"/>
            </a:solidFill>
            <a:prstDash val="dash"/>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6" name="Connector 66">
            <a:extLst>
              <a:ext uri="{FF2B5EF4-FFF2-40B4-BE49-F238E27FC236}">
                <a16:creationId xmlns:a16="http://schemas.microsoft.com/office/drawing/2014/main" id="{4E290F35-D766-03D4-86E5-6EDEF02396D1}"/>
              </a:ext>
            </a:extLst>
          </p:cNvPr>
          <p:cNvSpPr>
            <a:spLocks noGrp="1"/>
          </p:cNvSpPr>
          <p:nvPr/>
        </p:nvSpPr>
        <p:spPr>
          <a:xfrm flipH="1">
            <a:off x="10772032" y="1640896"/>
            <a:ext cx="7951" cy="1710538"/>
          </a:xfrm>
          <a:prstGeom prst="line">
            <a:avLst/>
          </a:prstGeom>
          <a:ln w="8890">
            <a:solidFill>
              <a:srgbClr val="D9CBAF"/>
            </a:solidFill>
            <a:prstDash val="dash"/>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Tree>
    <p:extLst>
      <p:ext uri="{BB962C8B-B14F-4D97-AF65-F5344CB8AC3E}">
        <p14:creationId xmlns:p14="http://schemas.microsoft.com/office/powerpoint/2010/main" val="241082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04454-FC08-EED7-8C34-AE2ECDC654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25B9F4-B053-33CE-4945-6F2EADD58F56}"/>
              </a:ext>
            </a:extLst>
          </p:cNvPr>
          <p:cNvSpPr>
            <a:spLocks noGrp="1"/>
          </p:cNvSpPr>
          <p:nvPr>
            <p:ph type="title"/>
          </p:nvPr>
        </p:nvSpPr>
        <p:spPr>
          <a:xfrm>
            <a:off x="596392" y="294870"/>
            <a:ext cx="9841462" cy="560851"/>
          </a:xfrm>
        </p:spPr>
        <p:txBody>
          <a:bodyPr>
            <a:noAutofit/>
          </a:bodyPr>
          <a:lstStyle/>
          <a:p>
            <a:r>
              <a:rPr lang="en-GB" sz="2400" dirty="0">
                <a:solidFill>
                  <a:schemeClr val="tx2"/>
                </a:solidFill>
              </a:rPr>
              <a:t>Macro Outlook: </a:t>
            </a:r>
            <a:r>
              <a:rPr lang="en-GB" sz="2400" dirty="0">
                <a:solidFill>
                  <a:srgbClr val="19283A"/>
                </a:solidFill>
              </a:rPr>
              <a:t>Inflation Cooler than Expected, Market Prices Rate Hikes</a:t>
            </a:r>
            <a:endParaRPr lang="en-GB" sz="2400" dirty="0">
              <a:solidFill>
                <a:srgbClr val="19283A"/>
              </a:solidFill>
              <a:latin typeface="Avenir Medium" panose="02000503020000020003"/>
            </a:endParaRPr>
          </a:p>
        </p:txBody>
      </p:sp>
      <p:sp>
        <p:nvSpPr>
          <p:cNvPr id="9" name="Footer Placeholder 8">
            <a:extLst>
              <a:ext uri="{FF2B5EF4-FFF2-40B4-BE49-F238E27FC236}">
                <a16:creationId xmlns:a16="http://schemas.microsoft.com/office/drawing/2014/main" id="{7EF8DB0E-41D7-669A-DDE4-33487AF5989C}"/>
              </a:ext>
            </a:extLst>
          </p:cNvPr>
          <p:cNvSpPr>
            <a:spLocks noGrp="1"/>
          </p:cNvSpPr>
          <p:nvPr>
            <p:ph type="ftr" sz="quarter" idx="11"/>
          </p:nvPr>
        </p:nvSpPr>
        <p:spPr>
          <a:xfrm>
            <a:off x="355002" y="6410400"/>
            <a:ext cx="11417455" cy="365125"/>
          </a:xfrm>
        </p:spPr>
        <p:txBody>
          <a:bodyPr/>
          <a:lstStyle/>
          <a:p>
            <a:pPr marL="228600" indent="-228600">
              <a:buAutoNum type="arabicParenBoth"/>
            </a:pPr>
            <a:r>
              <a:rPr lang="en-GB" sz="900" i="1" dirty="0">
                <a:solidFill>
                  <a:srgbClr val="7B8894"/>
                </a:solidFill>
                <a:latin typeface="Acumin Pro" panose="020B0504020202020204" charset="0"/>
                <a:cs typeface="Arial"/>
              </a:rPr>
              <a:t>EC euro-area consumer price trends over the next 12 months, an EC consumer survey. The Commission's most recent comment on this in their August 2026 survey: expectations and perceptions both remained “elevated.”</a:t>
            </a:r>
          </a:p>
        </p:txBody>
      </p:sp>
      <p:sp>
        <p:nvSpPr>
          <p:cNvPr id="10" name="Slide Number Placeholder 9">
            <a:extLst>
              <a:ext uri="{FF2B5EF4-FFF2-40B4-BE49-F238E27FC236}">
                <a16:creationId xmlns:a16="http://schemas.microsoft.com/office/drawing/2014/main" id="{701860E5-F018-9D3B-156D-BAAC28007050}"/>
              </a:ext>
            </a:extLst>
          </p:cNvPr>
          <p:cNvSpPr>
            <a:spLocks noGrp="1"/>
          </p:cNvSpPr>
          <p:nvPr>
            <p:ph type="sldNum" sz="quarter" idx="12"/>
          </p:nvPr>
        </p:nvSpPr>
        <p:spPr/>
        <p:txBody>
          <a:bodyPr/>
          <a:lstStyle/>
          <a:p>
            <a:fld id="{64910AEB-456F-F747-A2E7-6BF44D9D06D9}" type="slidenum">
              <a:rPr lang="en-GB" smtClean="0"/>
              <a:t>12</a:t>
            </a:fld>
            <a:endParaRPr lang="en-GB"/>
          </a:p>
        </p:txBody>
      </p:sp>
      <p:sp>
        <p:nvSpPr>
          <p:cNvPr id="4" name="Shape 4">
            <a:extLst>
              <a:ext uri="{FF2B5EF4-FFF2-40B4-BE49-F238E27FC236}">
                <a16:creationId xmlns:a16="http://schemas.microsoft.com/office/drawing/2014/main" id="{D23E2A98-3E79-02DA-5961-11031DD91409}"/>
              </a:ext>
            </a:extLst>
          </p:cNvPr>
          <p:cNvSpPr>
            <a:spLocks noGrp="1"/>
          </p:cNvSpPr>
          <p:nvPr/>
        </p:nvSpPr>
        <p:spPr>
          <a:xfrm>
            <a:off x="451442" y="851151"/>
            <a:ext cx="5547355" cy="3108324"/>
          </a:xfrm>
          <a:prstGeom prst="roundRect">
            <a:avLst>
              <a:gd name="adj" fmla="val 1449"/>
            </a:avLst>
          </a:prstGeom>
          <a:solidFill>
            <a:srgbClr val="FFFFFF"/>
          </a:solidFill>
          <a:ln w="9525">
            <a:solidFill>
              <a:srgbClr val="D7E0E5"/>
            </a:solidFill>
            <a:prstDash val="solid"/>
          </a:ln>
          <a:effectLst>
            <a:outerShdw blurRad="15240" dist="50800" dir="2700000" algn="bl" rotWithShape="0">
              <a:srgbClr val="AAB7BF">
                <a:alpha val="10000"/>
              </a:srgbClr>
            </a:outerShdw>
          </a:effectLst>
        </p:spPr>
        <p:txBody>
          <a:bodyPr/>
          <a:lstStyle/>
          <a:p>
            <a:endParaRPr sz="2400">
              <a:latin typeface="Avenir Medium" panose="02000503020000020003"/>
            </a:endParaRPr>
          </a:p>
        </p:txBody>
      </p:sp>
      <p:sp>
        <p:nvSpPr>
          <p:cNvPr id="8" name="Text 5">
            <a:extLst>
              <a:ext uri="{FF2B5EF4-FFF2-40B4-BE49-F238E27FC236}">
                <a16:creationId xmlns:a16="http://schemas.microsoft.com/office/drawing/2014/main" id="{EC81A436-AA50-1FF5-2604-D78F58EE03AF}"/>
              </a:ext>
            </a:extLst>
          </p:cNvPr>
          <p:cNvSpPr>
            <a:spLocks noGrp="1"/>
          </p:cNvSpPr>
          <p:nvPr/>
        </p:nvSpPr>
        <p:spPr>
          <a:xfrm>
            <a:off x="670898" y="977880"/>
            <a:ext cx="4096512" cy="201168"/>
          </a:xfrm>
          <a:prstGeom prst="rect">
            <a:avLst/>
          </a:prstGeom>
          <a:noFill/>
        </p:spPr>
        <p:txBody>
          <a:bodyPr wrap="square" lIns="0" tIns="0" rIns="0" bIns="0" anchor="ctr"/>
          <a:lstStyle/>
          <a:p>
            <a:pPr marL="0" indent="0">
              <a:buNone/>
            </a:pPr>
            <a:r>
              <a:rPr lang="en-GB" sz="1600" b="1">
                <a:solidFill>
                  <a:srgbClr val="0D2A3F"/>
                </a:solidFill>
                <a:latin typeface="Avenir Medium" panose="02000503020000020003"/>
                <a:ea typeface="Aptos Display"/>
                <a:cs typeface="Aptos Display"/>
              </a:rPr>
              <a:t>Headline and Core Inflation </a:t>
            </a:r>
            <a:endParaRPr sz="1600">
              <a:latin typeface="Avenir Medium" panose="02000503020000020003"/>
            </a:endParaRPr>
          </a:p>
        </p:txBody>
      </p:sp>
      <p:sp>
        <p:nvSpPr>
          <p:cNvPr id="13" name="Text 6">
            <a:extLst>
              <a:ext uri="{FF2B5EF4-FFF2-40B4-BE49-F238E27FC236}">
                <a16:creationId xmlns:a16="http://schemas.microsoft.com/office/drawing/2014/main" id="{5FE421B9-01D2-DC7F-18DA-079B4C21C4DF}"/>
              </a:ext>
            </a:extLst>
          </p:cNvPr>
          <p:cNvSpPr>
            <a:spLocks noGrp="1"/>
          </p:cNvSpPr>
          <p:nvPr/>
        </p:nvSpPr>
        <p:spPr>
          <a:xfrm>
            <a:off x="673828" y="1207846"/>
            <a:ext cx="4096512" cy="164592"/>
          </a:xfrm>
          <a:prstGeom prst="rect">
            <a:avLst/>
          </a:prstGeom>
          <a:noFill/>
        </p:spPr>
        <p:txBody>
          <a:bodyPr wrap="square" lIns="0" tIns="0" rIns="0" bIns="0" anchor="ctr"/>
          <a:lstStyle/>
          <a:p>
            <a:r>
              <a:rPr lang="en-GB" sz="900">
                <a:solidFill>
                  <a:srgbClr val="667888"/>
                </a:solidFill>
                <a:latin typeface="Avenir Medium" panose="02000503020000020003"/>
                <a:ea typeface="Aptos"/>
                <a:cs typeface="Aptos"/>
              </a:rPr>
              <a:t>HICP inflation, annual average %</a:t>
            </a:r>
          </a:p>
        </p:txBody>
      </p:sp>
      <p:sp>
        <p:nvSpPr>
          <p:cNvPr id="16" name="Shape 7">
            <a:extLst>
              <a:ext uri="{FF2B5EF4-FFF2-40B4-BE49-F238E27FC236}">
                <a16:creationId xmlns:a16="http://schemas.microsoft.com/office/drawing/2014/main" id="{EC22E480-364D-EF45-DCA3-0A4D558FC7F8}"/>
              </a:ext>
            </a:extLst>
          </p:cNvPr>
          <p:cNvSpPr>
            <a:spLocks noGrp="1"/>
          </p:cNvSpPr>
          <p:nvPr/>
        </p:nvSpPr>
        <p:spPr>
          <a:xfrm>
            <a:off x="6131673" y="851151"/>
            <a:ext cx="5608885" cy="3108324"/>
          </a:xfrm>
          <a:prstGeom prst="roundRect">
            <a:avLst>
              <a:gd name="adj" fmla="val 1449"/>
            </a:avLst>
          </a:prstGeom>
          <a:solidFill>
            <a:srgbClr val="FFFFFF"/>
          </a:solidFill>
          <a:ln w="10160">
            <a:solidFill>
              <a:srgbClr val="D7E0E5"/>
            </a:solidFill>
            <a:prstDash val="solid"/>
          </a:ln>
          <a:effectLst>
            <a:outerShdw blurRad="15240" dist="50800" dir="2700000" algn="bl" rotWithShape="0">
              <a:srgbClr val="AAB7BF">
                <a:alpha val="10000"/>
              </a:srgbClr>
            </a:outerShdw>
          </a:effectLst>
        </p:spPr>
        <p:txBody>
          <a:bodyPr/>
          <a:lstStyle/>
          <a:p>
            <a:endParaRPr sz="2400">
              <a:latin typeface="Avenir Medium" panose="02000503020000020003"/>
            </a:endParaRPr>
          </a:p>
        </p:txBody>
      </p:sp>
      <p:sp>
        <p:nvSpPr>
          <p:cNvPr id="19" name="Text 8">
            <a:extLst>
              <a:ext uri="{FF2B5EF4-FFF2-40B4-BE49-F238E27FC236}">
                <a16:creationId xmlns:a16="http://schemas.microsoft.com/office/drawing/2014/main" id="{C7AD2B13-65E5-AC23-0BDD-B0300E786A39}"/>
              </a:ext>
            </a:extLst>
          </p:cNvPr>
          <p:cNvSpPr>
            <a:spLocks noGrp="1"/>
          </p:cNvSpPr>
          <p:nvPr/>
        </p:nvSpPr>
        <p:spPr>
          <a:xfrm>
            <a:off x="6381367" y="974348"/>
            <a:ext cx="4096512" cy="201168"/>
          </a:xfrm>
          <a:prstGeom prst="rect">
            <a:avLst/>
          </a:prstGeom>
          <a:noFill/>
        </p:spPr>
        <p:txBody>
          <a:bodyPr wrap="square" lIns="0" tIns="0" rIns="0" bIns="0" anchor="ctr"/>
          <a:lstStyle/>
          <a:p>
            <a:pPr marL="0" indent="0">
              <a:buNone/>
            </a:pPr>
            <a:r>
              <a:rPr lang="en-GB" sz="1600" b="1">
                <a:solidFill>
                  <a:srgbClr val="0D2A3F"/>
                </a:solidFill>
                <a:latin typeface="Avenir Medium" panose="02000503020000020003"/>
                <a:ea typeface="Aptos Display"/>
                <a:cs typeface="Aptos Display"/>
              </a:rPr>
              <a:t>Deposit Rate</a:t>
            </a:r>
            <a:endParaRPr sz="1600">
              <a:latin typeface="Avenir Medium" panose="02000503020000020003"/>
            </a:endParaRPr>
          </a:p>
        </p:txBody>
      </p:sp>
      <p:sp>
        <p:nvSpPr>
          <p:cNvPr id="21" name="Text 9">
            <a:extLst>
              <a:ext uri="{FF2B5EF4-FFF2-40B4-BE49-F238E27FC236}">
                <a16:creationId xmlns:a16="http://schemas.microsoft.com/office/drawing/2014/main" id="{D0F2C584-4A59-960A-5667-8E6DFAD17574}"/>
              </a:ext>
            </a:extLst>
          </p:cNvPr>
          <p:cNvSpPr>
            <a:spLocks noGrp="1"/>
          </p:cNvSpPr>
          <p:nvPr/>
        </p:nvSpPr>
        <p:spPr>
          <a:xfrm>
            <a:off x="6381367" y="1208541"/>
            <a:ext cx="3883511" cy="163897"/>
          </a:xfrm>
          <a:prstGeom prst="rect">
            <a:avLst/>
          </a:prstGeom>
          <a:noFill/>
        </p:spPr>
        <p:txBody>
          <a:bodyPr wrap="square" lIns="0" tIns="0" rIns="0" bIns="0" anchor="ctr"/>
          <a:lstStyle/>
          <a:p>
            <a:r>
              <a:rPr lang="en-GB" sz="900">
                <a:solidFill>
                  <a:srgbClr val="667888"/>
                </a:solidFill>
                <a:latin typeface="Avenir Medium" panose="02000503020000020003"/>
                <a:ea typeface="Aptos"/>
                <a:cs typeface="Aptos"/>
              </a:rPr>
              <a:t>ECB deposit facility rate, year-end %</a:t>
            </a:r>
          </a:p>
        </p:txBody>
      </p:sp>
      <p:sp>
        <p:nvSpPr>
          <p:cNvPr id="24" name="Shape 10">
            <a:extLst>
              <a:ext uri="{FF2B5EF4-FFF2-40B4-BE49-F238E27FC236}">
                <a16:creationId xmlns:a16="http://schemas.microsoft.com/office/drawing/2014/main" id="{EDD29C70-2BB6-4C31-A644-67867B37C7D5}"/>
              </a:ext>
            </a:extLst>
          </p:cNvPr>
          <p:cNvSpPr>
            <a:spLocks noGrp="1"/>
          </p:cNvSpPr>
          <p:nvPr/>
        </p:nvSpPr>
        <p:spPr>
          <a:xfrm>
            <a:off x="4909864" y="974348"/>
            <a:ext cx="932688" cy="219456"/>
          </a:xfrm>
          <a:prstGeom prst="roundRect">
            <a:avLst>
              <a:gd name="adj" fmla="val 25000"/>
            </a:avLst>
          </a:prstGeom>
          <a:solidFill>
            <a:srgbClr val="F3EAD7"/>
          </a:solidFill>
          <a:ln w="6350">
            <a:solidFill>
              <a:srgbClr val="E5D6B9"/>
            </a:solidFill>
            <a:prstDash val="solid"/>
          </a:ln>
        </p:spPr>
        <p:txBody>
          <a:bodyPr/>
          <a:lstStyle/>
          <a:p>
            <a:endParaRPr sz="2400">
              <a:latin typeface="Avenir Medium" panose="02000503020000020003"/>
            </a:endParaRPr>
          </a:p>
        </p:txBody>
      </p:sp>
      <p:sp>
        <p:nvSpPr>
          <p:cNvPr id="28" name="Text 11">
            <a:extLst>
              <a:ext uri="{FF2B5EF4-FFF2-40B4-BE49-F238E27FC236}">
                <a16:creationId xmlns:a16="http://schemas.microsoft.com/office/drawing/2014/main" id="{73608396-9A2B-8F42-DC45-35E8F80ABFE2}"/>
              </a:ext>
            </a:extLst>
          </p:cNvPr>
          <p:cNvSpPr>
            <a:spLocks noGrp="1"/>
          </p:cNvSpPr>
          <p:nvPr/>
        </p:nvSpPr>
        <p:spPr>
          <a:xfrm>
            <a:off x="4997256" y="1041326"/>
            <a:ext cx="786384" cy="91440"/>
          </a:xfrm>
          <a:prstGeom prst="rect">
            <a:avLst/>
          </a:prstGeom>
          <a:noFill/>
        </p:spPr>
        <p:txBody>
          <a:bodyPr wrap="square" lIns="0" tIns="0" rIns="0" bIns="0" anchor="ctr"/>
          <a:lstStyle/>
          <a:p>
            <a:pPr marL="0" indent="0" algn="ctr">
              <a:buNone/>
            </a:pPr>
            <a:r>
              <a:rPr sz="700" spc="80">
                <a:solidFill>
                  <a:srgbClr val="8C6C32"/>
                </a:solidFill>
                <a:latin typeface="Acumin Pro" panose="020B0504020202020204" charset="0"/>
                <a:ea typeface="Aptos"/>
                <a:cs typeface="Aptos"/>
              </a:rPr>
              <a:t>FORECAST</a:t>
            </a:r>
            <a:endParaRPr sz="700">
              <a:latin typeface="Acumin Pro" panose="020B0504020202020204" charset="0"/>
            </a:endParaRPr>
          </a:p>
        </p:txBody>
      </p:sp>
      <p:sp>
        <p:nvSpPr>
          <p:cNvPr id="30" name="Text 23">
            <a:extLst>
              <a:ext uri="{FF2B5EF4-FFF2-40B4-BE49-F238E27FC236}">
                <a16:creationId xmlns:a16="http://schemas.microsoft.com/office/drawing/2014/main" id="{F92D25F5-F25D-AECC-1F72-157C38B411EF}"/>
              </a:ext>
            </a:extLst>
          </p:cNvPr>
          <p:cNvSpPr>
            <a:spLocks noGrp="1"/>
          </p:cNvSpPr>
          <p:nvPr/>
        </p:nvSpPr>
        <p:spPr>
          <a:xfrm>
            <a:off x="714524" y="3634160"/>
            <a:ext cx="5284273" cy="273021"/>
          </a:xfrm>
          <a:prstGeom prst="rect">
            <a:avLst/>
          </a:prstGeom>
          <a:noFill/>
        </p:spPr>
        <p:txBody>
          <a:bodyPr wrap="square" lIns="0" tIns="0" rIns="0" bIns="0" anchor="ctr">
            <a:noAutofit/>
          </a:bodyPr>
          <a:lstStyle/>
          <a:p>
            <a:pPr marL="0" indent="0">
              <a:buNone/>
            </a:pPr>
            <a:r>
              <a:rPr lang="en-GB" sz="800" dirty="0">
                <a:solidFill>
                  <a:srgbClr val="697983"/>
                </a:solidFill>
                <a:latin typeface="Acumin Pro" panose="020B0504020202020204" charset="0"/>
                <a:ea typeface="Aptos"/>
                <a:cs typeface="Aptos"/>
              </a:rPr>
              <a:t>Sources: ECB for historical and projections. </a:t>
            </a:r>
            <a:endParaRPr lang="en-GB" sz="800" dirty="0">
              <a:latin typeface="Acumin Pro" panose="020B0504020202020204" charset="0"/>
            </a:endParaRPr>
          </a:p>
        </p:txBody>
      </p:sp>
      <p:sp>
        <p:nvSpPr>
          <p:cNvPr id="34" name="Text 23">
            <a:extLst>
              <a:ext uri="{FF2B5EF4-FFF2-40B4-BE49-F238E27FC236}">
                <a16:creationId xmlns:a16="http://schemas.microsoft.com/office/drawing/2014/main" id="{AF1CABF8-A63A-5A11-599E-A3DFDDA353FF}"/>
              </a:ext>
            </a:extLst>
          </p:cNvPr>
          <p:cNvSpPr>
            <a:spLocks noGrp="1"/>
          </p:cNvSpPr>
          <p:nvPr/>
        </p:nvSpPr>
        <p:spPr>
          <a:xfrm>
            <a:off x="6381367" y="3592096"/>
            <a:ext cx="5221694" cy="312105"/>
          </a:xfrm>
          <a:prstGeom prst="rect">
            <a:avLst/>
          </a:prstGeom>
          <a:noFill/>
        </p:spPr>
        <p:txBody>
          <a:bodyPr wrap="square" lIns="0" tIns="0" rIns="0" bIns="0" anchor="ctr">
            <a:noAutofit/>
          </a:bodyPr>
          <a:lstStyle/>
          <a:p>
            <a:pPr marL="0" indent="0">
              <a:buNone/>
            </a:pPr>
            <a:r>
              <a:rPr lang="en-GB" sz="800" dirty="0">
                <a:solidFill>
                  <a:srgbClr val="697983"/>
                </a:solidFill>
                <a:latin typeface="Acumin Pro" panose="020B0504020202020204" charset="0"/>
                <a:ea typeface="Aptos"/>
                <a:cs typeface="Aptos"/>
              </a:rPr>
              <a:t>Sources: ECB historical; market forecasts overnight index swaps; GS forecast. </a:t>
            </a:r>
            <a:endParaRPr lang="en-GB" sz="800" dirty="0">
              <a:latin typeface="Acumin Pro" panose="020B0504020202020204" charset="0"/>
            </a:endParaRPr>
          </a:p>
        </p:txBody>
      </p:sp>
      <p:sp>
        <p:nvSpPr>
          <p:cNvPr id="37" name="Shape 10">
            <a:extLst>
              <a:ext uri="{FF2B5EF4-FFF2-40B4-BE49-F238E27FC236}">
                <a16:creationId xmlns:a16="http://schemas.microsoft.com/office/drawing/2014/main" id="{FE2ABF94-8A67-5825-60A2-941152620005}"/>
              </a:ext>
            </a:extLst>
          </p:cNvPr>
          <p:cNvSpPr>
            <a:spLocks noGrp="1"/>
          </p:cNvSpPr>
          <p:nvPr/>
        </p:nvSpPr>
        <p:spPr>
          <a:xfrm>
            <a:off x="10624441" y="977318"/>
            <a:ext cx="932688" cy="219456"/>
          </a:xfrm>
          <a:prstGeom prst="roundRect">
            <a:avLst>
              <a:gd name="adj" fmla="val 25000"/>
            </a:avLst>
          </a:prstGeom>
          <a:solidFill>
            <a:srgbClr val="F3EAD7"/>
          </a:solidFill>
          <a:ln w="6350">
            <a:solidFill>
              <a:srgbClr val="E5D6B9"/>
            </a:solidFill>
            <a:prstDash val="solid"/>
          </a:ln>
        </p:spPr>
        <p:txBody>
          <a:bodyPr/>
          <a:lstStyle/>
          <a:p>
            <a:endParaRPr sz="2400">
              <a:latin typeface="Avenir Medium" panose="02000503020000020003"/>
            </a:endParaRPr>
          </a:p>
        </p:txBody>
      </p:sp>
      <p:sp>
        <p:nvSpPr>
          <p:cNvPr id="40" name="Text 11">
            <a:extLst>
              <a:ext uri="{FF2B5EF4-FFF2-40B4-BE49-F238E27FC236}">
                <a16:creationId xmlns:a16="http://schemas.microsoft.com/office/drawing/2014/main" id="{C047C9C7-45B5-9066-B284-97BED3C99E7B}"/>
              </a:ext>
            </a:extLst>
          </p:cNvPr>
          <p:cNvSpPr>
            <a:spLocks noGrp="1"/>
          </p:cNvSpPr>
          <p:nvPr/>
        </p:nvSpPr>
        <p:spPr>
          <a:xfrm>
            <a:off x="10715623" y="1041759"/>
            <a:ext cx="786384" cy="91440"/>
          </a:xfrm>
          <a:prstGeom prst="rect">
            <a:avLst/>
          </a:prstGeom>
          <a:noFill/>
        </p:spPr>
        <p:txBody>
          <a:bodyPr wrap="square" lIns="0" tIns="0" rIns="0" bIns="0" anchor="ctr"/>
          <a:lstStyle/>
          <a:p>
            <a:pPr marL="0" indent="0" algn="ctr">
              <a:buNone/>
            </a:pPr>
            <a:r>
              <a:rPr sz="700" spc="80">
                <a:solidFill>
                  <a:srgbClr val="8C6C32"/>
                </a:solidFill>
                <a:latin typeface="Acumin Pro" panose="020B0504020202020204" charset="0"/>
                <a:ea typeface="Aptos"/>
                <a:cs typeface="Aptos"/>
              </a:rPr>
              <a:t>FORECAST</a:t>
            </a:r>
            <a:endParaRPr sz="700">
              <a:latin typeface="Acumin Pro" panose="020B0504020202020204" charset="0"/>
            </a:endParaRPr>
          </a:p>
        </p:txBody>
      </p:sp>
      <p:graphicFrame>
        <p:nvGraphicFramePr>
          <p:cNvPr id="50" name="Chart 0">
            <a:extLst>
              <a:ext uri="{FF2B5EF4-FFF2-40B4-BE49-F238E27FC236}">
                <a16:creationId xmlns:a16="http://schemas.microsoft.com/office/drawing/2014/main" id="{63E88F60-8D62-9C29-0356-8010949F6975}"/>
              </a:ext>
            </a:extLst>
          </p:cNvPr>
          <p:cNvGraphicFramePr/>
          <p:nvPr>
            <p:extLst>
              <p:ext uri="{D42A27DB-BD31-4B8C-83A1-F6EECF244321}">
                <p14:modId xmlns:p14="http://schemas.microsoft.com/office/powerpoint/2010/main" val="1254332707"/>
              </p:ext>
            </p:extLst>
          </p:nvPr>
        </p:nvGraphicFramePr>
        <p:xfrm>
          <a:off x="729853" y="1308985"/>
          <a:ext cx="5055995" cy="2270706"/>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4">
            <a:extLst>
              <a:ext uri="{FF2B5EF4-FFF2-40B4-BE49-F238E27FC236}">
                <a16:creationId xmlns:a16="http://schemas.microsoft.com/office/drawing/2014/main" id="{E1083132-98E8-406C-56E3-B4A510AA3939}"/>
              </a:ext>
            </a:extLst>
          </p:cNvPr>
          <p:cNvSpPr>
            <a:spLocks noGrp="1"/>
          </p:cNvSpPr>
          <p:nvPr/>
        </p:nvSpPr>
        <p:spPr>
          <a:xfrm>
            <a:off x="451442" y="4094802"/>
            <a:ext cx="5547355" cy="2251238"/>
          </a:xfrm>
          <a:prstGeom prst="roundRect">
            <a:avLst>
              <a:gd name="adj" fmla="val 1449"/>
            </a:avLst>
          </a:prstGeom>
          <a:solidFill>
            <a:schemeClr val="bg2"/>
          </a:solidFill>
          <a:ln w="9525">
            <a:solidFill>
              <a:schemeClr val="accent6"/>
            </a:solidFill>
            <a:prstDash val="solid"/>
          </a:ln>
          <a:effectLst>
            <a:outerShdw blurRad="15240" dist="50800" dir="2700000" algn="bl" rotWithShape="0">
              <a:srgbClr val="AAB7BF">
                <a:alpha val="10000"/>
              </a:srgbClr>
            </a:outerShdw>
          </a:effectLst>
        </p:spPr>
        <p:txBody>
          <a:bodyPr/>
          <a:lstStyle/>
          <a:p>
            <a:pPr marL="342900" indent="-342900">
              <a:buFont typeface="Arial" panose="020B0604020202020204" pitchFamily="34" charset="0"/>
              <a:buChar char="•"/>
            </a:pPr>
            <a:endParaRPr sz="2400">
              <a:latin typeface="Avenir Medium" panose="02000503020000020003"/>
            </a:endParaRPr>
          </a:p>
        </p:txBody>
      </p:sp>
      <p:sp>
        <p:nvSpPr>
          <p:cNvPr id="7" name="Shape 4">
            <a:extLst>
              <a:ext uri="{FF2B5EF4-FFF2-40B4-BE49-F238E27FC236}">
                <a16:creationId xmlns:a16="http://schemas.microsoft.com/office/drawing/2014/main" id="{1A9425F5-0AF3-FF6B-9A8A-692A08A96D0B}"/>
              </a:ext>
            </a:extLst>
          </p:cNvPr>
          <p:cNvSpPr>
            <a:spLocks noGrp="1"/>
          </p:cNvSpPr>
          <p:nvPr/>
        </p:nvSpPr>
        <p:spPr>
          <a:xfrm>
            <a:off x="6131673" y="4094802"/>
            <a:ext cx="5608885" cy="2251237"/>
          </a:xfrm>
          <a:prstGeom prst="roundRect">
            <a:avLst>
              <a:gd name="adj" fmla="val 1449"/>
            </a:avLst>
          </a:prstGeom>
          <a:solidFill>
            <a:schemeClr val="bg2"/>
          </a:solidFill>
          <a:ln w="9525">
            <a:solidFill>
              <a:schemeClr val="accent6"/>
            </a:solidFill>
            <a:prstDash val="solid"/>
          </a:ln>
          <a:effectLst>
            <a:outerShdw blurRad="15240" dist="50800" dir="2700000" algn="bl" rotWithShape="0">
              <a:srgbClr val="AAB7BF">
                <a:alpha val="10000"/>
              </a:srgbClr>
            </a:outerShdw>
          </a:effectLst>
        </p:spPr>
        <p:txBody>
          <a:bodyPr/>
          <a:lstStyle/>
          <a:p>
            <a:pPr marL="342900" indent="-342900">
              <a:buFont typeface="Arial" panose="020B0604020202020204" pitchFamily="34" charset="0"/>
              <a:buChar char="•"/>
            </a:pPr>
            <a:endParaRPr sz="2400">
              <a:latin typeface="Avenir Medium" panose="02000503020000020003"/>
            </a:endParaRPr>
          </a:p>
        </p:txBody>
      </p:sp>
      <p:sp>
        <p:nvSpPr>
          <p:cNvPr id="12" name="TextBox 11">
            <a:extLst>
              <a:ext uri="{FF2B5EF4-FFF2-40B4-BE49-F238E27FC236}">
                <a16:creationId xmlns:a16="http://schemas.microsoft.com/office/drawing/2014/main" id="{333E7F87-F778-AD4F-00CB-A95C04085402}"/>
              </a:ext>
            </a:extLst>
          </p:cNvPr>
          <p:cNvSpPr txBox="1"/>
          <p:nvPr/>
        </p:nvSpPr>
        <p:spPr>
          <a:xfrm>
            <a:off x="593902" y="4183754"/>
            <a:ext cx="5327899" cy="307777"/>
          </a:xfrm>
          <a:prstGeom prst="rect">
            <a:avLst/>
          </a:prstGeom>
          <a:noFill/>
        </p:spPr>
        <p:txBody>
          <a:bodyPr wrap="square">
            <a:spAutoFit/>
          </a:bodyPr>
          <a:lstStyle/>
          <a:p>
            <a:r>
              <a:rPr lang="en-GB" sz="1400" b="1">
                <a:solidFill>
                  <a:srgbClr val="19283A"/>
                </a:solidFill>
                <a:latin typeface="Avenir Medium" panose="02000503020000020003"/>
              </a:rPr>
              <a:t>Inflation cooler than expected but still too high</a:t>
            </a:r>
          </a:p>
        </p:txBody>
      </p:sp>
      <p:sp>
        <p:nvSpPr>
          <p:cNvPr id="15" name="TextBox 14">
            <a:extLst>
              <a:ext uri="{FF2B5EF4-FFF2-40B4-BE49-F238E27FC236}">
                <a16:creationId xmlns:a16="http://schemas.microsoft.com/office/drawing/2014/main" id="{C7617E2F-B837-3544-0E11-DA63C879E4DD}"/>
              </a:ext>
            </a:extLst>
          </p:cNvPr>
          <p:cNvSpPr txBox="1"/>
          <p:nvPr/>
        </p:nvSpPr>
        <p:spPr>
          <a:xfrm>
            <a:off x="6229229" y="4183755"/>
            <a:ext cx="5327899" cy="307777"/>
          </a:xfrm>
          <a:prstGeom prst="rect">
            <a:avLst/>
          </a:prstGeom>
          <a:noFill/>
        </p:spPr>
        <p:txBody>
          <a:bodyPr wrap="square">
            <a:spAutoFit/>
          </a:bodyPr>
          <a:lstStyle/>
          <a:p>
            <a:r>
              <a:rPr lang="en-GB" sz="1400" b="1">
                <a:solidFill>
                  <a:srgbClr val="19283A"/>
                </a:solidFill>
                <a:latin typeface="Avenir Medium" panose="02000503020000020003"/>
              </a:rPr>
              <a:t>Rate hike in September fully priced in; market expects more in 2027 </a:t>
            </a:r>
          </a:p>
        </p:txBody>
      </p:sp>
      <p:sp>
        <p:nvSpPr>
          <p:cNvPr id="18" name="TextBox 17">
            <a:extLst>
              <a:ext uri="{FF2B5EF4-FFF2-40B4-BE49-F238E27FC236}">
                <a16:creationId xmlns:a16="http://schemas.microsoft.com/office/drawing/2014/main" id="{9DFEAEA0-B05B-3F68-DA60-E28ACD9BBA7E}"/>
              </a:ext>
            </a:extLst>
          </p:cNvPr>
          <p:cNvSpPr txBox="1"/>
          <p:nvPr/>
        </p:nvSpPr>
        <p:spPr>
          <a:xfrm>
            <a:off x="568296" y="4497887"/>
            <a:ext cx="5323025" cy="1728678"/>
          </a:xfrm>
          <a:prstGeom prst="rect">
            <a:avLst/>
          </a:prstGeom>
          <a:noFill/>
        </p:spPr>
        <p:txBody>
          <a:bodyPr wrap="square">
            <a:spAutoFit/>
          </a:bodyPr>
          <a:lstStyle/>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Inflation currently running lower than projected earlier this year, but still above target and not expected to reach 2.2% headline and 2.3% core until 2027. </a:t>
            </a:r>
          </a:p>
          <a:p>
            <a:pPr marL="171450" indent="-171450">
              <a:buClr>
                <a:schemeClr val="accent6"/>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Euro area consumer price expectations for the next 12 months have eased from 48.7 in April 2026 to 36 in Aug. 2026, up from 26 in Feb. pre-Middle East conflict.</a:t>
            </a:r>
            <a:r>
              <a:rPr lang="en-GB" sz="1100" baseline="30000" dirty="0">
                <a:solidFill>
                  <a:schemeClr val="accent1"/>
                </a:solidFill>
                <a:latin typeface="Avenir Medium" panose="02000503020000020003"/>
              </a:rPr>
              <a:t>(1)</a:t>
            </a:r>
            <a:endParaRPr lang="en-GB" sz="11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ECB staff expects headline running at 2% in 2H2027 as direct energy effects fade, but this may be adjusted up with most recent rise in energy prices. </a:t>
            </a:r>
          </a:p>
          <a:p>
            <a:pPr>
              <a:buClr>
                <a:schemeClr val="accent6"/>
              </a:buClr>
            </a:pPr>
            <a:endParaRPr lang="en-GB" sz="1100" baseline="300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The renewed rise in energy prices -- especially gas -- points to firmer headline inflation.</a:t>
            </a:r>
          </a:p>
        </p:txBody>
      </p:sp>
      <p:sp>
        <p:nvSpPr>
          <p:cNvPr id="22" name="TextBox 21">
            <a:extLst>
              <a:ext uri="{FF2B5EF4-FFF2-40B4-BE49-F238E27FC236}">
                <a16:creationId xmlns:a16="http://schemas.microsoft.com/office/drawing/2014/main" id="{333A3DBE-5A2F-B642-59D5-FA39FE07AB6D}"/>
              </a:ext>
            </a:extLst>
          </p:cNvPr>
          <p:cNvSpPr txBox="1"/>
          <p:nvPr/>
        </p:nvSpPr>
        <p:spPr>
          <a:xfrm>
            <a:off x="6202276" y="4472708"/>
            <a:ext cx="5323025" cy="1785104"/>
          </a:xfrm>
          <a:prstGeom prst="rect">
            <a:avLst/>
          </a:prstGeom>
          <a:noFill/>
        </p:spPr>
        <p:txBody>
          <a:bodyPr wrap="square">
            <a:spAutoFit/>
          </a:bodyPr>
          <a:lstStyle/>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September hike of 25 bps to 2.5% is widely expected, following the June 25 bp hike.</a:t>
            </a:r>
          </a:p>
          <a:p>
            <a:pPr marL="171450" indent="-171450">
              <a:buClr>
                <a:schemeClr val="accent6"/>
              </a:buClr>
              <a:buFont typeface="Arial" panose="020B0604020202020204" pitchFamily="34" charset="0"/>
              <a:buChar char="•"/>
            </a:pPr>
            <a:endParaRPr lang="en-GB" sz="11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Markets are pricing two additional hikes by mid-2027, leaving the deposit rate at 3%, reflecting a longer-term energy shock. This would leave the deposit rate in restrictive territory vs. the estimated neutral rate of 2%.</a:t>
            </a:r>
          </a:p>
          <a:p>
            <a:pPr>
              <a:buClr>
                <a:schemeClr val="accent6"/>
              </a:buClr>
            </a:pPr>
            <a:endParaRPr lang="en-GB" sz="1100" dirty="0">
              <a:solidFill>
                <a:schemeClr val="accent1"/>
              </a:solidFill>
              <a:latin typeface="Avenir Medium" panose="02000503020000020003"/>
            </a:endParaRPr>
          </a:p>
          <a:p>
            <a:pPr marL="171450" indent="-171450">
              <a:buClr>
                <a:schemeClr val="accent6"/>
              </a:buClr>
              <a:buFont typeface="Arial" panose="020B0604020202020204" pitchFamily="34" charset="0"/>
              <a:buChar char="•"/>
            </a:pPr>
            <a:r>
              <a:rPr lang="en-GB" sz="1100" dirty="0">
                <a:solidFill>
                  <a:schemeClr val="accent1"/>
                </a:solidFill>
                <a:latin typeface="Avenir Medium" panose="02000503020000020003"/>
              </a:rPr>
              <a:t>GS expects the ECB to hike 25 bps in December 2026. They then expect the ECB to lower rates in 2027-28 based on energy prices eventually moderating and the inflationary effects of the energy shock proving more temporary, with limited wage and core-inflation spillovers.</a:t>
            </a:r>
            <a:endParaRPr lang="en-GB" sz="1100" dirty="0">
              <a:solidFill>
                <a:schemeClr val="accent1"/>
              </a:solidFill>
              <a:highlight>
                <a:srgbClr val="FFFF00"/>
              </a:highlight>
              <a:latin typeface="Avenir Medium" panose="02000503020000020003"/>
            </a:endParaRPr>
          </a:p>
        </p:txBody>
      </p:sp>
      <p:sp>
        <p:nvSpPr>
          <p:cNvPr id="6" name="Connector 66">
            <a:extLst>
              <a:ext uri="{FF2B5EF4-FFF2-40B4-BE49-F238E27FC236}">
                <a16:creationId xmlns:a16="http://schemas.microsoft.com/office/drawing/2014/main" id="{5B2D1102-BD00-590B-E14F-24A7DE7CAF53}"/>
              </a:ext>
            </a:extLst>
          </p:cNvPr>
          <p:cNvSpPr>
            <a:spLocks noGrp="1"/>
          </p:cNvSpPr>
          <p:nvPr/>
        </p:nvSpPr>
        <p:spPr>
          <a:xfrm>
            <a:off x="5047208" y="1744087"/>
            <a:ext cx="0" cy="1550763"/>
          </a:xfrm>
          <a:prstGeom prst="line">
            <a:avLst/>
          </a:prstGeom>
          <a:ln w="8890">
            <a:solidFill>
              <a:srgbClr val="D9CBAF"/>
            </a:solidFill>
            <a:prstDash val="dash"/>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sp>
        <p:nvSpPr>
          <p:cNvPr id="14" name="Connector 66">
            <a:extLst>
              <a:ext uri="{FF2B5EF4-FFF2-40B4-BE49-F238E27FC236}">
                <a16:creationId xmlns:a16="http://schemas.microsoft.com/office/drawing/2014/main" id="{EFF21F36-D339-A2B0-324A-19CFF34C5DF8}"/>
              </a:ext>
            </a:extLst>
          </p:cNvPr>
          <p:cNvSpPr>
            <a:spLocks noGrp="1"/>
          </p:cNvSpPr>
          <p:nvPr/>
        </p:nvSpPr>
        <p:spPr>
          <a:xfrm>
            <a:off x="10624441" y="1737589"/>
            <a:ext cx="1" cy="1602314"/>
          </a:xfrm>
          <a:prstGeom prst="line">
            <a:avLst/>
          </a:prstGeom>
          <a:ln w="8890">
            <a:solidFill>
              <a:srgbClr val="D9CBAF"/>
            </a:solidFill>
            <a:prstDash val="dash"/>
          </a:ln>
        </p:spPr>
        <p:style>
          <a:lnRef idx="2">
            <a:schemeClr val="accent1"/>
          </a:lnRef>
          <a:fillRef idx="0">
            <a:schemeClr val="accent1"/>
          </a:fillRef>
          <a:effectRef idx="1">
            <a:schemeClr val="accent1"/>
          </a:effectRef>
          <a:fontRef idx="minor">
            <a:schemeClr val="tx1"/>
          </a:fontRef>
        </p:style>
        <p:txBody>
          <a:bodyPr/>
          <a:lstStyle/>
          <a:p>
            <a:endParaRPr sz="2400">
              <a:latin typeface="Avenir Medium" panose="02000503020000020003"/>
            </a:endParaRPr>
          </a:p>
        </p:txBody>
      </p:sp>
      <p:graphicFrame>
        <p:nvGraphicFramePr>
          <p:cNvPr id="20" name="Chart 28">
            <a:extLst>
              <a:ext uri="{FF2B5EF4-FFF2-40B4-BE49-F238E27FC236}">
                <a16:creationId xmlns:a16="http://schemas.microsoft.com/office/drawing/2014/main" id="{2F4B88BC-E97E-7C15-AFB1-5FA28A440FF0}"/>
              </a:ext>
            </a:extLst>
          </p:cNvPr>
          <p:cNvGraphicFramePr/>
          <p:nvPr>
            <p:extLst>
              <p:ext uri="{D42A27DB-BD31-4B8C-83A1-F6EECF244321}">
                <p14:modId xmlns:p14="http://schemas.microsoft.com/office/powerpoint/2010/main" val="1023871316"/>
              </p:ext>
            </p:extLst>
          </p:nvPr>
        </p:nvGraphicFramePr>
        <p:xfrm>
          <a:off x="6376018" y="1289750"/>
          <a:ext cx="5194579" cy="2270166"/>
        </p:xfrm>
        <a:graphic>
          <a:graphicData uri="http://schemas.openxmlformats.org/drawingml/2006/chart">
            <c:chart xmlns:c="http://schemas.openxmlformats.org/drawingml/2006/chart" xmlns:r="http://schemas.openxmlformats.org/officeDocument/2006/relationships" r:id="rId4"/>
          </a:graphicData>
        </a:graphic>
      </p:graphicFrame>
      <p:cxnSp>
        <p:nvCxnSpPr>
          <p:cNvPr id="25" name="Straight Connector 24">
            <a:extLst>
              <a:ext uri="{FF2B5EF4-FFF2-40B4-BE49-F238E27FC236}">
                <a16:creationId xmlns:a16="http://schemas.microsoft.com/office/drawing/2014/main" id="{8F1CEE5C-422E-A1F9-5248-18BBE5E752D7}"/>
              </a:ext>
            </a:extLst>
          </p:cNvPr>
          <p:cNvCxnSpPr>
            <a:cxnSpLocks/>
          </p:cNvCxnSpPr>
          <p:nvPr/>
        </p:nvCxnSpPr>
        <p:spPr>
          <a:xfrm flipV="1">
            <a:off x="10226266" y="2519468"/>
            <a:ext cx="251613" cy="99625"/>
          </a:xfrm>
          <a:prstGeom prst="line">
            <a:avLst/>
          </a:prstGeom>
          <a:ln>
            <a:solidFill>
              <a:srgbClr val="19283A"/>
            </a:solidFill>
          </a:ln>
        </p:spPr>
        <p:style>
          <a:lnRef idx="2">
            <a:schemeClr val="dk1"/>
          </a:lnRef>
          <a:fillRef idx="0">
            <a:schemeClr val="dk1"/>
          </a:fillRef>
          <a:effectRef idx="1">
            <a:schemeClr val="dk1"/>
          </a:effectRef>
          <a:fontRef idx="minor">
            <a:schemeClr val="tx1"/>
          </a:fontRef>
        </p:style>
      </p:cxnSp>
      <p:cxnSp>
        <p:nvCxnSpPr>
          <p:cNvPr id="27" name="Straight Connector 26">
            <a:extLst>
              <a:ext uri="{FF2B5EF4-FFF2-40B4-BE49-F238E27FC236}">
                <a16:creationId xmlns:a16="http://schemas.microsoft.com/office/drawing/2014/main" id="{0DF40FBE-18B7-BD11-B082-F80E5302A3DB}"/>
              </a:ext>
            </a:extLst>
          </p:cNvPr>
          <p:cNvCxnSpPr>
            <a:cxnSpLocks/>
          </p:cNvCxnSpPr>
          <p:nvPr/>
        </p:nvCxnSpPr>
        <p:spPr>
          <a:xfrm flipV="1">
            <a:off x="10239195" y="2569280"/>
            <a:ext cx="238684" cy="66148"/>
          </a:xfrm>
          <a:prstGeom prst="line">
            <a:avLst/>
          </a:prstGeom>
          <a:ln>
            <a:solidFill>
              <a:srgbClr val="19283A"/>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370560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F8F739D-1E2B-702D-56CF-16AA4FD06E68}"/>
              </a:ext>
            </a:extLst>
          </p:cNvPr>
          <p:cNvSpPr txBox="1">
            <a:spLocks/>
          </p:cNvSpPr>
          <p:nvPr/>
        </p:nvSpPr>
        <p:spPr bwMode="auto">
          <a:xfrm>
            <a:off x="1474321" y="3056362"/>
            <a:ext cx="4104570" cy="2197525"/>
          </a:xfrm>
          <a:prstGeom prst="rect">
            <a:avLst/>
          </a:prstGeom>
          <a:noFill/>
          <a:ln w="9525">
            <a:noFill/>
            <a:miter lim="800000"/>
            <a:headEnd/>
            <a:tailEnd/>
          </a:ln>
        </p:spPr>
        <p:txBody>
          <a:bodyPr wrap="square" lIns="0" tIns="0" rIns="0" bIns="0" anchor="t">
            <a:spAutoFit/>
          </a:bodyPr>
          <a:lstStyle>
            <a:lvl1pPr marL="215465" indent="-215465" algn="l" rtl="0" eaLnBrk="0" fontAlgn="base" hangingPunct="0">
              <a:spcBef>
                <a:spcPct val="20000"/>
              </a:spcBef>
              <a:spcAft>
                <a:spcPct val="0"/>
              </a:spcAft>
              <a:buClr>
                <a:schemeClr val="accent2"/>
              </a:buClr>
              <a:buSzPct val="120000"/>
              <a:buChar char="•"/>
              <a:defRPr sz="1600">
                <a:solidFill>
                  <a:srgbClr val="000000"/>
                </a:solidFill>
                <a:latin typeface="+mn-lt"/>
                <a:ea typeface="+mn-ea"/>
                <a:cs typeface="+mn-cs"/>
              </a:defRPr>
            </a:lvl1pPr>
            <a:lvl2pPr marL="472123" indent="-255073" algn="l" rtl="0" eaLnBrk="0" fontAlgn="base" hangingPunct="0">
              <a:spcBef>
                <a:spcPct val="20000"/>
              </a:spcBef>
              <a:spcAft>
                <a:spcPct val="0"/>
              </a:spcAft>
              <a:buClr>
                <a:schemeClr val="accent2"/>
              </a:buClr>
              <a:buFont typeface="Arial" charset="0"/>
              <a:buChar char="–"/>
              <a:defRPr sz="1600">
                <a:solidFill>
                  <a:srgbClr val="000000"/>
                </a:solidFill>
                <a:latin typeface="+mn-lt"/>
              </a:defRPr>
            </a:lvl2pPr>
            <a:lvl3pPr marL="659071" indent="-185362" algn="l" rtl="0" eaLnBrk="0" fontAlgn="base" hangingPunct="0">
              <a:spcBef>
                <a:spcPct val="20000"/>
              </a:spcBef>
              <a:spcAft>
                <a:spcPct val="0"/>
              </a:spcAft>
              <a:buClr>
                <a:schemeClr val="accent2"/>
              </a:buClr>
              <a:buFont typeface="Wingdings" pitchFamily="2" charset="2"/>
              <a:buChar char="§"/>
              <a:defRPr sz="1600">
                <a:solidFill>
                  <a:srgbClr val="000000"/>
                </a:solidFill>
                <a:latin typeface="+mn-lt"/>
              </a:defRPr>
            </a:lvl3pPr>
            <a:lvl4pPr marL="874536" indent="-202792" algn="l" rtl="0" eaLnBrk="0" fontAlgn="base" hangingPunct="0">
              <a:spcBef>
                <a:spcPct val="20000"/>
              </a:spcBef>
              <a:spcAft>
                <a:spcPct val="0"/>
              </a:spcAft>
              <a:buClr>
                <a:schemeClr val="accent2"/>
              </a:buClr>
              <a:buChar char="–"/>
              <a:defRPr sz="1600">
                <a:solidFill>
                  <a:srgbClr val="000000"/>
                </a:solidFill>
                <a:latin typeface="+mn-lt"/>
              </a:defRPr>
            </a:lvl4pPr>
            <a:lvl5pPr marL="1090004" indent="-202792" algn="l" rtl="0" eaLnBrk="0" fontAlgn="base" hangingPunct="0">
              <a:spcBef>
                <a:spcPct val="20000"/>
              </a:spcBef>
              <a:spcAft>
                <a:spcPct val="0"/>
              </a:spcAft>
              <a:buClr>
                <a:schemeClr val="accent2"/>
              </a:buClr>
              <a:buChar char="»"/>
              <a:defRPr sz="1600">
                <a:solidFill>
                  <a:srgbClr val="000000"/>
                </a:solidFill>
                <a:latin typeface="+mn-lt"/>
              </a:defRPr>
            </a:lvl5pPr>
            <a:lvl6pPr marL="1546280" indent="-202792" algn="l" rtl="0" fontAlgn="base">
              <a:spcBef>
                <a:spcPct val="20000"/>
              </a:spcBef>
              <a:spcAft>
                <a:spcPct val="0"/>
              </a:spcAft>
              <a:buClr>
                <a:schemeClr val="accent2"/>
              </a:buClr>
              <a:buChar char="»"/>
              <a:defRPr sz="1600">
                <a:solidFill>
                  <a:srgbClr val="000000"/>
                </a:solidFill>
                <a:latin typeface="+mn-lt"/>
              </a:defRPr>
            </a:lvl6pPr>
            <a:lvl7pPr marL="2002561" indent="-202792" algn="l" rtl="0" fontAlgn="base">
              <a:spcBef>
                <a:spcPct val="20000"/>
              </a:spcBef>
              <a:spcAft>
                <a:spcPct val="0"/>
              </a:spcAft>
              <a:buClr>
                <a:schemeClr val="accent2"/>
              </a:buClr>
              <a:buChar char="»"/>
              <a:defRPr sz="1600">
                <a:solidFill>
                  <a:srgbClr val="000000"/>
                </a:solidFill>
                <a:latin typeface="+mn-lt"/>
              </a:defRPr>
            </a:lvl7pPr>
            <a:lvl8pPr marL="2458844" indent="-202792" algn="l" rtl="0" fontAlgn="base">
              <a:spcBef>
                <a:spcPct val="20000"/>
              </a:spcBef>
              <a:spcAft>
                <a:spcPct val="0"/>
              </a:spcAft>
              <a:buClr>
                <a:schemeClr val="accent2"/>
              </a:buClr>
              <a:buChar char="»"/>
              <a:defRPr sz="1600">
                <a:solidFill>
                  <a:srgbClr val="000000"/>
                </a:solidFill>
                <a:latin typeface="+mn-lt"/>
              </a:defRPr>
            </a:lvl8pPr>
            <a:lvl9pPr marL="2915122" indent="-202792" algn="l" rtl="0" fontAlgn="base">
              <a:spcBef>
                <a:spcPct val="20000"/>
              </a:spcBef>
              <a:spcAft>
                <a:spcPct val="0"/>
              </a:spcAft>
              <a:buClr>
                <a:schemeClr val="accent2"/>
              </a:buClr>
              <a:buChar char="»"/>
              <a:defRPr sz="1600">
                <a:solidFill>
                  <a:srgbClr val="000000"/>
                </a:solidFill>
                <a:latin typeface="+mn-lt"/>
              </a:defRPr>
            </a:lvl9pPr>
          </a:lstStyle>
          <a:p>
            <a:pPr marL="0" indent="0" defTabSz="914280">
              <a:buClrTx/>
              <a:buNone/>
              <a:defRPr/>
            </a:pPr>
            <a:r>
              <a:rPr lang="en-GB" sz="1400" b="1" kern="0" dirty="0">
                <a:solidFill>
                  <a:schemeClr val="tx1"/>
                </a:solidFill>
                <a:latin typeface="Acumin Pro" panose="020B0504020202020204" pitchFamily="34" charset="0"/>
              </a:rPr>
              <a:t>Randall Sandstrom</a:t>
            </a:r>
            <a:br>
              <a:rPr lang="en-GB" sz="1400" b="1" kern="0" dirty="0">
                <a:solidFill>
                  <a:schemeClr val="tx1"/>
                </a:solidFill>
                <a:latin typeface="Acumin Pro" panose="020B0504020202020204" pitchFamily="34" charset="0"/>
              </a:rPr>
            </a:br>
            <a:r>
              <a:rPr lang="en-GB" sz="1400" b="1" kern="0">
                <a:solidFill>
                  <a:schemeClr val="accent6"/>
                </a:solidFill>
                <a:latin typeface="Acumin Pro" panose="020B0504020202020204" pitchFamily="34" charset="77"/>
                <a:hlinkClick r:id="rId3">
                  <a:extLst>
                    <a:ext uri="{A12FA001-AC4F-418D-AE19-62706E023703}">
                      <ahyp:hlinkClr xmlns:ahyp="http://schemas.microsoft.com/office/drawing/2018/hyperlinkcolor" val="tx"/>
                    </a:ext>
                  </a:extLst>
                </a:hlinkClick>
              </a:rPr>
              <a:t>r.sandstrom@</a:t>
            </a:r>
            <a:r>
              <a:rPr lang="en-GB" sz="1400" b="1">
                <a:solidFill>
                  <a:schemeClr val="accent6"/>
                </a:solidFill>
                <a:latin typeface="Acumin Pro" panose="020B0504020202020204" pitchFamily="34" charset="77"/>
                <a:hlinkClick r:id="rId3">
                  <a:extLst>
                    <a:ext uri="{A12FA001-AC4F-418D-AE19-62706E023703}">
                      <ahyp:hlinkClr xmlns:ahyp="http://schemas.microsoft.com/office/drawing/2018/hyperlinkcolor" val="tx"/>
                    </a:ext>
                  </a:extLst>
                </a:hlinkClick>
              </a:rPr>
              <a:t>SIMCoFunds.com</a:t>
            </a:r>
            <a:endParaRPr lang="en-GB" sz="1400" b="1">
              <a:solidFill>
                <a:schemeClr val="accent6"/>
              </a:solidFill>
              <a:latin typeface="Acumin Pro" panose="020B0504020202020204" pitchFamily="34" charset="77"/>
            </a:endParaRPr>
          </a:p>
          <a:p>
            <a:pPr marL="0" indent="0" defTabSz="914280">
              <a:buClrTx/>
              <a:buNone/>
              <a:defRPr/>
            </a:pPr>
            <a:r>
              <a:rPr lang="en-GB" sz="1400" b="1" kern="0" dirty="0">
                <a:solidFill>
                  <a:schemeClr val="tx1"/>
                </a:solidFill>
                <a:latin typeface="Acumin Pro" panose="020B0504020202020204" pitchFamily="34" charset="77"/>
              </a:rPr>
              <a:t>Manuela Mady</a:t>
            </a:r>
          </a:p>
          <a:p>
            <a:pPr marL="0" indent="0" defTabSz="914280">
              <a:buClrTx/>
              <a:buNone/>
              <a:defRPr/>
            </a:pPr>
            <a:r>
              <a:rPr lang="en-GB" sz="1400" b="1" kern="0">
                <a:solidFill>
                  <a:schemeClr val="accent6"/>
                </a:solidFill>
                <a:latin typeface="Acumin Pro" panose="020B0504020202020204" pitchFamily="34" charset="77"/>
                <a:hlinkClick r:id="rId4">
                  <a:extLst>
                    <a:ext uri="{A12FA001-AC4F-418D-AE19-62706E023703}">
                      <ahyp:hlinkClr xmlns:ahyp="http://schemas.microsoft.com/office/drawing/2018/hyperlinkcolor" val="tx"/>
                    </a:ext>
                  </a:extLst>
                </a:hlinkClick>
              </a:rPr>
              <a:t>m.mady@SIMCoFunds.com</a:t>
            </a:r>
            <a:endParaRPr lang="en-GB" sz="1400" b="1" kern="0">
              <a:solidFill>
                <a:schemeClr val="accent6"/>
              </a:solidFill>
              <a:latin typeface="Acumin Pro" panose="020B0504020202020204" pitchFamily="34" charset="77"/>
            </a:endParaRPr>
          </a:p>
          <a:p>
            <a:pPr marL="0" indent="0" defTabSz="914280">
              <a:buClrTx/>
              <a:buNone/>
              <a:defRPr/>
            </a:pPr>
            <a:br>
              <a:rPr lang="en-GB" sz="1400" b="1" kern="0" dirty="0">
                <a:solidFill>
                  <a:schemeClr val="tx1"/>
                </a:solidFill>
                <a:latin typeface="Acumin Pro" panose="020B0504020202020204" pitchFamily="34" charset="77"/>
              </a:rPr>
            </a:br>
            <a:r>
              <a:rPr lang="en-GB" sz="1400" kern="0" dirty="0">
                <a:solidFill>
                  <a:schemeClr val="tx1"/>
                </a:solidFill>
                <a:latin typeface="Acumin Pro" panose="020B0504020202020204" pitchFamily="34" charset="0"/>
              </a:rPr>
              <a:t>10 Lower Grosvenor Place,</a:t>
            </a:r>
          </a:p>
          <a:p>
            <a:pPr marL="0" indent="0" defTabSz="914280">
              <a:buClrTx/>
              <a:buNone/>
              <a:defRPr/>
            </a:pPr>
            <a:r>
              <a:rPr lang="en-GB" sz="1400" kern="0" dirty="0">
                <a:solidFill>
                  <a:schemeClr val="tx1"/>
                </a:solidFill>
                <a:latin typeface="Acumin Pro" panose="020B0504020202020204" pitchFamily="34" charset="0"/>
              </a:rPr>
              <a:t>London,</a:t>
            </a:r>
          </a:p>
          <a:p>
            <a:pPr marL="0" indent="0" defTabSz="914280">
              <a:buClrTx/>
              <a:buNone/>
              <a:defRPr/>
            </a:pPr>
            <a:r>
              <a:rPr lang="en-GB" sz="1400" kern="0" dirty="0">
                <a:solidFill>
                  <a:schemeClr val="tx1"/>
                </a:solidFill>
                <a:latin typeface="Acumin Pro" panose="020B0504020202020204" pitchFamily="34" charset="0"/>
              </a:rPr>
              <a:t>SW1W 0EN</a:t>
            </a:r>
          </a:p>
          <a:p>
            <a:pPr marL="0" indent="0" defTabSz="914280">
              <a:buClrTx/>
              <a:buNone/>
              <a:defRPr/>
            </a:pPr>
            <a:r>
              <a:rPr lang="en-GB" sz="1400" kern="0" dirty="0">
                <a:solidFill>
                  <a:schemeClr val="tx1"/>
                </a:solidFill>
                <a:latin typeface="Acumin Pro" panose="020B0504020202020204" pitchFamily="34" charset="77"/>
              </a:rPr>
              <a:t>www.</a:t>
            </a:r>
            <a:r>
              <a:rPr lang="en-GB" sz="1400" dirty="0">
                <a:latin typeface="Acumin Pro" panose="020B0504020202020204" pitchFamily="34" charset="77"/>
              </a:rPr>
              <a:t>SIMCoFunds.com</a:t>
            </a:r>
            <a:endParaRPr lang="en-GB" sz="1400" kern="0" dirty="0">
              <a:solidFill>
                <a:schemeClr val="tx1"/>
              </a:solidFill>
              <a:latin typeface="Acumin Pro" panose="020B0504020202020204" pitchFamily="34" charset="77"/>
            </a:endParaRPr>
          </a:p>
        </p:txBody>
      </p:sp>
      <p:pic>
        <p:nvPicPr>
          <p:cNvPr id="7" name="Picture 6" descr="A white background with black and gold text&#10;&#10;AI-generated content may be incorrect.">
            <a:extLst>
              <a:ext uri="{FF2B5EF4-FFF2-40B4-BE49-F238E27FC236}">
                <a16:creationId xmlns:a16="http://schemas.microsoft.com/office/drawing/2014/main" id="{E235513D-CB03-CABD-CFC8-CC277551FD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4321" y="1030933"/>
            <a:ext cx="4938570" cy="1331267"/>
          </a:xfrm>
          <a:prstGeom prst="rect">
            <a:avLst/>
          </a:prstGeom>
        </p:spPr>
      </p:pic>
    </p:spTree>
    <p:extLst>
      <p:ext uri="{BB962C8B-B14F-4D97-AF65-F5344CB8AC3E}">
        <p14:creationId xmlns:p14="http://schemas.microsoft.com/office/powerpoint/2010/main" val="199088968"/>
      </p:ext>
    </p:extLst>
  </p:cSld>
  <p:clrMapOvr>
    <a:masterClrMapping/>
  </p:clrMapOvr>
</p:sld>
</file>

<file path=ppt/theme/theme1.xml><?xml version="1.0" encoding="utf-8"?>
<a:theme xmlns:a="http://schemas.openxmlformats.org/drawingml/2006/main" name="Office Theme">
  <a:themeElements>
    <a:clrScheme name="Custom 5">
      <a:dk1>
        <a:srgbClr val="000000"/>
      </a:dk1>
      <a:lt1>
        <a:srgbClr val="FFFFFF"/>
      </a:lt1>
      <a:dk2>
        <a:srgbClr val="325074"/>
      </a:dk2>
      <a:lt2>
        <a:srgbClr val="EEECE1"/>
      </a:lt2>
      <a:accent1>
        <a:srgbClr val="325074"/>
      </a:accent1>
      <a:accent2>
        <a:srgbClr val="69ABD8"/>
      </a:accent2>
      <a:accent3>
        <a:srgbClr val="00AEEE"/>
      </a:accent3>
      <a:accent4>
        <a:srgbClr val="178347"/>
      </a:accent4>
      <a:accent5>
        <a:srgbClr val="992533"/>
      </a:accent5>
      <a:accent6>
        <a:srgbClr val="B3A284"/>
      </a:accent6>
      <a:hlink>
        <a:srgbClr val="0000FF"/>
      </a:hlink>
      <a:folHlink>
        <a:srgbClr val="80008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with FULL logo">
  <a:themeElements>
    <a:clrScheme name="SIMCo">
      <a:dk1>
        <a:srgbClr val="000000"/>
      </a:dk1>
      <a:lt1>
        <a:srgbClr val="FFFFFF"/>
      </a:lt1>
      <a:dk2>
        <a:srgbClr val="152533"/>
      </a:dk2>
      <a:lt2>
        <a:srgbClr val="EEECE1"/>
      </a:lt2>
      <a:accent1>
        <a:srgbClr val="325074"/>
      </a:accent1>
      <a:accent2>
        <a:srgbClr val="69ABD8"/>
      </a:accent2>
      <a:accent3>
        <a:srgbClr val="00AEEE"/>
      </a:accent3>
      <a:accent4>
        <a:srgbClr val="178347"/>
      </a:accent4>
      <a:accent5>
        <a:srgbClr val="992533"/>
      </a:accent5>
      <a:accent6>
        <a:srgbClr val="AB955E"/>
      </a:accent6>
      <a:hlink>
        <a:srgbClr val="0000FF"/>
      </a:hlink>
      <a:folHlink>
        <a:srgbClr val="80008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Logo on the Left">
  <a:themeElements>
    <a:clrScheme name="Custom 5">
      <a:dk1>
        <a:srgbClr val="000000"/>
      </a:dk1>
      <a:lt1>
        <a:srgbClr val="FFFFFF"/>
      </a:lt1>
      <a:dk2>
        <a:srgbClr val="325074"/>
      </a:dk2>
      <a:lt2>
        <a:srgbClr val="EEECE1"/>
      </a:lt2>
      <a:accent1>
        <a:srgbClr val="325074"/>
      </a:accent1>
      <a:accent2>
        <a:srgbClr val="69ABD8"/>
      </a:accent2>
      <a:accent3>
        <a:srgbClr val="00AEEE"/>
      </a:accent3>
      <a:accent4>
        <a:srgbClr val="178347"/>
      </a:accent4>
      <a:accent5>
        <a:srgbClr val="992533"/>
      </a:accent5>
      <a:accent6>
        <a:srgbClr val="B3A284"/>
      </a:accent6>
      <a:hlink>
        <a:srgbClr val="0000FF"/>
      </a:hlink>
      <a:folHlink>
        <a:srgbClr val="80008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3_Logo on the Right">
  <a:themeElements>
    <a:clrScheme name="Custom 5">
      <a:dk1>
        <a:srgbClr val="000000"/>
      </a:dk1>
      <a:lt1>
        <a:srgbClr val="FFFFFF"/>
      </a:lt1>
      <a:dk2>
        <a:srgbClr val="325074"/>
      </a:dk2>
      <a:lt2>
        <a:srgbClr val="EEECE1"/>
      </a:lt2>
      <a:accent1>
        <a:srgbClr val="325074"/>
      </a:accent1>
      <a:accent2>
        <a:srgbClr val="69ABD8"/>
      </a:accent2>
      <a:accent3>
        <a:srgbClr val="00AEEE"/>
      </a:accent3>
      <a:accent4>
        <a:srgbClr val="178347"/>
      </a:accent4>
      <a:accent5>
        <a:srgbClr val="992533"/>
      </a:accent5>
      <a:accent6>
        <a:srgbClr val="B3A284"/>
      </a:accent6>
      <a:hlink>
        <a:srgbClr val="0000FF"/>
      </a:hlink>
      <a:folHlink>
        <a:srgbClr val="80008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f0a1493-be31-4eed-9092-ee09c1321223">
      <Terms xmlns="http://schemas.microsoft.com/office/infopath/2007/PartnerControls"/>
    </lcf76f155ced4ddcb4097134ff3c332f>
    <TaxCatchAll xmlns="88e7bc57-fd14-4930-9ca9-f24101209556" xsi:nil="true"/>
    <SharedWithUsers xmlns="88e7bc57-fd14-4930-9ca9-f24101209556">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A69EDAA0EC9AA42B75892C524C6177A" ma:contentTypeVersion="14" ma:contentTypeDescription="Create a new document." ma:contentTypeScope="" ma:versionID="427a1990a6d898017d05de22f35555bc">
  <xsd:schema xmlns:xsd="http://www.w3.org/2001/XMLSchema" xmlns:xs="http://www.w3.org/2001/XMLSchema" xmlns:p="http://schemas.microsoft.com/office/2006/metadata/properties" xmlns:ns2="df0a1493-be31-4eed-9092-ee09c1321223" xmlns:ns3="88e7bc57-fd14-4930-9ca9-f24101209556" targetNamespace="http://schemas.microsoft.com/office/2006/metadata/properties" ma:root="true" ma:fieldsID="65ed6ccab8fe727ebc2a601b280ae68e" ns2:_="" ns3:_="">
    <xsd:import namespace="df0a1493-be31-4eed-9092-ee09c1321223"/>
    <xsd:import namespace="88e7bc57-fd14-4930-9ca9-f2410120955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DateTaken"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0a1493-be31-4eed-9092-ee09c13212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f92847c-34ea-45ae-90e9-225f4700aa2e"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8e7bc57-fd14-4930-9ca9-f2410120955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f83145f-fc75-4b01-8f9e-ac9d0b0d0671}" ma:internalName="TaxCatchAll" ma:showField="CatchAllData" ma:web="88e7bc57-fd14-4930-9ca9-f241012095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43A7423-A4F7-4D4D-9756-274A533F2481}">
  <ds:schemaRefs>
    <ds:schemaRef ds:uri="http://schemas.microsoft.com/sharepoint/v3/contenttype/forms"/>
  </ds:schemaRefs>
</ds:datastoreItem>
</file>

<file path=customXml/itemProps2.xml><?xml version="1.0" encoding="utf-8"?>
<ds:datastoreItem xmlns:ds="http://schemas.openxmlformats.org/officeDocument/2006/customXml" ds:itemID="{4C76FE5D-97D1-42CF-941A-BBC03DF0E595}">
  <ds:schemaRefs>
    <ds:schemaRef ds:uri="http://purl.org/dc/terms/"/>
    <ds:schemaRef ds:uri="http://purl.org/dc/elements/1.1/"/>
    <ds:schemaRef ds:uri="http://schemas.openxmlformats.org/package/2006/metadata/core-properties"/>
    <ds:schemaRef ds:uri="http://schemas.microsoft.com/office/2006/documentManagement/types"/>
    <ds:schemaRef ds:uri="http://schemas.microsoft.com/office/2006/metadata/properties"/>
    <ds:schemaRef ds:uri="http://schemas.microsoft.com/office/infopath/2007/PartnerControls"/>
    <ds:schemaRef ds:uri="http://purl.org/dc/dcmitype/"/>
    <ds:schemaRef ds:uri="88e7bc57-fd14-4930-9ca9-f24101209556"/>
    <ds:schemaRef ds:uri="df0a1493-be31-4eed-9092-ee09c1321223"/>
    <ds:schemaRef ds:uri="http://www.w3.org/XML/1998/namespace"/>
  </ds:schemaRefs>
</ds:datastoreItem>
</file>

<file path=customXml/itemProps3.xml><?xml version="1.0" encoding="utf-8"?>
<ds:datastoreItem xmlns:ds="http://schemas.openxmlformats.org/officeDocument/2006/customXml" ds:itemID="{F0E3DF70-645B-47AD-9D11-8E963DA14875}">
  <ds:schemaRefs>
    <ds:schemaRef ds:uri="88e7bc57-fd14-4930-9ca9-f24101209556"/>
    <ds:schemaRef ds:uri="df0a1493-be31-4eed-9092-ee09c132122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8085</TotalTime>
  <Words>4188</Words>
  <Application>Microsoft Office PowerPoint</Application>
  <PresentationFormat>Widescreen</PresentationFormat>
  <Paragraphs>389</Paragraphs>
  <Slides>14</Slides>
  <Notes>9</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14</vt:i4>
      </vt:variant>
    </vt:vector>
  </HeadingPairs>
  <TitlesOfParts>
    <vt:vector size="25" baseType="lpstr">
      <vt:lpstr>Arial</vt:lpstr>
      <vt:lpstr>Aptos</vt:lpstr>
      <vt:lpstr>Acumin Pro</vt:lpstr>
      <vt:lpstr>Avenir Medium</vt:lpstr>
      <vt:lpstr>Aptos Display</vt:lpstr>
      <vt:lpstr>Calibri</vt:lpstr>
      <vt:lpstr>Courier New</vt:lpstr>
      <vt:lpstr>Office Theme</vt:lpstr>
      <vt:lpstr>1_with FULL logo</vt:lpstr>
      <vt:lpstr>2_Logo on the Left</vt:lpstr>
      <vt:lpstr>3_Logo on the Right</vt:lpstr>
      <vt:lpstr>SIMCo 2026-27 Economic and Market Outlook</vt:lpstr>
      <vt:lpstr>Executive Summary </vt:lpstr>
      <vt:lpstr>United States Economic and Market Outlook </vt:lpstr>
      <vt:lpstr>Macro Outlook: US Economy on Fairly Solid Footing </vt:lpstr>
      <vt:lpstr>Macro Outlook: Inflation Expected to Normalise </vt:lpstr>
      <vt:lpstr>Market Outlook: Strong Earnings, Term Rates Sell Off</vt:lpstr>
      <vt:lpstr>Market Outlook: Spreads Well Supported but Risk to Widening on Supply  </vt:lpstr>
      <vt:lpstr>United Kingdom Economic and Market Outlook </vt:lpstr>
      <vt:lpstr>Macro Outlook: Improving Growth-Inflation Mix</vt:lpstr>
      <vt:lpstr>Macro Outlook: Core Inflation to Moderate into 2026-27</vt:lpstr>
      <vt:lpstr>Euro Area Economic and Market Outlook </vt:lpstr>
      <vt:lpstr>PowerPoint Presentation</vt:lpstr>
      <vt:lpstr>Macro Outlook: Inflation Cooler than Expected, Market Prices Rate Hikes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Johannce Fernandes</dc:creator>
  <cp:lastModifiedBy>Manuela Mady</cp:lastModifiedBy>
  <cp:revision>3</cp:revision>
  <cp:lastPrinted>2026-10-07T08:02:11Z</cp:lastPrinted>
  <dcterms:created xsi:type="dcterms:W3CDTF">2017-05-02T12:25:19Z</dcterms:created>
  <dcterms:modified xsi:type="dcterms:W3CDTF">2026-10-09T13:59:22Z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eSubTitleWidth">
    <vt:r8>9.80000019073486</vt:r8>
  </property>
  <property fmtid="{D5CDD505-2E9C-101B-9397-08002B2CF9AE}" pid="3" name="AutoPageNumberingON">
    <vt:bool>true</vt:bool>
  </property>
  <property fmtid="{D5CDD505-2E9C-101B-9397-08002B2CF9AE}" pid="4" name="MediaServiceImageTags">
    <vt:lpwstr/>
  </property>
  <property fmtid="{D5CDD505-2E9C-101B-9397-08002B2CF9AE}" pid="5" name="ContentTypeId">
    <vt:lpwstr>0x010100FA69EDAA0EC9AA42B75892C524C6177A</vt:lpwstr>
  </property>
  <property fmtid="{D5CDD505-2E9C-101B-9397-08002B2CF9AE}" pid="6" name="Order">
    <vt:lpwstr>706900.000000000</vt:lpwstr>
  </property>
  <property fmtid="{D5CDD505-2E9C-101B-9397-08002B2CF9AE}" pid="7" name="xd_ProgID">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